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6" r:id="rId2"/>
    <p:sldId id="468" r:id="rId3"/>
    <p:sldId id="467" r:id="rId4"/>
    <p:sldId id="470" r:id="rId5"/>
    <p:sldId id="469" r:id="rId6"/>
    <p:sldId id="47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01487-EBEF-4F29-9F6A-AEA661E25C78}" v="18" dt="2023-04-24T13:53:36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B0696-66F2-DC1E-8A11-863E4212A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9D4014-75A4-3C69-CB80-70E82A0CE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825F6-4132-82E2-6467-505D41F2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DBE0-7494-4207-9C1E-82E481D29A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162782-4B13-D16A-64AE-45B3127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A66219-CD9C-27BB-FDF5-1CF7EC4A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074-8BAB-4F07-A8A4-D5832ED31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65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759B5-2D61-FEF0-A3E2-5D40E044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262341-9A50-D2E8-2E9C-590947205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0F17E2-569E-ACD8-92AF-F6A20633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DBE0-7494-4207-9C1E-82E481D29A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2F99A9-7EF3-A031-FC1B-247A7788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AAECAF-7C9D-60F1-6731-3F2FF592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074-8BAB-4F07-A8A4-D5832ED31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13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59F4B4-3FE8-A1F2-F17B-0E17AA052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A987E6-12AB-A21B-7720-6BF86BA3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47D75-CEAA-1EC7-C725-BD4D12D9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DBE0-7494-4207-9C1E-82E481D29A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8B767D-D46F-48BD-D48B-400F7794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7C2A1A-565B-AE1E-7753-736D4116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074-8BAB-4F07-A8A4-D5832ED31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7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4A913-8AE0-067D-1327-F11EAE6A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3B31E-3642-DEAA-295F-28077D34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1AA7F-3EAB-1FAE-F54E-74048AE5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DBE0-7494-4207-9C1E-82E481D29A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A345CF-CE81-FD82-3616-597609AE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DE5CBD-AD96-A720-AC9C-6886E746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074-8BAB-4F07-A8A4-D5832ED31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8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3EE0-CB90-1356-F2A3-115A2CA5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A0A1F9-8CA6-93E8-AF3D-E77D4A05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3DA53-C52E-52EB-5CF3-AF4E2C5F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DBE0-7494-4207-9C1E-82E481D29A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0FE7F1-F983-40AA-F2C1-53443451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93433-62CE-0955-1A3D-47DC8EF1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074-8BAB-4F07-A8A4-D5832ED31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3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85055-B984-C1BE-441D-3B02F28A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37CAA-FDD8-15CE-B351-991525D72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81DA70-CED7-A082-F949-7AD93B151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43C804-2B26-D66C-5A9A-C5027BB1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DBE0-7494-4207-9C1E-82E481D29A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92DF69-D17A-21D3-E893-5AA1CDB4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4E241A-821A-164E-5C6B-1F084E50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074-8BAB-4F07-A8A4-D5832ED31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63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45346-0E86-B91D-5E53-F3C0F003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823D1-2893-FC5A-CD5B-CF08C9DE3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E3F863-FDA6-22CF-1917-97FE3CF35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BAF01A-9079-A538-F5B2-4E5819A5A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D6CFE7-5303-0129-55DD-17B5E769D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9E9D13-A641-CF7A-8A47-4B11A68D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DBE0-7494-4207-9C1E-82E481D29A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0ADC2C-A21E-C8CD-7138-F3DE4039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F6C5BC1-B94B-5E33-9DAA-CBC3BC00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074-8BAB-4F07-A8A4-D5832ED31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12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87F38-D8AD-071A-1203-590E5BA6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4C15EF-B2D4-09EC-161F-C3C98F1B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DBE0-7494-4207-9C1E-82E481D29A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31040B-FA5C-0395-0A7D-2C42CE16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ED522A-C8B1-E07B-F9C3-F818ED24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074-8BAB-4F07-A8A4-D5832ED31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28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332241-766D-C33E-9F40-516EB202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DBE0-7494-4207-9C1E-82E481D29A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CD78E2A-7F66-D0B6-EC17-D734323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634044-7926-F5C8-F7B5-7E8761CE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074-8BAB-4F07-A8A4-D5832ED31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61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3EE23-C6E8-03E9-E9B5-FB72247F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19A0C3-3499-2F2A-36B5-17715E65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D824C5-F44F-234E-573D-A1907FAF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CFE301-99B7-1F47-DA4C-6D6950B6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DBE0-7494-4207-9C1E-82E481D29A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9BBEB1-4493-E1D5-4EA4-D2B5AD9C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FE9622-2A11-2AE4-4C54-135830EC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074-8BAB-4F07-A8A4-D5832ED31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08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32BF2-78B5-775F-A166-F6A2B838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9A352D-A64F-3EC7-F792-370EBD1B0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B5D394-E8CC-191B-86C6-16A02622E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22F8C4-B9F8-2AC8-765D-E1441A27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DBE0-7494-4207-9C1E-82E481D29A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61AE2D-0719-E19B-AA9F-DBD11220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AD60C0-1762-C1E8-1E11-6AA11833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074-8BAB-4F07-A8A4-D5832ED31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26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87DD15-7CB5-8B7C-97A2-EA737F33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5B30C2-C4A2-9D8B-B105-EAE107CB0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1065D0-418D-E6CE-2E29-397A85E1C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DBE0-7494-4207-9C1E-82E481D29ACC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231B9-615B-0738-0D94-57A625C31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424D60-B4F7-E2DE-67C1-6DF59AEFB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5074-8BAB-4F07-A8A4-D5832ED31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31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27D010F-364A-8260-1B09-A2704838AEDE}"/>
              </a:ext>
            </a:extLst>
          </p:cNvPr>
          <p:cNvGrpSpPr/>
          <p:nvPr/>
        </p:nvGrpSpPr>
        <p:grpSpPr>
          <a:xfrm>
            <a:off x="6234250" y="1668188"/>
            <a:ext cx="5167369" cy="4802187"/>
            <a:chOff x="5709036" y="882595"/>
            <a:chExt cx="5764695" cy="5030341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B42B2457-C2DA-9FA5-2C69-52D7F6D6E629}"/>
                </a:ext>
              </a:extLst>
            </p:cNvPr>
            <p:cNvCxnSpPr>
              <a:cxnSpLocks/>
            </p:cNvCxnSpPr>
            <p:nvPr/>
          </p:nvCxnSpPr>
          <p:spPr>
            <a:xfrm>
              <a:off x="5709036" y="1265540"/>
              <a:ext cx="5764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3441810-341F-A9C2-8AD7-4357840DDD87}"/>
                </a:ext>
              </a:extLst>
            </p:cNvPr>
            <p:cNvGrpSpPr/>
            <p:nvPr/>
          </p:nvGrpSpPr>
          <p:grpSpPr>
            <a:xfrm>
              <a:off x="5709036" y="882595"/>
              <a:ext cx="5764695" cy="5030341"/>
              <a:chOff x="5709036" y="882595"/>
              <a:chExt cx="5764695" cy="5030341"/>
            </a:xfrm>
          </p:grpSpPr>
          <p:sp>
            <p:nvSpPr>
              <p:cNvPr id="7" name="フローチャート: 処理 6">
                <a:extLst>
                  <a:ext uri="{FF2B5EF4-FFF2-40B4-BE49-F238E27FC236}">
                    <a16:creationId xmlns:a16="http://schemas.microsoft.com/office/drawing/2014/main" id="{EBB5FF70-1FF1-9537-9E8D-DB854D8F57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09036" y="882595"/>
                <a:ext cx="2880208" cy="5030341"/>
              </a:xfrm>
              <a:prstGeom prst="flowChart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EB6203EB-7A90-5ABB-2409-811F4843E9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33246" y="2401063"/>
                <a:ext cx="1720078" cy="36123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解析結果をメモリに保存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826B8A4-9091-4D6E-5E97-3F95865251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93258" y="1424630"/>
                <a:ext cx="1690063" cy="7410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コーパス解析</a:t>
                </a: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FDCEBD7-10BF-B2A7-B698-21D169B177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47781" y="5067162"/>
                <a:ext cx="1767599" cy="554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言語パターンマッチ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5E277EC-33CC-6F3E-A653-058C91C1FA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87666" y="3777398"/>
                <a:ext cx="1665659" cy="547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言語パターン構築</a:t>
                </a: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E5D7777-02D3-C43A-7A63-FCE74EC1F5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33246" y="3004374"/>
                <a:ext cx="1725604" cy="547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コーパス</a:t>
                </a:r>
                <a:endParaRPr kumimoji="1" lang="en-US" altLang="ja-JP" sz="1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algn="ctr"/>
                <a:r>
                  <a:rPr kumimoji="1"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解析結果表示</a:t>
                </a: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DD424B22-EBD7-9C91-C3F5-1BF41687D28B}"/>
                  </a:ext>
                </a:extLst>
              </p:cNvPr>
              <p:cNvCxnSpPr>
                <a:cxnSpLocks/>
                <a:stCxn id="27" idx="3"/>
                <a:endCxn id="9" idx="1"/>
              </p:cNvCxnSpPr>
              <p:nvPr/>
            </p:nvCxnSpPr>
            <p:spPr>
              <a:xfrm>
                <a:off x="8000034" y="1517177"/>
                <a:ext cx="1193223" cy="2779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1A87C9A1-476F-4D08-D167-50102736E969}"/>
                  </a:ext>
                </a:extLst>
              </p:cNvPr>
              <p:cNvCxnSpPr>
                <a:cxnSpLocks/>
                <a:stCxn id="8" idx="2"/>
                <a:endCxn id="12" idx="0"/>
              </p:cNvCxnSpPr>
              <p:nvPr/>
            </p:nvCxnSpPr>
            <p:spPr>
              <a:xfrm>
                <a:off x="6993285" y="2762295"/>
                <a:ext cx="2763" cy="242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66440412-7690-5239-512A-6C10CC5F37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7403" y="1916555"/>
                <a:ext cx="1678577" cy="33394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解析結果を返却</a:t>
                </a:r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077930EA-C7FE-EEE2-FF79-72E3DAB81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6066" y="4885407"/>
                <a:ext cx="1345578" cy="2605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E846BCE9-DAFC-1D0D-CD9D-F5E918CD4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08926" y="5516521"/>
                <a:ext cx="1432719" cy="2100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E135862-624D-EF91-4677-F76311E009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77376" y="5214854"/>
                <a:ext cx="1631550" cy="6479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言語パターンマッチ</a:t>
                </a:r>
                <a:endParaRPr kumimoji="1" lang="en-US" altLang="ja-JP" sz="1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algn="ctr"/>
                <a:r>
                  <a:rPr kumimoji="1"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結果表示</a:t>
                </a:r>
              </a:p>
            </p:txBody>
          </p: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41FDFDA0-6989-EA67-88C3-33235F398337}"/>
                  </a:ext>
                </a:extLst>
              </p:cNvPr>
              <p:cNvCxnSpPr>
                <a:cxnSpLocks/>
                <a:endCxn id="15" idx="3"/>
              </p:cNvCxnSpPr>
              <p:nvPr/>
            </p:nvCxnSpPr>
            <p:spPr>
              <a:xfrm flipH="1">
                <a:off x="7825981" y="1916554"/>
                <a:ext cx="1352071" cy="166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1E17D0E6-501A-44C2-2722-FC48DEF2E0B2}"/>
                  </a:ext>
                </a:extLst>
              </p:cNvPr>
              <p:cNvCxnSpPr>
                <a:cxnSpLocks/>
                <a:stCxn id="15" idx="2"/>
                <a:endCxn id="8" idx="0"/>
              </p:cNvCxnSpPr>
              <p:nvPr/>
            </p:nvCxnSpPr>
            <p:spPr>
              <a:xfrm>
                <a:off x="6986693" y="2250503"/>
                <a:ext cx="6592" cy="150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フローチャート: 処理 20">
                <a:extLst>
                  <a:ext uri="{FF2B5EF4-FFF2-40B4-BE49-F238E27FC236}">
                    <a16:creationId xmlns:a16="http://schemas.microsoft.com/office/drawing/2014/main" id="{FC0F39B4-11CB-29F0-B501-F7B5A4ED23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93523" y="882595"/>
                <a:ext cx="2880208" cy="5030341"/>
              </a:xfrm>
              <a:prstGeom prst="flowChart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1684A82-836F-112F-D5EA-2A6D6FEA13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54052" y="948205"/>
                <a:ext cx="2210429" cy="207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フロントエンド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092A6DE-A503-6E76-ED63-15BF469DC8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3257" y="975220"/>
                <a:ext cx="2210429" cy="207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バックエンド</a:t>
                </a:r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AB7790B1-8059-4FFF-6FE6-E68334C529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54052" y="4576393"/>
                <a:ext cx="1948890" cy="402126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検索クエリと検索するテキストを送信</a:t>
                </a:r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38C5862E-CF3F-892A-42DF-E8EE3FBEE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1573" y="4305974"/>
                <a:ext cx="2763" cy="242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175">
                <a:extLst>
                  <a:ext uri="{FF2B5EF4-FFF2-40B4-BE49-F238E27FC236}">
                    <a16:creationId xmlns:a16="http://schemas.microsoft.com/office/drawing/2014/main" id="{C32B8E4F-5A1A-A0C2-E945-528ECDF048D8}"/>
                  </a:ext>
                </a:extLst>
              </p:cNvPr>
              <p:cNvCxnSpPr>
                <a:cxnSpLocks/>
                <a:stCxn id="8" idx="3"/>
                <a:endCxn id="24" idx="3"/>
              </p:cNvCxnSpPr>
              <p:nvPr/>
            </p:nvCxnSpPr>
            <p:spPr>
              <a:xfrm>
                <a:off x="7853324" y="2581680"/>
                <a:ext cx="49619" cy="2195777"/>
              </a:xfrm>
              <a:prstGeom prst="bentConnector3">
                <a:avLst>
                  <a:gd name="adj1" fmla="val 60052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59486C84-4662-7FED-A59F-F1595ACB4A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56959" y="1350202"/>
                <a:ext cx="2143076" cy="333948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コーパスをアップロード</a:t>
                </a:r>
              </a:p>
            </p:txBody>
          </p:sp>
        </p:grpSp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78C2C8A8-BE65-88B1-EC4E-B698F4A58FAE}"/>
              </a:ext>
            </a:extLst>
          </p:cNvPr>
          <p:cNvGrpSpPr/>
          <p:nvPr/>
        </p:nvGrpSpPr>
        <p:grpSpPr>
          <a:xfrm>
            <a:off x="887025" y="2212941"/>
            <a:ext cx="4856857" cy="4002723"/>
            <a:chOff x="594002" y="1484837"/>
            <a:chExt cx="4856857" cy="4002723"/>
          </a:xfrm>
        </p:grpSpPr>
        <p:pic>
          <p:nvPicPr>
            <p:cNvPr id="92" name="図 91">
              <a:extLst>
                <a:ext uri="{FF2B5EF4-FFF2-40B4-BE49-F238E27FC236}">
                  <a16:creationId xmlns:a16="http://schemas.microsoft.com/office/drawing/2014/main" id="{D6A06E3C-DEB4-48AC-A227-10EDC73F4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>
              <a:off x="2356979" y="3810004"/>
              <a:ext cx="1031706" cy="557217"/>
            </a:xfrm>
            <a:prstGeom prst="rect">
              <a:avLst/>
            </a:prstGeom>
          </p:spPr>
        </p:pic>
        <p:pic>
          <p:nvPicPr>
            <p:cNvPr id="93" name="図 92">
              <a:extLst>
                <a:ext uri="{FF2B5EF4-FFF2-40B4-BE49-F238E27FC236}">
                  <a16:creationId xmlns:a16="http://schemas.microsoft.com/office/drawing/2014/main" id="{D8DA3F0C-CFBE-1792-1D14-19081AF44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>
              <a:off x="2447697" y="2171323"/>
              <a:ext cx="940988" cy="435461"/>
            </a:xfrm>
            <a:prstGeom prst="rect">
              <a:avLst/>
            </a:prstGeom>
          </p:spPr>
        </p:pic>
        <p:pic>
          <p:nvPicPr>
            <p:cNvPr id="94" name="図 93">
              <a:extLst>
                <a:ext uri="{FF2B5EF4-FFF2-40B4-BE49-F238E27FC236}">
                  <a16:creationId xmlns:a16="http://schemas.microsoft.com/office/drawing/2014/main" id="{B906F715-3A02-81EC-6939-9EE2CDE06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 rot="10800000">
              <a:off x="2438065" y="2966196"/>
              <a:ext cx="990334" cy="496728"/>
            </a:xfrm>
            <a:prstGeom prst="rect">
              <a:avLst/>
            </a:prstGeom>
          </p:spPr>
        </p:pic>
        <p:pic>
          <p:nvPicPr>
            <p:cNvPr id="95" name="図 94">
              <a:extLst>
                <a:ext uri="{FF2B5EF4-FFF2-40B4-BE49-F238E27FC236}">
                  <a16:creationId xmlns:a16="http://schemas.microsoft.com/office/drawing/2014/main" id="{AA4011AC-CDF8-FFEF-66EA-4C9C03437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 rot="10800000">
              <a:off x="2323691" y="4839031"/>
              <a:ext cx="1080679" cy="541953"/>
            </a:xfrm>
            <a:prstGeom prst="rect">
              <a:avLst/>
            </a:prstGeom>
          </p:spPr>
        </p:pic>
        <p:sp>
          <p:nvSpPr>
            <p:cNvPr id="96" name="角丸四角形 1">
              <a:extLst>
                <a:ext uri="{FF2B5EF4-FFF2-40B4-BE49-F238E27FC236}">
                  <a16:creationId xmlns:a16="http://schemas.microsoft.com/office/drawing/2014/main" id="{9860EC9B-71FC-174C-0417-02CAC712932E}"/>
                </a:ext>
              </a:extLst>
            </p:cNvPr>
            <p:cNvSpPr/>
            <p:nvPr/>
          </p:nvSpPr>
          <p:spPr>
            <a:xfrm>
              <a:off x="649921" y="1817101"/>
              <a:ext cx="1627729" cy="3670459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CB1E75A0-1E52-6FE4-3D77-90E711B489B1}"/>
                </a:ext>
              </a:extLst>
            </p:cNvPr>
            <p:cNvSpPr/>
            <p:nvPr/>
          </p:nvSpPr>
          <p:spPr>
            <a:xfrm>
              <a:off x="861314" y="1521690"/>
              <a:ext cx="1263437" cy="27903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フロントエンド</a:t>
              </a: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C1B169E2-CB2A-9DDA-7385-0D30B0A55DE1}"/>
                </a:ext>
              </a:extLst>
            </p:cNvPr>
            <p:cNvSpPr/>
            <p:nvPr/>
          </p:nvSpPr>
          <p:spPr>
            <a:xfrm>
              <a:off x="709349" y="2379691"/>
              <a:ext cx="1470942" cy="507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コーパス</a:t>
              </a:r>
              <a:endParaRPr kumimoji="1"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解析結果表示</a:t>
              </a: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27557596-5A99-C238-9F03-229EB55F020A}"/>
                </a:ext>
              </a:extLst>
            </p:cNvPr>
            <p:cNvSpPr/>
            <p:nvPr/>
          </p:nvSpPr>
          <p:spPr>
            <a:xfrm>
              <a:off x="719242" y="3411117"/>
              <a:ext cx="1353567" cy="527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言語パターン構築</a:t>
              </a: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A70F6327-EB01-5021-7862-1A55C41B684E}"/>
                </a:ext>
              </a:extLst>
            </p:cNvPr>
            <p:cNvSpPr/>
            <p:nvPr/>
          </p:nvSpPr>
          <p:spPr>
            <a:xfrm>
              <a:off x="719242" y="4540743"/>
              <a:ext cx="1441526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言語</a:t>
              </a:r>
              <a:endParaRPr kumimoji="1"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パターンマッチ</a:t>
              </a:r>
              <a:endParaRPr kumimoji="1"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結果表示</a:t>
              </a:r>
            </a:p>
          </p:txBody>
        </p:sp>
        <p:sp>
          <p:nvSpPr>
            <p:cNvPr id="101" name="角丸四角形 15">
              <a:extLst>
                <a:ext uri="{FF2B5EF4-FFF2-40B4-BE49-F238E27FC236}">
                  <a16:creationId xmlns:a16="http://schemas.microsoft.com/office/drawing/2014/main" id="{693E4780-E70C-0D0C-6C33-9F002D2F28A8}"/>
                </a:ext>
              </a:extLst>
            </p:cNvPr>
            <p:cNvSpPr/>
            <p:nvPr/>
          </p:nvSpPr>
          <p:spPr>
            <a:xfrm>
              <a:off x="3484324" y="1817100"/>
              <a:ext cx="1966535" cy="3670459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5068C2B5-027F-6534-C1CD-9AB9B9F5E2C8}"/>
                </a:ext>
              </a:extLst>
            </p:cNvPr>
            <p:cNvSpPr/>
            <p:nvPr/>
          </p:nvSpPr>
          <p:spPr>
            <a:xfrm>
              <a:off x="3729920" y="1541510"/>
              <a:ext cx="1251081" cy="27903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バックエンド</a:t>
              </a: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FFC4ED97-2E90-7EF3-955F-780623D8A91C}"/>
                </a:ext>
              </a:extLst>
            </p:cNvPr>
            <p:cNvSpPr/>
            <p:nvPr/>
          </p:nvSpPr>
          <p:spPr>
            <a:xfrm>
              <a:off x="3582327" y="2351157"/>
              <a:ext cx="1437172" cy="5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コーパス解析</a:t>
              </a: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33CAC5C3-1CBC-2355-C966-47E08BC6D608}"/>
                </a:ext>
              </a:extLst>
            </p:cNvPr>
            <p:cNvSpPr/>
            <p:nvPr/>
          </p:nvSpPr>
          <p:spPr>
            <a:xfrm>
              <a:off x="3577803" y="4155493"/>
              <a:ext cx="1427825" cy="943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言語</a:t>
              </a:r>
              <a:endParaRPr kumimoji="1"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パターンマッチ</a:t>
              </a: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41A55AB6-FC33-A703-35AF-F6E0A20439DA}"/>
                </a:ext>
              </a:extLst>
            </p:cNvPr>
            <p:cNvSpPr txBox="1"/>
            <p:nvPr/>
          </p:nvSpPr>
          <p:spPr>
            <a:xfrm>
              <a:off x="2317866" y="1742708"/>
              <a:ext cx="111361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コーパスアップロード</a:t>
              </a:r>
              <a:endPara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1E57F54A-90BF-8164-AB0E-5C59C744A516}"/>
                </a:ext>
              </a:extLst>
            </p:cNvPr>
            <p:cNvSpPr txBox="1"/>
            <p:nvPr/>
          </p:nvSpPr>
          <p:spPr>
            <a:xfrm>
              <a:off x="2325740" y="3482841"/>
              <a:ext cx="133407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言語パターンマッチ実行</a:t>
              </a:r>
              <a:endPara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30D18D0A-8F21-57B1-0501-CBB747E78324}"/>
                </a:ext>
              </a:extLst>
            </p:cNvPr>
            <p:cNvSpPr txBox="1"/>
            <p:nvPr/>
          </p:nvSpPr>
          <p:spPr>
            <a:xfrm>
              <a:off x="2257462" y="2750764"/>
              <a:ext cx="20571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解析結果返却</a:t>
              </a:r>
              <a:endPara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B220C9E3-432A-A88C-A61A-14E83571D12F}"/>
                </a:ext>
              </a:extLst>
            </p:cNvPr>
            <p:cNvSpPr txBox="1"/>
            <p:nvPr/>
          </p:nvSpPr>
          <p:spPr>
            <a:xfrm>
              <a:off x="2267032" y="4475382"/>
              <a:ext cx="12779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パターンマッチ結果返却</a:t>
              </a:r>
              <a:endPara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19072509-161E-3AB9-5807-ABA3AF75A6BD}"/>
                </a:ext>
              </a:extLst>
            </p:cNvPr>
            <p:cNvSpPr txBox="1"/>
            <p:nvPr/>
          </p:nvSpPr>
          <p:spPr>
            <a:xfrm>
              <a:off x="2213539" y="1484837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①</a:t>
              </a: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A54266A2-2471-676B-4053-FC8BA42BB5E1}"/>
                </a:ext>
              </a:extLst>
            </p:cNvPr>
            <p:cNvSpPr txBox="1"/>
            <p:nvPr/>
          </p:nvSpPr>
          <p:spPr>
            <a:xfrm>
              <a:off x="3667913" y="1967896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②</a:t>
              </a:r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A7E05381-EA3F-7A5B-9042-4F5556582E67}"/>
                </a:ext>
              </a:extLst>
            </p:cNvPr>
            <p:cNvSpPr txBox="1"/>
            <p:nvPr/>
          </p:nvSpPr>
          <p:spPr>
            <a:xfrm>
              <a:off x="2206156" y="2347851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③</a:t>
              </a: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A14705F5-B522-5BB2-7335-EE9AB5EFDEA6}"/>
                </a:ext>
              </a:extLst>
            </p:cNvPr>
            <p:cNvSpPr txBox="1"/>
            <p:nvPr/>
          </p:nvSpPr>
          <p:spPr>
            <a:xfrm>
              <a:off x="603880" y="1940190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④</a:t>
              </a: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897481A5-2C7D-3381-273C-A19FDCD8B0CF}"/>
                </a:ext>
              </a:extLst>
            </p:cNvPr>
            <p:cNvSpPr txBox="1"/>
            <p:nvPr/>
          </p:nvSpPr>
          <p:spPr>
            <a:xfrm>
              <a:off x="617750" y="2864366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⑤</a:t>
              </a: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53768CE7-2914-8C21-6A5D-F95B78CFEF68}"/>
                </a:ext>
              </a:extLst>
            </p:cNvPr>
            <p:cNvSpPr txBox="1"/>
            <p:nvPr/>
          </p:nvSpPr>
          <p:spPr>
            <a:xfrm>
              <a:off x="2185085" y="3226010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⑥</a:t>
              </a:r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89E979BA-93E4-7689-E2A6-E7EEE7EC58E7}"/>
                </a:ext>
              </a:extLst>
            </p:cNvPr>
            <p:cNvSpPr txBox="1"/>
            <p:nvPr/>
          </p:nvSpPr>
          <p:spPr>
            <a:xfrm>
              <a:off x="3608212" y="3808305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⑦</a:t>
              </a: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4DAF6AD-810A-E37B-E54C-3FD154D3A632}"/>
                </a:ext>
              </a:extLst>
            </p:cNvPr>
            <p:cNvSpPr txBox="1"/>
            <p:nvPr/>
          </p:nvSpPr>
          <p:spPr>
            <a:xfrm>
              <a:off x="2211336" y="4207156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⑧</a:t>
              </a: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12A7F52D-D6FA-CACB-752F-013B5411B88D}"/>
                </a:ext>
              </a:extLst>
            </p:cNvPr>
            <p:cNvSpPr txBox="1"/>
            <p:nvPr/>
          </p:nvSpPr>
          <p:spPr>
            <a:xfrm>
              <a:off x="594002" y="4140449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⑨</a:t>
              </a:r>
            </a:p>
          </p:txBody>
        </p:sp>
      </p:grpSp>
      <p:sp>
        <p:nvSpPr>
          <p:cNvPr id="119" name="スライド番号プレースホルダー 118">
            <a:extLst>
              <a:ext uri="{FF2B5EF4-FFF2-40B4-BE49-F238E27FC236}">
                <a16:creationId xmlns:a16="http://schemas.microsoft.com/office/drawing/2014/main" id="{6717E101-CDCC-7383-8A11-9D5FBDD6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2B8-D6D5-48A1-862A-DAC302F5A306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241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B92E8A-9D82-7D85-C9F0-3531E5E8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F2F-69FA-4115-80A6-1E6001CADD8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0A1E326-78AA-D50E-6F73-6D4A02D1E689}"/>
              </a:ext>
            </a:extLst>
          </p:cNvPr>
          <p:cNvGrpSpPr/>
          <p:nvPr/>
        </p:nvGrpSpPr>
        <p:grpSpPr>
          <a:xfrm>
            <a:off x="6492381" y="1435130"/>
            <a:ext cx="5779343" cy="5101904"/>
            <a:chOff x="6408751" y="580444"/>
            <a:chExt cx="5868063" cy="4856555"/>
          </a:xfrm>
        </p:grpSpPr>
        <p:sp>
          <p:nvSpPr>
            <p:cNvPr id="155" name="フローチャート: 処理 154">
              <a:extLst>
                <a:ext uri="{FF2B5EF4-FFF2-40B4-BE49-F238E27FC236}">
                  <a16:creationId xmlns:a16="http://schemas.microsoft.com/office/drawing/2014/main" id="{248FC577-7ACB-F09D-8210-4E9A90794EDF}"/>
                </a:ext>
              </a:extLst>
            </p:cNvPr>
            <p:cNvSpPr/>
            <p:nvPr/>
          </p:nvSpPr>
          <p:spPr>
            <a:xfrm>
              <a:off x="9235437" y="580444"/>
              <a:ext cx="2822493" cy="4856555"/>
            </a:xfrm>
            <a:prstGeom prst="flowChartProcess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A5AB42EF-75D5-E639-FD67-A18296C99501}"/>
                </a:ext>
              </a:extLst>
            </p:cNvPr>
            <p:cNvGrpSpPr/>
            <p:nvPr/>
          </p:nvGrpSpPr>
          <p:grpSpPr>
            <a:xfrm>
              <a:off x="6408751" y="580444"/>
              <a:ext cx="5868063" cy="4856555"/>
              <a:chOff x="6408751" y="580444"/>
              <a:chExt cx="5868063" cy="4856555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8670BC9-485D-14AE-07C5-D3BEFCE55838}"/>
                  </a:ext>
                </a:extLst>
              </p:cNvPr>
              <p:cNvSpPr/>
              <p:nvPr/>
            </p:nvSpPr>
            <p:spPr>
              <a:xfrm>
                <a:off x="9812447" y="1022070"/>
                <a:ext cx="1639779" cy="519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コーパス解析</a:t>
                </a: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487ABC0-C084-5ECE-E5CE-C816D9408DCE}"/>
                  </a:ext>
                </a:extLst>
              </p:cNvPr>
              <p:cNvSpPr/>
              <p:nvPr/>
            </p:nvSpPr>
            <p:spPr>
              <a:xfrm>
                <a:off x="9874765" y="4661102"/>
                <a:ext cx="1765356" cy="4151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言語パターンマッチ</a:t>
                </a:r>
              </a:p>
            </p:txBody>
          </p: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643AFBC-E8F9-4C0C-DC80-17012D188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8751" y="950159"/>
                <a:ext cx="56491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81D4A977-D289-7DFE-736C-4BEA98EEEDC9}"/>
                  </a:ext>
                </a:extLst>
              </p:cNvPr>
              <p:cNvSpPr/>
              <p:nvPr/>
            </p:nvSpPr>
            <p:spPr>
              <a:xfrm>
                <a:off x="9719720" y="1765965"/>
                <a:ext cx="2038427" cy="3761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解析結果を</a:t>
                </a:r>
                <a:r>
                  <a:rPr kumimoji="1" lang="en-US" altLang="ja-JP" sz="1200" dirty="0"/>
                  <a:t>Elasticsearch</a:t>
                </a:r>
                <a:r>
                  <a:rPr kumimoji="1" lang="ja-JP" altLang="en-US" sz="1200" dirty="0"/>
                  <a:t>に保存</a:t>
                </a:r>
              </a:p>
            </p:txBody>
          </p:sp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AD50349B-11CC-964B-AD8C-2F233B9AA43E}"/>
                  </a:ext>
                </a:extLst>
              </p:cNvPr>
              <p:cNvSpPr/>
              <p:nvPr/>
            </p:nvSpPr>
            <p:spPr>
              <a:xfrm>
                <a:off x="9812447" y="3994742"/>
                <a:ext cx="1933051" cy="415194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/>
                  <a:t>Elasticsearch</a:t>
                </a:r>
                <a:r>
                  <a:rPr kumimoji="1" lang="ja-JP" altLang="en-US" sz="1200" dirty="0"/>
                  <a:t>から</a:t>
                </a:r>
                <a:endParaRPr kumimoji="1" lang="en-US" altLang="ja-JP" sz="1200" dirty="0"/>
              </a:p>
              <a:p>
                <a:pPr algn="ctr"/>
                <a:r>
                  <a:rPr kumimoji="1" lang="ja-JP" altLang="en-US" sz="1200" dirty="0"/>
                  <a:t>検索するテキストを取得</a:t>
                </a:r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A61B181E-234A-FE0B-EC82-11C7FBEECEF8}"/>
                  </a:ext>
                </a:extLst>
              </p:cNvPr>
              <p:cNvGrpSpPr/>
              <p:nvPr/>
            </p:nvGrpSpPr>
            <p:grpSpPr>
              <a:xfrm>
                <a:off x="6408751" y="580444"/>
                <a:ext cx="5868063" cy="4856555"/>
                <a:chOff x="1012763" y="69278"/>
                <a:chExt cx="10166474" cy="6719444"/>
              </a:xfrm>
            </p:grpSpPr>
            <p:sp>
              <p:nvSpPr>
                <p:cNvPr id="5" name="フローチャート: 処理 4">
                  <a:extLst>
                    <a:ext uri="{FF2B5EF4-FFF2-40B4-BE49-F238E27FC236}">
                      <a16:creationId xmlns:a16="http://schemas.microsoft.com/office/drawing/2014/main" id="{05CA006E-9589-724F-64A9-7323FA64DC0A}"/>
                    </a:ext>
                  </a:extLst>
                </p:cNvPr>
                <p:cNvSpPr/>
                <p:nvPr/>
              </p:nvSpPr>
              <p:spPr>
                <a:xfrm>
                  <a:off x="1012763" y="69278"/>
                  <a:ext cx="4889996" cy="6719444"/>
                </a:xfrm>
                <a:prstGeom prst="flowChartProcess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/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DE0DF5B7-6EF8-169F-84CD-9BE10C49658E}"/>
                    </a:ext>
                  </a:extLst>
                </p:cNvPr>
                <p:cNvSpPr/>
                <p:nvPr/>
              </p:nvSpPr>
              <p:spPr>
                <a:xfrm>
                  <a:off x="1815258" y="3695583"/>
                  <a:ext cx="2827943" cy="7315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言語パターン構築</a:t>
                  </a:r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1D3B665E-30B5-F65C-8CF6-CFD95B81A627}"/>
                    </a:ext>
                  </a:extLst>
                </p:cNvPr>
                <p:cNvSpPr/>
                <p:nvPr/>
              </p:nvSpPr>
              <p:spPr>
                <a:xfrm>
                  <a:off x="1794231" y="2884001"/>
                  <a:ext cx="2827943" cy="62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コーパス</a:t>
                  </a:r>
                  <a:endParaRPr kumimoji="1"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  <a:p>
                  <a:pPr algn="ctr"/>
                  <a:r>
                    <a:rPr kumimoji="1" lang="ja-JP" altLang="en-US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解析結果表示</a:t>
                  </a:r>
                </a:p>
              </p:txBody>
            </p:sp>
            <p:cxnSp>
              <p:nvCxnSpPr>
                <p:cNvPr id="42" name="直線矢印コネクタ 41">
                  <a:extLst>
                    <a:ext uri="{FF2B5EF4-FFF2-40B4-BE49-F238E27FC236}">
                      <a16:creationId xmlns:a16="http://schemas.microsoft.com/office/drawing/2014/main" id="{BE4E14C8-3DAF-DF2D-1A96-6F2230D20329}"/>
                    </a:ext>
                  </a:extLst>
                </p:cNvPr>
                <p:cNvCxnSpPr>
                  <a:cxnSpLocks/>
                  <a:endCxn id="31" idx="1"/>
                </p:cNvCxnSpPr>
                <p:nvPr/>
              </p:nvCxnSpPr>
              <p:spPr>
                <a:xfrm>
                  <a:off x="4860636" y="969021"/>
                  <a:ext cx="2049062" cy="70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四角形: 角を丸くする 55">
                  <a:extLst>
                    <a:ext uri="{FF2B5EF4-FFF2-40B4-BE49-F238E27FC236}">
                      <a16:creationId xmlns:a16="http://schemas.microsoft.com/office/drawing/2014/main" id="{86A4624B-CF62-65EC-3153-1203BEA8E7DA}"/>
                    </a:ext>
                  </a:extLst>
                </p:cNvPr>
                <p:cNvSpPr/>
                <p:nvPr/>
              </p:nvSpPr>
              <p:spPr>
                <a:xfrm>
                  <a:off x="1807907" y="2044391"/>
                  <a:ext cx="2849876" cy="446082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/>
                    <a:t>解析の完了を確認</a:t>
                  </a:r>
                </a:p>
              </p:txBody>
            </p:sp>
            <p:cxnSp>
              <p:nvCxnSpPr>
                <p:cNvPr id="64" name="直線矢印コネクタ 63">
                  <a:extLst>
                    <a:ext uri="{FF2B5EF4-FFF2-40B4-BE49-F238E27FC236}">
                      <a16:creationId xmlns:a16="http://schemas.microsoft.com/office/drawing/2014/main" id="{82A69E94-8150-F93D-FB95-D6AB91EA0374}"/>
                    </a:ext>
                  </a:extLst>
                </p:cNvPr>
                <p:cNvCxnSpPr>
                  <a:cxnSpLocks/>
                  <a:stCxn id="171" idx="3"/>
                </p:cNvCxnSpPr>
                <p:nvPr/>
              </p:nvCxnSpPr>
              <p:spPr>
                <a:xfrm>
                  <a:off x="4648394" y="4920777"/>
                  <a:ext cx="2369270" cy="9354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矢印コネクタ 65">
                  <a:extLst>
                    <a:ext uri="{FF2B5EF4-FFF2-40B4-BE49-F238E27FC236}">
                      <a16:creationId xmlns:a16="http://schemas.microsoft.com/office/drawing/2014/main" id="{0C89C108-9A89-92ED-BD9F-37E307D79E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7940" y="6177696"/>
                  <a:ext cx="2439724" cy="3620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718395FF-EED7-65E2-26A6-44AB685B363D}"/>
                    </a:ext>
                  </a:extLst>
                </p:cNvPr>
                <p:cNvSpPr/>
                <p:nvPr/>
              </p:nvSpPr>
              <p:spPr>
                <a:xfrm>
                  <a:off x="1807907" y="5856236"/>
                  <a:ext cx="2770033" cy="8654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言語パターンマッチ</a:t>
                  </a:r>
                  <a:endParaRPr kumimoji="1" lang="en-US" altLang="ja-JP" sz="1200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  <a:p>
                  <a:pPr algn="ctr"/>
                  <a:r>
                    <a:rPr kumimoji="1" lang="ja-JP" altLang="en-US" sz="120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結果</a:t>
                  </a:r>
                  <a:r>
                    <a:rPr kumimoji="1" lang="ja-JP" altLang="en-US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表示</a:t>
                  </a:r>
                </a:p>
              </p:txBody>
            </p:sp>
            <p:cxnSp>
              <p:nvCxnSpPr>
                <p:cNvPr id="86" name="直線矢印コネクタ 85">
                  <a:extLst>
                    <a:ext uri="{FF2B5EF4-FFF2-40B4-BE49-F238E27FC236}">
                      <a16:creationId xmlns:a16="http://schemas.microsoft.com/office/drawing/2014/main" id="{4E00B116-D206-FBB2-40BB-7B6970E6BEBA}"/>
                    </a:ext>
                  </a:extLst>
                </p:cNvPr>
                <p:cNvCxnSpPr>
                  <a:cxnSpLocks/>
                  <a:endCxn id="56" idx="3"/>
                </p:cNvCxnSpPr>
                <p:nvPr/>
              </p:nvCxnSpPr>
              <p:spPr>
                <a:xfrm flipH="1">
                  <a:off x="4657783" y="1245876"/>
                  <a:ext cx="2244652" cy="10215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テキスト ボックス 162">
                  <a:extLst>
                    <a:ext uri="{FF2B5EF4-FFF2-40B4-BE49-F238E27FC236}">
                      <a16:creationId xmlns:a16="http://schemas.microsoft.com/office/drawing/2014/main" id="{6BF0F263-C988-2B29-714F-3B4DED3A7513}"/>
                    </a:ext>
                  </a:extLst>
                </p:cNvPr>
                <p:cNvSpPr txBox="1"/>
                <p:nvPr/>
              </p:nvSpPr>
              <p:spPr>
                <a:xfrm>
                  <a:off x="2044952" y="182391"/>
                  <a:ext cx="3752849" cy="3832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/>
                    <a:t>フロントエンド</a:t>
                  </a:r>
                </a:p>
              </p:txBody>
            </p:sp>
            <p:sp>
              <p:nvSpPr>
                <p:cNvPr id="164" name="テキスト ボックス 163">
                  <a:extLst>
                    <a:ext uri="{FF2B5EF4-FFF2-40B4-BE49-F238E27FC236}">
                      <a16:creationId xmlns:a16="http://schemas.microsoft.com/office/drawing/2014/main" id="{D83D3D31-9C52-6B92-8E4B-66E9AB6DEBBD}"/>
                    </a:ext>
                  </a:extLst>
                </p:cNvPr>
                <p:cNvSpPr txBox="1"/>
                <p:nvPr/>
              </p:nvSpPr>
              <p:spPr>
                <a:xfrm>
                  <a:off x="7426388" y="146056"/>
                  <a:ext cx="3752849" cy="3832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/>
                    <a:t>バックエンド</a:t>
                  </a:r>
                </a:p>
              </p:txBody>
            </p:sp>
            <p:sp>
              <p:nvSpPr>
                <p:cNvPr id="171" name="四角形: 角を丸くする 170">
                  <a:extLst>
                    <a:ext uri="{FF2B5EF4-FFF2-40B4-BE49-F238E27FC236}">
                      <a16:creationId xmlns:a16="http://schemas.microsoft.com/office/drawing/2014/main" id="{F6543810-822D-BFBE-BF26-52DFE8D12D32}"/>
                    </a:ext>
                  </a:extLst>
                </p:cNvPr>
                <p:cNvSpPr/>
                <p:nvPr/>
              </p:nvSpPr>
              <p:spPr>
                <a:xfrm>
                  <a:off x="1807727" y="4714522"/>
                  <a:ext cx="2840667" cy="412509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/>
                    <a:t>検索クエリを送信</a:t>
                  </a:r>
                </a:p>
              </p:txBody>
            </p:sp>
            <p:cxnSp>
              <p:nvCxnSpPr>
                <p:cNvPr id="174" name="直線矢印コネクタ 173">
                  <a:extLst>
                    <a:ext uri="{FF2B5EF4-FFF2-40B4-BE49-F238E27FC236}">
                      <a16:creationId xmlns:a16="http://schemas.microsoft.com/office/drawing/2014/main" id="{ECAD11B6-83BD-F04D-D530-C9A09E1EC623}"/>
                    </a:ext>
                  </a:extLst>
                </p:cNvPr>
                <p:cNvCxnSpPr>
                  <a:cxnSpLocks/>
                  <a:stCxn id="33" idx="2"/>
                  <a:endCxn id="171" idx="0"/>
                </p:cNvCxnSpPr>
                <p:nvPr/>
              </p:nvCxnSpPr>
              <p:spPr>
                <a:xfrm flipH="1">
                  <a:off x="3228061" y="4427102"/>
                  <a:ext cx="1169" cy="2874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>
                  <a:extLst>
                    <a:ext uri="{FF2B5EF4-FFF2-40B4-BE49-F238E27FC236}">
                      <a16:creationId xmlns:a16="http://schemas.microsoft.com/office/drawing/2014/main" id="{78ABC697-FC16-BD0B-0D66-F64DFF4424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27721" y="1385364"/>
                  <a:ext cx="0" cy="2739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矢印コネクタ 11">
                  <a:extLst>
                    <a:ext uri="{FF2B5EF4-FFF2-40B4-BE49-F238E27FC236}">
                      <a16:creationId xmlns:a16="http://schemas.microsoft.com/office/drawing/2014/main" id="{F2A42AAE-7C89-E54C-CBD2-806AD3804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63025" y="2229940"/>
                  <a:ext cx="0" cy="25219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矢印コネクタ 17">
                  <a:extLst>
                    <a:ext uri="{FF2B5EF4-FFF2-40B4-BE49-F238E27FC236}">
                      <a16:creationId xmlns:a16="http://schemas.microsoft.com/office/drawing/2014/main" id="{EA1BAD2A-0B44-1547-B698-889D45913E68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rot="5400000">
                  <a:off x="6003613" y="848501"/>
                  <a:ext cx="1129795" cy="389267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矢印コネクタ 38">
                  <a:extLst>
                    <a:ext uri="{FF2B5EF4-FFF2-40B4-BE49-F238E27FC236}">
                      <a16:creationId xmlns:a16="http://schemas.microsoft.com/office/drawing/2014/main" id="{6908F1A3-2C14-A6E8-4353-D516DE84B944}"/>
                    </a:ext>
                  </a:extLst>
                </p:cNvPr>
                <p:cNvCxnSpPr>
                  <a:cxnSpLocks/>
                  <a:endCxn id="32" idx="0"/>
                </p:cNvCxnSpPr>
                <p:nvPr/>
              </p:nvCxnSpPr>
              <p:spPr>
                <a:xfrm>
                  <a:off x="8546911" y="5391166"/>
                  <a:ext cx="1" cy="3240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8123CCE-B555-2093-6185-092CF0266DF2}"/>
              </a:ext>
            </a:extLst>
          </p:cNvPr>
          <p:cNvCxnSpPr>
            <a:cxnSpLocks/>
            <a:stCxn id="56" idx="2"/>
            <a:endCxn id="34" idx="0"/>
          </p:cNvCxnSpPr>
          <p:nvPr/>
        </p:nvCxnSpPr>
        <p:spPr>
          <a:xfrm flipH="1">
            <a:off x="7740425" y="3273482"/>
            <a:ext cx="14008" cy="29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四角形: 角を丸くする 109">
            <a:extLst>
              <a:ext uri="{FF2B5EF4-FFF2-40B4-BE49-F238E27FC236}">
                <a16:creationId xmlns:a16="http://schemas.microsoft.com/office/drawing/2014/main" id="{02CC8BE9-480F-4A47-240C-761FF6E48D5F}"/>
              </a:ext>
            </a:extLst>
          </p:cNvPr>
          <p:cNvSpPr/>
          <p:nvPr/>
        </p:nvSpPr>
        <p:spPr>
          <a:xfrm>
            <a:off x="6703040" y="1938744"/>
            <a:ext cx="1972615" cy="31652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コーパスをアップロード</a:t>
            </a:r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2712478-5639-E648-9230-B5797E589EDA}"/>
              </a:ext>
            </a:extLst>
          </p:cNvPr>
          <p:cNvGrpSpPr/>
          <p:nvPr/>
        </p:nvGrpSpPr>
        <p:grpSpPr>
          <a:xfrm>
            <a:off x="439150" y="2085035"/>
            <a:ext cx="5777082" cy="3896148"/>
            <a:chOff x="6331941" y="1242388"/>
            <a:chExt cx="5777082" cy="3896148"/>
          </a:xfrm>
        </p:grpSpPr>
        <p:pic>
          <p:nvPicPr>
            <p:cNvPr id="112" name="図 111">
              <a:extLst>
                <a:ext uri="{FF2B5EF4-FFF2-40B4-BE49-F238E27FC236}">
                  <a16:creationId xmlns:a16="http://schemas.microsoft.com/office/drawing/2014/main" id="{F254F43E-2AFB-2BB4-D65C-BA4AD617A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>
              <a:off x="8039264" y="3567555"/>
              <a:ext cx="1031706" cy="557217"/>
            </a:xfrm>
            <a:prstGeom prst="rect">
              <a:avLst/>
            </a:prstGeom>
          </p:spPr>
        </p:pic>
        <p:pic>
          <p:nvPicPr>
            <p:cNvPr id="113" name="図 112">
              <a:extLst>
                <a:ext uri="{FF2B5EF4-FFF2-40B4-BE49-F238E27FC236}">
                  <a16:creationId xmlns:a16="http://schemas.microsoft.com/office/drawing/2014/main" id="{64573C3A-11DA-F471-A684-493194140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>
              <a:off x="8129982" y="1928874"/>
              <a:ext cx="940988" cy="435461"/>
            </a:xfrm>
            <a:prstGeom prst="rect">
              <a:avLst/>
            </a:prstGeom>
          </p:spPr>
        </p:pic>
        <p:pic>
          <p:nvPicPr>
            <p:cNvPr id="114" name="図 113">
              <a:extLst>
                <a:ext uri="{FF2B5EF4-FFF2-40B4-BE49-F238E27FC236}">
                  <a16:creationId xmlns:a16="http://schemas.microsoft.com/office/drawing/2014/main" id="{EEDEE6C6-0273-6A58-3E59-5BA4FEE9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 rot="10800000">
              <a:off x="8120350" y="2723747"/>
              <a:ext cx="990334" cy="496728"/>
            </a:xfrm>
            <a:prstGeom prst="rect">
              <a:avLst/>
            </a:prstGeom>
          </p:spPr>
        </p:pic>
        <p:pic>
          <p:nvPicPr>
            <p:cNvPr id="115" name="図 114">
              <a:extLst>
                <a:ext uri="{FF2B5EF4-FFF2-40B4-BE49-F238E27FC236}">
                  <a16:creationId xmlns:a16="http://schemas.microsoft.com/office/drawing/2014/main" id="{3FF0ACC2-EDB3-25A2-3CF3-CBF0D44096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 rot="10800000">
              <a:off x="8005976" y="4596582"/>
              <a:ext cx="1080679" cy="541953"/>
            </a:xfrm>
            <a:prstGeom prst="rect">
              <a:avLst/>
            </a:prstGeom>
          </p:spPr>
        </p:pic>
        <p:sp>
          <p:nvSpPr>
            <p:cNvPr id="116" name="角丸四角形 1">
              <a:extLst>
                <a:ext uri="{FF2B5EF4-FFF2-40B4-BE49-F238E27FC236}">
                  <a16:creationId xmlns:a16="http://schemas.microsoft.com/office/drawing/2014/main" id="{F7D5D748-E7E9-001C-4889-75200221A942}"/>
                </a:ext>
              </a:extLst>
            </p:cNvPr>
            <p:cNvSpPr/>
            <p:nvPr/>
          </p:nvSpPr>
          <p:spPr>
            <a:xfrm>
              <a:off x="6368204" y="1574653"/>
              <a:ext cx="1576999" cy="3563883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BAA5EFD4-9589-A37A-CC99-EEC25B160C0E}"/>
                </a:ext>
              </a:extLst>
            </p:cNvPr>
            <p:cNvSpPr/>
            <p:nvPr/>
          </p:nvSpPr>
          <p:spPr>
            <a:xfrm>
              <a:off x="6543599" y="1279241"/>
              <a:ext cx="1263437" cy="27903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フロントエンド</a:t>
              </a:r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171846A0-27BC-224D-817C-2384686BBF17}"/>
                </a:ext>
              </a:extLst>
            </p:cNvPr>
            <p:cNvSpPr/>
            <p:nvPr/>
          </p:nvSpPr>
          <p:spPr>
            <a:xfrm>
              <a:off x="6500367" y="2154288"/>
              <a:ext cx="1333296" cy="507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コーパス</a:t>
              </a:r>
              <a:endParaRPr kumimoji="1"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解析結果表示</a:t>
              </a: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290B14A6-4436-01E2-D305-FDD059AAED00}"/>
                </a:ext>
              </a:extLst>
            </p:cNvPr>
            <p:cNvSpPr/>
            <p:nvPr/>
          </p:nvSpPr>
          <p:spPr>
            <a:xfrm>
              <a:off x="6500367" y="3168227"/>
              <a:ext cx="1305429" cy="527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言語パターン構築</a:t>
              </a: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DF3387E7-0549-A922-B9C7-661AEE152603}"/>
                </a:ext>
              </a:extLst>
            </p:cNvPr>
            <p:cNvSpPr/>
            <p:nvPr/>
          </p:nvSpPr>
          <p:spPr>
            <a:xfrm>
              <a:off x="6500367" y="4283704"/>
              <a:ext cx="1388074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言語</a:t>
              </a:r>
              <a:endParaRPr kumimoji="1"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パターンマッチ</a:t>
              </a:r>
              <a:endParaRPr kumimoji="1"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結果表示</a:t>
              </a:r>
            </a:p>
          </p:txBody>
        </p:sp>
        <p:sp>
          <p:nvSpPr>
            <p:cNvPr id="121" name="角丸四角形 15">
              <a:extLst>
                <a:ext uri="{FF2B5EF4-FFF2-40B4-BE49-F238E27FC236}">
                  <a16:creationId xmlns:a16="http://schemas.microsoft.com/office/drawing/2014/main" id="{9A5E5D70-4DE8-4D8E-4D3B-48C98F13C52A}"/>
                </a:ext>
              </a:extLst>
            </p:cNvPr>
            <p:cNvSpPr/>
            <p:nvPr/>
          </p:nvSpPr>
          <p:spPr>
            <a:xfrm>
              <a:off x="9166609" y="1574651"/>
              <a:ext cx="2942414" cy="3563883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9E09DAF1-E689-ABB4-67B9-FD885856524E}"/>
                </a:ext>
              </a:extLst>
            </p:cNvPr>
            <p:cNvSpPr/>
            <p:nvPr/>
          </p:nvSpPr>
          <p:spPr>
            <a:xfrm>
              <a:off x="9884652" y="1284328"/>
              <a:ext cx="1251081" cy="27903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バックエンド</a:t>
              </a: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0597F93C-2625-CA55-F001-DBB4F1B4A13F}"/>
                </a:ext>
              </a:extLst>
            </p:cNvPr>
            <p:cNvSpPr/>
            <p:nvPr/>
          </p:nvSpPr>
          <p:spPr>
            <a:xfrm>
              <a:off x="9264611" y="2108708"/>
              <a:ext cx="919569" cy="5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コーパス解析</a:t>
              </a:r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0C7DD7E3-3ACF-2ACE-FEE1-AA798FEE6FF4}"/>
                </a:ext>
              </a:extLst>
            </p:cNvPr>
            <p:cNvSpPr/>
            <p:nvPr/>
          </p:nvSpPr>
          <p:spPr>
            <a:xfrm>
              <a:off x="9260088" y="3913044"/>
              <a:ext cx="919569" cy="943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言語</a:t>
              </a:r>
              <a:endParaRPr kumimoji="1"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kumimoji="1"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パターンマッチ</a:t>
              </a:r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E15DD86C-848C-3FE1-A711-A3BEFF5E870B}"/>
                </a:ext>
              </a:extLst>
            </p:cNvPr>
            <p:cNvSpPr txBox="1"/>
            <p:nvPr/>
          </p:nvSpPr>
          <p:spPr>
            <a:xfrm>
              <a:off x="8000151" y="1500259"/>
              <a:ext cx="111361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コーパスアップロード</a:t>
              </a:r>
              <a:endPara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9B027F78-D37B-A2AA-2206-6EF61C8F7363}"/>
                </a:ext>
              </a:extLst>
            </p:cNvPr>
            <p:cNvSpPr txBox="1"/>
            <p:nvPr/>
          </p:nvSpPr>
          <p:spPr>
            <a:xfrm>
              <a:off x="8008025" y="3240392"/>
              <a:ext cx="133407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言語パターンマッチ実行</a:t>
              </a:r>
              <a:endPara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16C1FA5F-B64A-45AC-1D8E-C9200ACDC004}"/>
                </a:ext>
              </a:extLst>
            </p:cNvPr>
            <p:cNvSpPr txBox="1"/>
            <p:nvPr/>
          </p:nvSpPr>
          <p:spPr>
            <a:xfrm>
              <a:off x="7939747" y="2508315"/>
              <a:ext cx="20571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解析結果返却</a:t>
              </a:r>
              <a:endPara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C825C633-4A41-B9A6-F035-15799D4E1817}"/>
                </a:ext>
              </a:extLst>
            </p:cNvPr>
            <p:cNvSpPr txBox="1"/>
            <p:nvPr/>
          </p:nvSpPr>
          <p:spPr>
            <a:xfrm>
              <a:off x="7980414" y="4225001"/>
              <a:ext cx="12779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パターンマッチ結果返却</a:t>
              </a:r>
              <a:endPara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D953B892-EF23-04CF-DF65-780CD1393C9B}"/>
                </a:ext>
              </a:extLst>
            </p:cNvPr>
            <p:cNvSpPr txBox="1"/>
            <p:nvPr/>
          </p:nvSpPr>
          <p:spPr>
            <a:xfrm>
              <a:off x="7895824" y="1242388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①</a:t>
              </a: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264C7522-C600-A7E4-7899-BB13722F5489}"/>
                </a:ext>
              </a:extLst>
            </p:cNvPr>
            <p:cNvSpPr txBox="1"/>
            <p:nvPr/>
          </p:nvSpPr>
          <p:spPr>
            <a:xfrm>
              <a:off x="9536113" y="1744320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②</a:t>
              </a:r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205BA1AC-977C-594D-6796-CBFD9AC8F5CF}"/>
                </a:ext>
              </a:extLst>
            </p:cNvPr>
            <p:cNvSpPr txBox="1"/>
            <p:nvPr/>
          </p:nvSpPr>
          <p:spPr>
            <a:xfrm>
              <a:off x="7888441" y="2105402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③</a:t>
              </a:r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1F72428B-DF0C-4E89-7961-68EEE6B2D5E2}"/>
                </a:ext>
              </a:extLst>
            </p:cNvPr>
            <p:cNvSpPr txBox="1"/>
            <p:nvPr/>
          </p:nvSpPr>
          <p:spPr>
            <a:xfrm>
              <a:off x="6342253" y="1748466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④</a:t>
              </a:r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1A16F3D4-78E6-144D-EB0B-592F03B2B57A}"/>
                </a:ext>
              </a:extLst>
            </p:cNvPr>
            <p:cNvSpPr txBox="1"/>
            <p:nvPr/>
          </p:nvSpPr>
          <p:spPr>
            <a:xfrm>
              <a:off x="6335962" y="2785999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⑤</a:t>
              </a:r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FFFFAECA-A5DD-06A6-A308-60CF35E1B145}"/>
                </a:ext>
              </a:extLst>
            </p:cNvPr>
            <p:cNvSpPr txBox="1"/>
            <p:nvPr/>
          </p:nvSpPr>
          <p:spPr>
            <a:xfrm>
              <a:off x="7867370" y="2983561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⑥</a:t>
              </a:r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169821BE-2A47-9F3D-0D28-6A66B852A399}"/>
                </a:ext>
              </a:extLst>
            </p:cNvPr>
            <p:cNvSpPr txBox="1"/>
            <p:nvPr/>
          </p:nvSpPr>
          <p:spPr>
            <a:xfrm>
              <a:off x="9429836" y="3565090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⑦</a:t>
              </a: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3F3CD4E4-5EC9-2E26-ECAF-0584F856A0E2}"/>
                </a:ext>
              </a:extLst>
            </p:cNvPr>
            <p:cNvSpPr txBox="1"/>
            <p:nvPr/>
          </p:nvSpPr>
          <p:spPr>
            <a:xfrm>
              <a:off x="7893621" y="3964707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⑧</a:t>
              </a: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5C58D018-D98D-0947-C648-A2E4C05A9939}"/>
                </a:ext>
              </a:extLst>
            </p:cNvPr>
            <p:cNvSpPr txBox="1"/>
            <p:nvPr/>
          </p:nvSpPr>
          <p:spPr>
            <a:xfrm>
              <a:off x="6331941" y="3905075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⑨</a:t>
              </a:r>
            </a:p>
          </p:txBody>
        </p:sp>
        <p:sp>
          <p:nvSpPr>
            <p:cNvPr id="138" name="円柱 137">
              <a:extLst>
                <a:ext uri="{FF2B5EF4-FFF2-40B4-BE49-F238E27FC236}">
                  <a16:creationId xmlns:a16="http://schemas.microsoft.com/office/drawing/2014/main" id="{D232FBE2-9AF7-33A3-2939-3AA617375729}"/>
                </a:ext>
              </a:extLst>
            </p:cNvPr>
            <p:cNvSpPr/>
            <p:nvPr/>
          </p:nvSpPr>
          <p:spPr>
            <a:xfrm>
              <a:off x="11274677" y="2864015"/>
              <a:ext cx="746775" cy="92441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DB</a:t>
              </a:r>
              <a:endParaRPr kumimoji="1" lang="ja-JP" altLang="en-US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0AC3A048-92F9-42E2-1246-D5D6BF023515}"/>
                </a:ext>
              </a:extLst>
            </p:cNvPr>
            <p:cNvSpPr txBox="1"/>
            <p:nvPr/>
          </p:nvSpPr>
          <p:spPr>
            <a:xfrm>
              <a:off x="10284851" y="2165592"/>
              <a:ext cx="111361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解析結果を保存</a:t>
              </a:r>
              <a:endPara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311229E9-5CBC-2854-5273-E9AEDEC41BA4}"/>
                </a:ext>
              </a:extLst>
            </p:cNvPr>
            <p:cNvSpPr txBox="1"/>
            <p:nvPr/>
          </p:nvSpPr>
          <p:spPr>
            <a:xfrm>
              <a:off x="10346988" y="3971323"/>
              <a:ext cx="111361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解析結果を取り出す</a:t>
              </a:r>
              <a:endPara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42" name="右矢印 9">
              <a:extLst>
                <a:ext uri="{FF2B5EF4-FFF2-40B4-BE49-F238E27FC236}">
                  <a16:creationId xmlns:a16="http://schemas.microsoft.com/office/drawing/2014/main" id="{FB8D7681-96BE-E575-8EF9-2A05D9A79385}"/>
                </a:ext>
              </a:extLst>
            </p:cNvPr>
            <p:cNvSpPr/>
            <p:nvPr/>
          </p:nvSpPr>
          <p:spPr>
            <a:xfrm>
              <a:off x="10216164" y="2670911"/>
              <a:ext cx="919569" cy="431531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3" name="右矢印 9">
              <a:extLst>
                <a:ext uri="{FF2B5EF4-FFF2-40B4-BE49-F238E27FC236}">
                  <a16:creationId xmlns:a16="http://schemas.microsoft.com/office/drawing/2014/main" id="{30870A82-5512-A0D8-5C79-8046D15EB91C}"/>
                </a:ext>
              </a:extLst>
            </p:cNvPr>
            <p:cNvSpPr/>
            <p:nvPr/>
          </p:nvSpPr>
          <p:spPr>
            <a:xfrm rot="10800000">
              <a:off x="10174305" y="3447912"/>
              <a:ext cx="919568" cy="431965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20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78C2C8A8-BE65-88B1-EC4E-B698F4A58FAE}"/>
              </a:ext>
            </a:extLst>
          </p:cNvPr>
          <p:cNvGrpSpPr/>
          <p:nvPr/>
        </p:nvGrpSpPr>
        <p:grpSpPr>
          <a:xfrm>
            <a:off x="1992248" y="2084648"/>
            <a:ext cx="7894839" cy="4408227"/>
            <a:chOff x="649921" y="1521690"/>
            <a:chExt cx="4800938" cy="3965870"/>
          </a:xfrm>
        </p:grpSpPr>
        <p:pic>
          <p:nvPicPr>
            <p:cNvPr id="92" name="図 91">
              <a:extLst>
                <a:ext uri="{FF2B5EF4-FFF2-40B4-BE49-F238E27FC236}">
                  <a16:creationId xmlns:a16="http://schemas.microsoft.com/office/drawing/2014/main" id="{D6A06E3C-DEB4-48AC-A227-10EDC73F4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>
              <a:off x="2417379" y="3833246"/>
              <a:ext cx="1031706" cy="557217"/>
            </a:xfrm>
            <a:prstGeom prst="rect">
              <a:avLst/>
            </a:prstGeom>
          </p:spPr>
        </p:pic>
        <p:pic>
          <p:nvPicPr>
            <p:cNvPr id="93" name="図 92">
              <a:extLst>
                <a:ext uri="{FF2B5EF4-FFF2-40B4-BE49-F238E27FC236}">
                  <a16:creationId xmlns:a16="http://schemas.microsoft.com/office/drawing/2014/main" id="{D8DA3F0C-CFBE-1792-1D14-19081AF44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>
              <a:off x="2447697" y="2171323"/>
              <a:ext cx="940988" cy="435461"/>
            </a:xfrm>
            <a:prstGeom prst="rect">
              <a:avLst/>
            </a:prstGeom>
          </p:spPr>
        </p:pic>
        <p:pic>
          <p:nvPicPr>
            <p:cNvPr id="94" name="図 93">
              <a:extLst>
                <a:ext uri="{FF2B5EF4-FFF2-40B4-BE49-F238E27FC236}">
                  <a16:creationId xmlns:a16="http://schemas.microsoft.com/office/drawing/2014/main" id="{B906F715-3A02-81EC-6939-9EE2CDE06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 rot="10800000">
              <a:off x="2438065" y="2966196"/>
              <a:ext cx="990334" cy="496728"/>
            </a:xfrm>
            <a:prstGeom prst="rect">
              <a:avLst/>
            </a:prstGeom>
          </p:spPr>
        </p:pic>
        <p:pic>
          <p:nvPicPr>
            <p:cNvPr id="95" name="図 94">
              <a:extLst>
                <a:ext uri="{FF2B5EF4-FFF2-40B4-BE49-F238E27FC236}">
                  <a16:creationId xmlns:a16="http://schemas.microsoft.com/office/drawing/2014/main" id="{AA4011AC-CDF8-FFEF-66EA-4C9C03437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 rot="10800000">
              <a:off x="2355826" y="4941424"/>
              <a:ext cx="1080679" cy="541953"/>
            </a:xfrm>
            <a:prstGeom prst="rect">
              <a:avLst/>
            </a:prstGeom>
          </p:spPr>
        </p:pic>
        <p:sp>
          <p:nvSpPr>
            <p:cNvPr id="96" name="角丸四角形 1">
              <a:extLst>
                <a:ext uri="{FF2B5EF4-FFF2-40B4-BE49-F238E27FC236}">
                  <a16:creationId xmlns:a16="http://schemas.microsoft.com/office/drawing/2014/main" id="{9860EC9B-71FC-174C-0417-02CAC712932E}"/>
                </a:ext>
              </a:extLst>
            </p:cNvPr>
            <p:cNvSpPr/>
            <p:nvPr/>
          </p:nvSpPr>
          <p:spPr>
            <a:xfrm>
              <a:off x="649921" y="1817101"/>
              <a:ext cx="1627729" cy="3670459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CB1E75A0-1E52-6FE4-3D77-90E711B489B1}"/>
                </a:ext>
              </a:extLst>
            </p:cNvPr>
            <p:cNvSpPr/>
            <p:nvPr/>
          </p:nvSpPr>
          <p:spPr>
            <a:xfrm>
              <a:off x="861314" y="1521690"/>
              <a:ext cx="1263437" cy="27903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frontend</a:t>
              </a:r>
              <a:endParaRPr kumimoji="1" lang="ja-JP" alt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C1B169E2-CB2A-9DDA-7385-0D30B0A55DE1}"/>
                </a:ext>
              </a:extLst>
            </p:cNvPr>
            <p:cNvSpPr/>
            <p:nvPr/>
          </p:nvSpPr>
          <p:spPr>
            <a:xfrm>
              <a:off x="742598" y="2256257"/>
              <a:ext cx="1351878" cy="63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Display the  results of corpus analysis </a:t>
              </a:r>
              <a:endParaRPr kumimoji="1"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endParaRPr kumimoji="1"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27557596-5A99-C238-9F03-229EB55F020A}"/>
                </a:ext>
              </a:extLst>
            </p:cNvPr>
            <p:cNvSpPr/>
            <p:nvPr/>
          </p:nvSpPr>
          <p:spPr>
            <a:xfrm>
              <a:off x="742597" y="3431917"/>
              <a:ext cx="1330212" cy="508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Linguistic pattern construction</a:t>
              </a:r>
              <a:endParaRPr kumimoji="1"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A70F6327-EB01-5021-7862-1A55C41B684E}"/>
                </a:ext>
              </a:extLst>
            </p:cNvPr>
            <p:cNvSpPr/>
            <p:nvPr/>
          </p:nvSpPr>
          <p:spPr>
            <a:xfrm>
              <a:off x="794846" y="4463077"/>
              <a:ext cx="1302138" cy="822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Display</a:t>
              </a:r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the results of</a:t>
              </a:r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　</a:t>
              </a:r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linguistic pattern</a:t>
              </a:r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　</a:t>
              </a:r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matching results</a:t>
              </a:r>
            </a:p>
            <a:p>
              <a:pPr algn="ctr"/>
              <a:endParaRPr kumimoji="1"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01" name="角丸四角形 15">
              <a:extLst>
                <a:ext uri="{FF2B5EF4-FFF2-40B4-BE49-F238E27FC236}">
                  <a16:creationId xmlns:a16="http://schemas.microsoft.com/office/drawing/2014/main" id="{693E4780-E70C-0D0C-6C33-9F002D2F28A8}"/>
                </a:ext>
              </a:extLst>
            </p:cNvPr>
            <p:cNvSpPr/>
            <p:nvPr/>
          </p:nvSpPr>
          <p:spPr>
            <a:xfrm>
              <a:off x="3484324" y="1817100"/>
              <a:ext cx="1966535" cy="3670459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5068C2B5-027F-6534-C1CD-9AB9B9F5E2C8}"/>
                </a:ext>
              </a:extLst>
            </p:cNvPr>
            <p:cNvSpPr/>
            <p:nvPr/>
          </p:nvSpPr>
          <p:spPr>
            <a:xfrm>
              <a:off x="3729920" y="1541510"/>
              <a:ext cx="1251081" cy="27903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backend</a:t>
              </a:r>
              <a:endParaRPr kumimoji="1" lang="ja-JP" alt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FFC4ED97-2E90-7EF3-955F-780623D8A91C}"/>
                </a:ext>
              </a:extLst>
            </p:cNvPr>
            <p:cNvSpPr/>
            <p:nvPr/>
          </p:nvSpPr>
          <p:spPr>
            <a:xfrm>
              <a:off x="3590626" y="2351157"/>
              <a:ext cx="1437172" cy="558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Corpus analysis </a:t>
              </a:r>
              <a:endParaRPr kumimoji="1"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33CAC5C3-1CBC-2355-C966-47E08BC6D608}"/>
                </a:ext>
              </a:extLst>
            </p:cNvPr>
            <p:cNvSpPr/>
            <p:nvPr/>
          </p:nvSpPr>
          <p:spPr>
            <a:xfrm>
              <a:off x="3577803" y="4155493"/>
              <a:ext cx="1427825" cy="943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Linguistic</a:t>
              </a:r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　</a:t>
              </a:r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pattern</a:t>
              </a:r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　</a:t>
              </a:r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matching</a:t>
              </a: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41A55AB6-FC33-A703-35AF-F6E0A20439DA}"/>
                </a:ext>
              </a:extLst>
            </p:cNvPr>
            <p:cNvSpPr txBox="1"/>
            <p:nvPr/>
          </p:nvSpPr>
          <p:spPr>
            <a:xfrm>
              <a:off x="2372311" y="1915647"/>
              <a:ext cx="1277963" cy="281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Corpus Upload</a:t>
              </a: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1E57F54A-90BF-8164-AB0E-5C59C744A516}"/>
                </a:ext>
              </a:extLst>
            </p:cNvPr>
            <p:cNvSpPr txBox="1"/>
            <p:nvPr/>
          </p:nvSpPr>
          <p:spPr>
            <a:xfrm>
              <a:off x="2349769" y="3492328"/>
              <a:ext cx="1078630" cy="49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Perform linguistic pattern matching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30D18D0A-8F21-57B1-0501-CBB747E78324}"/>
                </a:ext>
              </a:extLst>
            </p:cNvPr>
            <p:cNvSpPr txBox="1"/>
            <p:nvPr/>
          </p:nvSpPr>
          <p:spPr>
            <a:xfrm>
              <a:off x="2391519" y="2596419"/>
              <a:ext cx="1075203" cy="664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Return results of Corpus analysis </a:t>
              </a:r>
              <a:endParaRPr kumimoji="1"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endPara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B220C9E3-432A-A88C-A61A-14E83571D12F}"/>
                </a:ext>
              </a:extLst>
            </p:cNvPr>
            <p:cNvSpPr txBox="1"/>
            <p:nvPr/>
          </p:nvSpPr>
          <p:spPr>
            <a:xfrm>
              <a:off x="2320484" y="4422685"/>
              <a:ext cx="1201085" cy="664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Return solutions generated by pattern matching </a:t>
              </a: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19072509-161E-3AB9-5807-ABA3AF75A6BD}"/>
                </a:ext>
              </a:extLst>
            </p:cNvPr>
            <p:cNvSpPr txBox="1"/>
            <p:nvPr/>
          </p:nvSpPr>
          <p:spPr>
            <a:xfrm>
              <a:off x="2224110" y="1721758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①</a:t>
              </a: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A54266A2-2471-676B-4053-FC8BA42BB5E1}"/>
                </a:ext>
              </a:extLst>
            </p:cNvPr>
            <p:cNvSpPr txBox="1"/>
            <p:nvPr/>
          </p:nvSpPr>
          <p:spPr>
            <a:xfrm>
              <a:off x="3517014" y="1984055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②</a:t>
              </a:r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A7E05381-EA3F-7A5B-9042-4F5556582E67}"/>
                </a:ext>
              </a:extLst>
            </p:cNvPr>
            <p:cNvSpPr txBox="1"/>
            <p:nvPr/>
          </p:nvSpPr>
          <p:spPr>
            <a:xfrm>
              <a:off x="2234205" y="2370241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③</a:t>
              </a: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A14705F5-B522-5BB2-7335-EE9AB5EFDEA6}"/>
                </a:ext>
              </a:extLst>
            </p:cNvPr>
            <p:cNvSpPr txBox="1"/>
            <p:nvPr/>
          </p:nvSpPr>
          <p:spPr>
            <a:xfrm>
              <a:off x="695225" y="1877246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④</a:t>
              </a: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897481A5-2C7D-3381-273C-A19FDCD8B0CF}"/>
                </a:ext>
              </a:extLst>
            </p:cNvPr>
            <p:cNvSpPr txBox="1"/>
            <p:nvPr/>
          </p:nvSpPr>
          <p:spPr>
            <a:xfrm>
              <a:off x="666453" y="3029895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⑤</a:t>
              </a: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53768CE7-2914-8C21-6A5D-F95B78CFEF68}"/>
                </a:ext>
              </a:extLst>
            </p:cNvPr>
            <p:cNvSpPr txBox="1"/>
            <p:nvPr/>
          </p:nvSpPr>
          <p:spPr>
            <a:xfrm>
              <a:off x="2232606" y="3292714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⑥</a:t>
              </a:r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89E979BA-93E4-7689-E2A6-E7EEE7EC58E7}"/>
                </a:ext>
              </a:extLst>
            </p:cNvPr>
            <p:cNvSpPr txBox="1"/>
            <p:nvPr/>
          </p:nvSpPr>
          <p:spPr>
            <a:xfrm>
              <a:off x="3521569" y="3775125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⑦</a:t>
              </a: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4DAF6AD-810A-E37B-E54C-3FD154D3A632}"/>
                </a:ext>
              </a:extLst>
            </p:cNvPr>
            <p:cNvSpPr txBox="1"/>
            <p:nvPr/>
          </p:nvSpPr>
          <p:spPr>
            <a:xfrm>
              <a:off x="2235413" y="4091558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⑧</a:t>
              </a: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12A7F52D-D6FA-CACB-752F-013B5411B88D}"/>
                </a:ext>
              </a:extLst>
            </p:cNvPr>
            <p:cNvSpPr txBox="1"/>
            <p:nvPr/>
          </p:nvSpPr>
          <p:spPr>
            <a:xfrm>
              <a:off x="719610" y="4084066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⑨</a:t>
              </a:r>
            </a:p>
          </p:txBody>
        </p:sp>
      </p:grpSp>
      <p:sp>
        <p:nvSpPr>
          <p:cNvPr id="119" name="スライド番号プレースホルダー 118">
            <a:extLst>
              <a:ext uri="{FF2B5EF4-FFF2-40B4-BE49-F238E27FC236}">
                <a16:creationId xmlns:a16="http://schemas.microsoft.com/office/drawing/2014/main" id="{6717E101-CDCC-7383-8A11-9D5FBDD6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2B8-D6D5-48A1-862A-DAC302F5A306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CC5724B8-671D-5656-2BD1-35EFC958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6292ED6F-8DF0-1AFB-6D44-3673D53B0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33FE8A6B-3E2C-1000-9BC3-B77A84B51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8F40A310-06F0-87A2-62F1-42E7A255F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A089FC22-7DDD-171C-8664-239DD9C02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タイトル 44">
            <a:extLst>
              <a:ext uri="{FF2B5EF4-FFF2-40B4-BE49-F238E27FC236}">
                <a16:creationId xmlns:a16="http://schemas.microsoft.com/office/drawing/2014/main" id="{870B1645-6107-86BD-9B6A-219F77E4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674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57644EC-2759-E282-506C-15E8F72115CF}"/>
              </a:ext>
            </a:extLst>
          </p:cNvPr>
          <p:cNvGrpSpPr/>
          <p:nvPr/>
        </p:nvGrpSpPr>
        <p:grpSpPr>
          <a:xfrm>
            <a:off x="1862548" y="304823"/>
            <a:ext cx="6663144" cy="5908741"/>
            <a:chOff x="5709036" y="900663"/>
            <a:chExt cx="5764695" cy="5012273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1B3A1422-ED45-EB88-CD8F-8AAFDF5C4013}"/>
                </a:ext>
              </a:extLst>
            </p:cNvPr>
            <p:cNvCxnSpPr>
              <a:cxnSpLocks/>
            </p:cNvCxnSpPr>
            <p:nvPr/>
          </p:nvCxnSpPr>
          <p:spPr>
            <a:xfrm>
              <a:off x="5709036" y="1265540"/>
              <a:ext cx="5764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F94A7E3E-762D-321D-7388-4727CE310534}"/>
                </a:ext>
              </a:extLst>
            </p:cNvPr>
            <p:cNvGrpSpPr/>
            <p:nvPr/>
          </p:nvGrpSpPr>
          <p:grpSpPr>
            <a:xfrm>
              <a:off x="5709036" y="900663"/>
              <a:ext cx="5764695" cy="5012273"/>
              <a:chOff x="5709036" y="900663"/>
              <a:chExt cx="5764695" cy="5012273"/>
            </a:xfrm>
          </p:grpSpPr>
          <p:sp>
            <p:nvSpPr>
              <p:cNvPr id="7" name="フローチャート: 処理 6">
                <a:extLst>
                  <a:ext uri="{FF2B5EF4-FFF2-40B4-BE49-F238E27FC236}">
                    <a16:creationId xmlns:a16="http://schemas.microsoft.com/office/drawing/2014/main" id="{0397BFE0-9193-5E34-5F70-206DC220D8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09036" y="900663"/>
                <a:ext cx="5764695" cy="5012273"/>
              </a:xfrm>
              <a:prstGeom prst="flowChart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6C9455CA-9BCB-C45A-F5FC-95402656DB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33245" y="2401063"/>
                <a:ext cx="1692734" cy="467074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Store the results of Corpus analysis in the browser memories</a:t>
                </a:r>
                <a:endParaRPr kumimoji="1" lang="ja-JP" altLang="en-US" sz="1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231E5B4-634D-2A18-2036-C66F135F57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93258" y="1424630"/>
                <a:ext cx="1690063" cy="7410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Corpus analysis </a:t>
                </a:r>
                <a:endParaRPr kumimoji="1" lang="ja-JP" altLang="en-US" sz="1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1BC5DBD-DA13-59CA-8126-FC701529CB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47781" y="5067162"/>
                <a:ext cx="1767599" cy="554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Linguistic</a:t>
                </a:r>
                <a:r>
                  <a:rPr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　</a:t>
                </a:r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pattern</a:t>
                </a:r>
                <a:r>
                  <a:rPr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　</a:t>
                </a:r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matching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D2A1B8-1105-6EED-8D57-B8EF542D80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33245" y="3777398"/>
                <a:ext cx="1720079" cy="547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Linguistic pattern construction</a:t>
                </a:r>
                <a:endParaRPr kumimoji="1" lang="ja-JP" altLang="en-US" sz="1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9BE83DD1-3346-7226-2833-4A56C16E49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24690" y="3004374"/>
                <a:ext cx="1684237" cy="520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Display the  results of Corpus analysis </a:t>
                </a:r>
                <a:endParaRPr kumimoji="1" lang="ja-JP" altLang="en-US" sz="1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algn="ctr"/>
                <a:endParaRPr kumimoji="1" lang="ja-JP" altLang="en-US" sz="1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56042D28-8000-EA32-8E67-908625901D86}"/>
                  </a:ext>
                </a:extLst>
              </p:cNvPr>
              <p:cNvCxnSpPr>
                <a:cxnSpLocks/>
                <a:stCxn id="27" idx="3"/>
                <a:endCxn id="9" idx="1"/>
              </p:cNvCxnSpPr>
              <p:nvPr/>
            </p:nvCxnSpPr>
            <p:spPr>
              <a:xfrm>
                <a:off x="7821701" y="1524900"/>
                <a:ext cx="1371557" cy="2702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15FA313F-DF3D-DA1D-CD64-C1E170F76664}"/>
                  </a:ext>
                </a:extLst>
              </p:cNvPr>
              <p:cNvCxnSpPr>
                <a:cxnSpLocks/>
                <a:stCxn id="8" idx="2"/>
                <a:endCxn id="12" idx="0"/>
              </p:cNvCxnSpPr>
              <p:nvPr/>
            </p:nvCxnSpPr>
            <p:spPr>
              <a:xfrm flipH="1">
                <a:off x="6966809" y="2868137"/>
                <a:ext cx="12804" cy="1362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92154D50-D16F-07F4-D426-89813B4979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28968" y="1916555"/>
                <a:ext cx="1697012" cy="33394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Return results of Corpus  analysis </a:t>
                </a:r>
                <a:endParaRPr kumimoji="1" lang="ja-JP" altLang="en-US" sz="1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5C0046CF-9278-D9A2-5680-2B7501B2F2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6066" y="4885407"/>
                <a:ext cx="1345578" cy="2605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BBB8F2C2-3408-DFE0-F0BB-CEC80EA990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08926" y="5516521"/>
                <a:ext cx="1432719" cy="2100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F36225A-FF62-AA9D-9A30-ECFC493B63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77376" y="5214854"/>
                <a:ext cx="1718690" cy="6479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Display</a:t>
                </a:r>
                <a:r>
                  <a:rPr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 </a:t>
                </a:r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the results of</a:t>
                </a:r>
                <a:r>
                  <a:rPr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　</a:t>
                </a:r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linguistic pattern</a:t>
                </a:r>
                <a:r>
                  <a:rPr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　</a:t>
                </a:r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matching results</a:t>
                </a:r>
              </a:p>
            </p:txBody>
          </p: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1FE56A77-F2E5-0F05-0113-ED671FA0BD80}"/>
                  </a:ext>
                </a:extLst>
              </p:cNvPr>
              <p:cNvCxnSpPr>
                <a:cxnSpLocks/>
                <a:endCxn id="15" idx="3"/>
              </p:cNvCxnSpPr>
              <p:nvPr/>
            </p:nvCxnSpPr>
            <p:spPr>
              <a:xfrm flipH="1">
                <a:off x="7825980" y="1916554"/>
                <a:ext cx="1352072" cy="166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E6CE3040-E761-0D83-0820-B7820C3F5196}"/>
                  </a:ext>
                </a:extLst>
              </p:cNvPr>
              <p:cNvCxnSpPr>
                <a:cxnSpLocks/>
                <a:stCxn id="15" idx="2"/>
                <a:endCxn id="8" idx="0"/>
              </p:cNvCxnSpPr>
              <p:nvPr/>
            </p:nvCxnSpPr>
            <p:spPr>
              <a:xfrm>
                <a:off x="6977474" y="2250503"/>
                <a:ext cx="2139" cy="150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3F6E8618-C499-67A5-1ED1-CA78BF77A4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51872" y="4577229"/>
                <a:ext cx="1769697" cy="402126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Send search query and text to be searched</a:t>
                </a:r>
                <a:endParaRPr kumimoji="1" lang="ja-JP" altLang="en-US" sz="1200" dirty="0"/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38613BF7-B4D4-38F8-AB57-EE09A92F7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1573" y="4305974"/>
                <a:ext cx="2763" cy="242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175">
                <a:extLst>
                  <a:ext uri="{FF2B5EF4-FFF2-40B4-BE49-F238E27FC236}">
                    <a16:creationId xmlns:a16="http://schemas.microsoft.com/office/drawing/2014/main" id="{4289BAFF-6205-DFCF-A91E-4DED96488AAC}"/>
                  </a:ext>
                </a:extLst>
              </p:cNvPr>
              <p:cNvCxnSpPr>
                <a:cxnSpLocks/>
                <a:stCxn id="8" idx="3"/>
                <a:endCxn id="24" idx="3"/>
              </p:cNvCxnSpPr>
              <p:nvPr/>
            </p:nvCxnSpPr>
            <p:spPr>
              <a:xfrm>
                <a:off x="7825980" y="2634600"/>
                <a:ext cx="95590" cy="2143693"/>
              </a:xfrm>
              <a:prstGeom prst="bentConnector3">
                <a:avLst>
                  <a:gd name="adj1" fmla="val 3069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F16E507C-FBD0-97A6-280E-04E4474476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28967" y="1357926"/>
                <a:ext cx="1692734" cy="333948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Corpus Upload</a:t>
                </a:r>
              </a:p>
            </p:txBody>
          </p:sp>
        </p:grpSp>
      </p:grp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7D424E0-207D-05DA-FC7C-212F43A91568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5194120" y="304823"/>
            <a:ext cx="0" cy="5908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23D38E3-6970-1D13-CE71-5A4913884822}"/>
              </a:ext>
            </a:extLst>
          </p:cNvPr>
          <p:cNvSpPr txBox="1"/>
          <p:nvPr/>
        </p:nvSpPr>
        <p:spPr>
          <a:xfrm>
            <a:off x="1862529" y="347276"/>
            <a:ext cx="3331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frontend</a:t>
            </a:r>
            <a:endParaRPr kumimoji="1" lang="ja-JP" altLang="en-US" sz="16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8EC29E0-F80D-91DE-F660-EB2FFC384BE8}"/>
              </a:ext>
            </a:extLst>
          </p:cNvPr>
          <p:cNvSpPr txBox="1"/>
          <p:nvPr/>
        </p:nvSpPr>
        <p:spPr>
          <a:xfrm>
            <a:off x="5194102" y="336993"/>
            <a:ext cx="3331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backend</a:t>
            </a:r>
            <a:endParaRPr kumimoji="1" lang="ja-JP" altLang="en-US" sz="16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574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71CD972-3308-E885-E5E3-0A44A5A3850F}"/>
              </a:ext>
            </a:extLst>
          </p:cNvPr>
          <p:cNvGrpSpPr/>
          <p:nvPr/>
        </p:nvGrpSpPr>
        <p:grpSpPr>
          <a:xfrm>
            <a:off x="1469793" y="1346843"/>
            <a:ext cx="8386354" cy="4390735"/>
            <a:chOff x="6331940" y="1279241"/>
            <a:chExt cx="5777083" cy="385929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0C8413B-5A4B-B89C-5C82-E81439609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>
              <a:off x="8039264" y="3567555"/>
              <a:ext cx="1031706" cy="557217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052A6EF1-ABDE-777A-BC96-1A2325E4C6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>
              <a:off x="8129982" y="1928874"/>
              <a:ext cx="940988" cy="435461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CB912853-3700-48B0-3651-22642FB28A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 rot="10800000">
              <a:off x="8120350" y="2723747"/>
              <a:ext cx="990334" cy="496728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6E4D752-9920-141F-4914-AFD866583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2105" r="35095" b="62913"/>
            <a:stretch/>
          </p:blipFill>
          <p:spPr>
            <a:xfrm rot="10800000">
              <a:off x="8005976" y="4596582"/>
              <a:ext cx="1080679" cy="541953"/>
            </a:xfrm>
            <a:prstGeom prst="rect">
              <a:avLst/>
            </a:prstGeom>
          </p:spPr>
        </p:pic>
        <p:sp>
          <p:nvSpPr>
            <p:cNvPr id="9" name="角丸四角形 1">
              <a:extLst>
                <a:ext uri="{FF2B5EF4-FFF2-40B4-BE49-F238E27FC236}">
                  <a16:creationId xmlns:a16="http://schemas.microsoft.com/office/drawing/2014/main" id="{06633FFA-8874-FB0F-B6C7-2B5CAD004EDD}"/>
                </a:ext>
              </a:extLst>
            </p:cNvPr>
            <p:cNvSpPr/>
            <p:nvPr/>
          </p:nvSpPr>
          <p:spPr>
            <a:xfrm>
              <a:off x="6368204" y="1574653"/>
              <a:ext cx="1576999" cy="3563883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50D01BD-CA9D-3934-4A8C-9255616895E5}"/>
                </a:ext>
              </a:extLst>
            </p:cNvPr>
            <p:cNvSpPr/>
            <p:nvPr/>
          </p:nvSpPr>
          <p:spPr>
            <a:xfrm>
              <a:off x="6543599" y="1279241"/>
              <a:ext cx="1263437" cy="27903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frontend</a:t>
              </a:r>
              <a:endParaRPr kumimoji="1" lang="ja-JP" alt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03B37A9-6C7D-ABE8-D4A3-5C48BD402292}"/>
                </a:ext>
              </a:extLst>
            </p:cNvPr>
            <p:cNvSpPr/>
            <p:nvPr/>
          </p:nvSpPr>
          <p:spPr>
            <a:xfrm>
              <a:off x="6500367" y="2154288"/>
              <a:ext cx="1352864" cy="6188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Display the  results of Corpus analysis </a:t>
              </a:r>
              <a:endParaRPr kumimoji="1"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endParaRPr kumimoji="1"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06884EA-4410-956E-2590-E2FF078125DD}"/>
                </a:ext>
              </a:extLst>
            </p:cNvPr>
            <p:cNvSpPr/>
            <p:nvPr/>
          </p:nvSpPr>
          <p:spPr>
            <a:xfrm>
              <a:off x="6500367" y="3168227"/>
              <a:ext cx="1352864" cy="535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Linguistic pattern construction</a:t>
              </a:r>
              <a:endParaRPr kumimoji="1"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E66DBE1-7DC9-B241-5FCE-5D872CD2FA0D}"/>
                </a:ext>
              </a:extLst>
            </p:cNvPr>
            <p:cNvSpPr/>
            <p:nvPr/>
          </p:nvSpPr>
          <p:spPr>
            <a:xfrm>
              <a:off x="6500367" y="4283704"/>
              <a:ext cx="1388074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Display</a:t>
              </a:r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the results of</a:t>
              </a:r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　</a:t>
              </a:r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linguistic pattern</a:t>
              </a:r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　</a:t>
              </a:r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matching results</a:t>
              </a:r>
            </a:p>
          </p:txBody>
        </p:sp>
        <p:sp>
          <p:nvSpPr>
            <p:cNvPr id="14" name="角丸四角形 15">
              <a:extLst>
                <a:ext uri="{FF2B5EF4-FFF2-40B4-BE49-F238E27FC236}">
                  <a16:creationId xmlns:a16="http://schemas.microsoft.com/office/drawing/2014/main" id="{CB7BDF89-A674-3C3F-33F7-19DA9AD27A1A}"/>
                </a:ext>
              </a:extLst>
            </p:cNvPr>
            <p:cNvSpPr/>
            <p:nvPr/>
          </p:nvSpPr>
          <p:spPr>
            <a:xfrm>
              <a:off x="9166609" y="1574651"/>
              <a:ext cx="2942414" cy="3563883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7EF65BA-C467-DF56-9AE2-FEB21B487156}"/>
                </a:ext>
              </a:extLst>
            </p:cNvPr>
            <p:cNvSpPr/>
            <p:nvPr/>
          </p:nvSpPr>
          <p:spPr>
            <a:xfrm>
              <a:off x="9884652" y="1284328"/>
              <a:ext cx="1251081" cy="27903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backend</a:t>
              </a:r>
              <a:endParaRPr kumimoji="1" lang="ja-JP" alt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D1858BF-9E92-6882-9BEC-203EAAA05003}"/>
                </a:ext>
              </a:extLst>
            </p:cNvPr>
            <p:cNvSpPr/>
            <p:nvPr/>
          </p:nvSpPr>
          <p:spPr>
            <a:xfrm>
              <a:off x="9264612" y="2108708"/>
              <a:ext cx="999970" cy="5948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Corpus analysis </a:t>
              </a:r>
              <a:endParaRPr kumimoji="1"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DD5A931-D40F-E1AE-86F1-A3EBF0B90069}"/>
                </a:ext>
              </a:extLst>
            </p:cNvPr>
            <p:cNvSpPr/>
            <p:nvPr/>
          </p:nvSpPr>
          <p:spPr>
            <a:xfrm>
              <a:off x="9260088" y="3913044"/>
              <a:ext cx="1056321" cy="943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Linguistic</a:t>
              </a:r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　</a:t>
              </a:r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pattern</a:t>
              </a:r>
              <a:r>
                <a:rPr lang="ja-JP" altLang="en-US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　</a:t>
              </a:r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matching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4329D93-513D-B668-E8FD-8CB8AFFD5B3F}"/>
                </a:ext>
              </a:extLst>
            </p:cNvPr>
            <p:cNvSpPr txBox="1"/>
            <p:nvPr/>
          </p:nvSpPr>
          <p:spPr>
            <a:xfrm>
              <a:off x="7945203" y="3225021"/>
              <a:ext cx="1334076" cy="459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Perform linguistic pattern matching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611F2F72-9FF8-9145-E091-EBF6C58A7910}"/>
                </a:ext>
              </a:extLst>
            </p:cNvPr>
            <p:cNvSpPr txBox="1"/>
            <p:nvPr/>
          </p:nvSpPr>
          <p:spPr>
            <a:xfrm>
              <a:off x="7890968" y="1558280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①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5F6AA1D-108C-7E75-4CE0-F0A03F002084}"/>
                </a:ext>
              </a:extLst>
            </p:cNvPr>
            <p:cNvSpPr txBox="1"/>
            <p:nvPr/>
          </p:nvSpPr>
          <p:spPr>
            <a:xfrm>
              <a:off x="9208687" y="1750066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②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E2E7EDC-A278-886B-0DB6-6E59AE47D1AA}"/>
                </a:ext>
              </a:extLst>
            </p:cNvPr>
            <p:cNvSpPr txBox="1"/>
            <p:nvPr/>
          </p:nvSpPr>
          <p:spPr>
            <a:xfrm>
              <a:off x="7901442" y="2206295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③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779BB59-65DB-6F62-C41D-D79523B179DA}"/>
                </a:ext>
              </a:extLst>
            </p:cNvPr>
            <p:cNvSpPr txBox="1"/>
            <p:nvPr/>
          </p:nvSpPr>
          <p:spPr>
            <a:xfrm>
              <a:off x="6331940" y="1817970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④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C1B0D2D-6786-9396-E4CD-07CB4E7AB798}"/>
                </a:ext>
              </a:extLst>
            </p:cNvPr>
            <p:cNvSpPr txBox="1"/>
            <p:nvPr/>
          </p:nvSpPr>
          <p:spPr>
            <a:xfrm>
              <a:off x="6335962" y="2785999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⑤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5C16FDF-27D5-8AD6-4B74-CA152C79302C}"/>
                </a:ext>
              </a:extLst>
            </p:cNvPr>
            <p:cNvSpPr txBox="1"/>
            <p:nvPr/>
          </p:nvSpPr>
          <p:spPr>
            <a:xfrm>
              <a:off x="7903508" y="3060290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⑥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CDCEC09-34AA-0A92-D868-817BAF21CAC8}"/>
                </a:ext>
              </a:extLst>
            </p:cNvPr>
            <p:cNvSpPr txBox="1"/>
            <p:nvPr/>
          </p:nvSpPr>
          <p:spPr>
            <a:xfrm>
              <a:off x="9172164" y="3563667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⑦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890831D-42FF-AB16-9475-E264E4B348AD}"/>
                </a:ext>
              </a:extLst>
            </p:cNvPr>
            <p:cNvSpPr txBox="1"/>
            <p:nvPr/>
          </p:nvSpPr>
          <p:spPr>
            <a:xfrm>
              <a:off x="7885167" y="4061882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⑧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8BEB762-6915-7B19-E4D2-EF8E949DAFA4}"/>
                </a:ext>
              </a:extLst>
            </p:cNvPr>
            <p:cNvSpPr txBox="1"/>
            <p:nvPr/>
          </p:nvSpPr>
          <p:spPr>
            <a:xfrm>
              <a:off x="6331941" y="3905075"/>
              <a:ext cx="567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⑨</a:t>
              </a:r>
            </a:p>
          </p:txBody>
        </p:sp>
        <p:sp>
          <p:nvSpPr>
            <p:cNvPr id="31" name="円柱 30">
              <a:extLst>
                <a:ext uri="{FF2B5EF4-FFF2-40B4-BE49-F238E27FC236}">
                  <a16:creationId xmlns:a16="http://schemas.microsoft.com/office/drawing/2014/main" id="{14788008-9209-8C05-A0E4-D89E7EC4E999}"/>
                </a:ext>
              </a:extLst>
            </p:cNvPr>
            <p:cNvSpPr/>
            <p:nvPr/>
          </p:nvSpPr>
          <p:spPr>
            <a:xfrm>
              <a:off x="11274677" y="2864015"/>
              <a:ext cx="746775" cy="92441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DB</a:t>
              </a:r>
              <a:endParaRPr kumimoji="1" lang="ja-JP" altLang="en-US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D8E0B63-CF78-E5AD-B530-A599CF55EA1D}"/>
                </a:ext>
              </a:extLst>
            </p:cNvPr>
            <p:cNvSpPr txBox="1"/>
            <p:nvPr/>
          </p:nvSpPr>
          <p:spPr>
            <a:xfrm>
              <a:off x="10407007" y="2243666"/>
              <a:ext cx="1180992" cy="649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Store the results of Corpus analysis </a:t>
              </a:r>
              <a:endParaRPr kumimoji="1"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endPara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892A483-8232-9214-86A2-AA5CD1FCE5AF}"/>
                </a:ext>
              </a:extLst>
            </p:cNvPr>
            <p:cNvSpPr txBox="1"/>
            <p:nvPr/>
          </p:nvSpPr>
          <p:spPr>
            <a:xfrm>
              <a:off x="10346988" y="3971323"/>
              <a:ext cx="1113617" cy="459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Retrieve results of parsing corpus </a:t>
              </a:r>
            </a:p>
          </p:txBody>
        </p:sp>
        <p:sp>
          <p:nvSpPr>
            <p:cNvPr id="34" name="右矢印 9">
              <a:extLst>
                <a:ext uri="{FF2B5EF4-FFF2-40B4-BE49-F238E27FC236}">
                  <a16:creationId xmlns:a16="http://schemas.microsoft.com/office/drawing/2014/main" id="{2095C2A3-74E8-EA24-4D86-F5AF792BFBE1}"/>
                </a:ext>
              </a:extLst>
            </p:cNvPr>
            <p:cNvSpPr/>
            <p:nvPr/>
          </p:nvSpPr>
          <p:spPr>
            <a:xfrm>
              <a:off x="10216164" y="2670911"/>
              <a:ext cx="919569" cy="431531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右矢印 9">
              <a:extLst>
                <a:ext uri="{FF2B5EF4-FFF2-40B4-BE49-F238E27FC236}">
                  <a16:creationId xmlns:a16="http://schemas.microsoft.com/office/drawing/2014/main" id="{ABEC0745-5E98-FC70-D778-4F2E1523102F}"/>
                </a:ext>
              </a:extLst>
            </p:cNvPr>
            <p:cNvSpPr/>
            <p:nvPr/>
          </p:nvSpPr>
          <p:spPr>
            <a:xfrm rot="10800000">
              <a:off x="10174305" y="3447912"/>
              <a:ext cx="919568" cy="431965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C1B566-2FED-79B7-B354-DB93886E9FA1}"/>
              </a:ext>
            </a:extLst>
          </p:cNvPr>
          <p:cNvSpPr txBox="1"/>
          <p:nvPr/>
        </p:nvSpPr>
        <p:spPr>
          <a:xfrm>
            <a:off x="4012143" y="1773057"/>
            <a:ext cx="1650827" cy="31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Corpus Upload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B137A9-E37B-A084-CAA1-778323CF79AB}"/>
              </a:ext>
            </a:extLst>
          </p:cNvPr>
          <p:cNvSpPr txBox="1"/>
          <p:nvPr/>
        </p:nvSpPr>
        <p:spPr>
          <a:xfrm>
            <a:off x="4027795" y="2469926"/>
            <a:ext cx="15938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Return results of Corpus analysis </a:t>
            </a:r>
            <a:endParaRPr kumimoji="1" lang="ja-JP" altLang="en-US" sz="1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sz="1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FB72410-1640-B8C6-AD16-E3EB6C156EDB}"/>
              </a:ext>
            </a:extLst>
          </p:cNvPr>
          <p:cNvSpPr txBox="1"/>
          <p:nvPr/>
        </p:nvSpPr>
        <p:spPr>
          <a:xfrm>
            <a:off x="3984313" y="4473634"/>
            <a:ext cx="1637364" cy="757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Return solutions obtained by pattern matching </a:t>
            </a:r>
          </a:p>
        </p:txBody>
      </p:sp>
    </p:spTree>
    <p:extLst>
      <p:ext uri="{BB962C8B-B14F-4D97-AF65-F5344CB8AC3E}">
        <p14:creationId xmlns:p14="http://schemas.microsoft.com/office/powerpoint/2010/main" val="153446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FE4E7B8-5843-6818-CB1A-6CDCCDE2F27E}"/>
              </a:ext>
            </a:extLst>
          </p:cNvPr>
          <p:cNvGrpSpPr/>
          <p:nvPr/>
        </p:nvGrpSpPr>
        <p:grpSpPr>
          <a:xfrm>
            <a:off x="2085842" y="689066"/>
            <a:ext cx="6769730" cy="5671458"/>
            <a:chOff x="2434186" y="1130398"/>
            <a:chExt cx="5563769" cy="523246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8349BB85-A957-7050-C231-7E08F4C25CD6}"/>
                </a:ext>
              </a:extLst>
            </p:cNvPr>
            <p:cNvGrpSpPr/>
            <p:nvPr/>
          </p:nvGrpSpPr>
          <p:grpSpPr>
            <a:xfrm>
              <a:off x="2434186" y="1130398"/>
              <a:ext cx="5563769" cy="5232465"/>
              <a:chOff x="6408749" y="456162"/>
              <a:chExt cx="5649180" cy="4980837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6353650-4304-15F7-84A6-B7CA9F441B75}"/>
                  </a:ext>
                </a:extLst>
              </p:cNvPr>
              <p:cNvSpPr/>
              <p:nvPr/>
            </p:nvSpPr>
            <p:spPr>
              <a:xfrm>
                <a:off x="9812447" y="1022070"/>
                <a:ext cx="1639779" cy="519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Corpus analysis </a:t>
                </a:r>
                <a:endParaRPr kumimoji="1" lang="ja-JP" altLang="en-US" sz="1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D317AB9-A3A3-DE18-6CDD-C4FCF6ED53D5}"/>
                  </a:ext>
                </a:extLst>
              </p:cNvPr>
              <p:cNvSpPr/>
              <p:nvPr/>
            </p:nvSpPr>
            <p:spPr>
              <a:xfrm>
                <a:off x="9874765" y="4661102"/>
                <a:ext cx="1765356" cy="4151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Linguistic</a:t>
                </a:r>
                <a:r>
                  <a:rPr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　</a:t>
                </a:r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pattern</a:t>
                </a:r>
                <a:r>
                  <a:rPr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　</a:t>
                </a:r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matching</a:t>
                </a: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6A8B464B-46E0-AD74-C679-7609BFD40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8749" y="886784"/>
                <a:ext cx="56491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555FE011-AA3B-C947-F963-65CCC1EC915F}"/>
                  </a:ext>
                </a:extLst>
              </p:cNvPr>
              <p:cNvSpPr/>
              <p:nvPr/>
            </p:nvSpPr>
            <p:spPr>
              <a:xfrm>
                <a:off x="9719720" y="1765965"/>
                <a:ext cx="2038427" cy="3761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Store the results of Corpus analysis in  Elasticsearch</a:t>
                </a:r>
                <a:endParaRPr kumimoji="1" lang="ja-JP" altLang="en-US" sz="1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2C0EBFF2-38FA-1A23-1A18-62550E39B735}"/>
                  </a:ext>
                </a:extLst>
              </p:cNvPr>
              <p:cNvSpPr/>
              <p:nvPr/>
            </p:nvSpPr>
            <p:spPr>
              <a:xfrm>
                <a:off x="9812447" y="3994742"/>
                <a:ext cx="1933051" cy="415194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Retrieve results of parsing corpus </a:t>
                </a:r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5DBAB77E-A0EB-9F97-A5B9-2ADDFA464D77}"/>
                  </a:ext>
                </a:extLst>
              </p:cNvPr>
              <p:cNvGrpSpPr/>
              <p:nvPr/>
            </p:nvGrpSpPr>
            <p:grpSpPr>
              <a:xfrm>
                <a:off x="6408750" y="456162"/>
                <a:ext cx="5649179" cy="4980837"/>
                <a:chOff x="1012762" y="-102676"/>
                <a:chExt cx="9787256" cy="6891398"/>
              </a:xfrm>
            </p:grpSpPr>
            <p:sp>
              <p:nvSpPr>
                <p:cNvPr id="11" name="フローチャート: 処理 10">
                  <a:extLst>
                    <a:ext uri="{FF2B5EF4-FFF2-40B4-BE49-F238E27FC236}">
                      <a16:creationId xmlns:a16="http://schemas.microsoft.com/office/drawing/2014/main" id="{327F0C2B-0234-43BC-98C6-C9E5C2CF3A3E}"/>
                    </a:ext>
                  </a:extLst>
                </p:cNvPr>
                <p:cNvSpPr/>
                <p:nvPr/>
              </p:nvSpPr>
              <p:spPr>
                <a:xfrm>
                  <a:off x="1012763" y="-102676"/>
                  <a:ext cx="9787255" cy="6891398"/>
                </a:xfrm>
                <a:prstGeom prst="flowChartProcess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B6B4286C-7B15-7AB1-2D83-0D150D893995}"/>
                    </a:ext>
                  </a:extLst>
                </p:cNvPr>
                <p:cNvSpPr/>
                <p:nvPr/>
              </p:nvSpPr>
              <p:spPr>
                <a:xfrm>
                  <a:off x="1815258" y="3695583"/>
                  <a:ext cx="2827943" cy="7315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Linguistic pattern construction</a:t>
                  </a:r>
                  <a:endParaRPr kumimoji="1"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F0FDE5F6-C0E1-2603-9804-FE01EACBAC09}"/>
                    </a:ext>
                  </a:extLst>
                </p:cNvPr>
                <p:cNvSpPr/>
                <p:nvPr/>
              </p:nvSpPr>
              <p:spPr>
                <a:xfrm>
                  <a:off x="1794231" y="2884001"/>
                  <a:ext cx="2827943" cy="62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  <a:p>
                  <a:pPr algn="ctr"/>
                  <a:r>
                    <a:rPr lang="en-US" altLang="ja-JP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Display the  results of Corpus analysis </a:t>
                  </a:r>
                  <a:endParaRPr kumimoji="1"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  <a:p>
                  <a:pPr algn="ctr"/>
                  <a:endParaRPr kumimoji="1"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883E4093-4B34-8403-2861-5ECE81B54BDA}"/>
                    </a:ext>
                  </a:extLst>
                </p:cNvPr>
                <p:cNvCxnSpPr>
                  <a:cxnSpLocks/>
                  <a:endCxn id="5" idx="1"/>
                </p:cNvCxnSpPr>
                <p:nvPr/>
              </p:nvCxnSpPr>
              <p:spPr>
                <a:xfrm>
                  <a:off x="4860636" y="969021"/>
                  <a:ext cx="2049062" cy="70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四角形: 角を丸くする 14">
                  <a:extLst>
                    <a:ext uri="{FF2B5EF4-FFF2-40B4-BE49-F238E27FC236}">
                      <a16:creationId xmlns:a16="http://schemas.microsoft.com/office/drawing/2014/main" id="{094F0123-0A58-31E9-3AD3-EE4E731D0572}"/>
                    </a:ext>
                  </a:extLst>
                </p:cNvPr>
                <p:cNvSpPr/>
                <p:nvPr/>
              </p:nvSpPr>
              <p:spPr>
                <a:xfrm>
                  <a:off x="1807907" y="2044391"/>
                  <a:ext cx="2849876" cy="446082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/>
                    <a:t>解析の完了を確認</a:t>
                  </a:r>
                </a:p>
              </p:txBody>
            </p: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4D2017D0-F005-4D80-8EAE-0FAA525796CD}"/>
                    </a:ext>
                  </a:extLst>
                </p:cNvPr>
                <p:cNvCxnSpPr>
                  <a:cxnSpLocks/>
                  <a:stCxn id="22" idx="3"/>
                </p:cNvCxnSpPr>
                <p:nvPr/>
              </p:nvCxnSpPr>
              <p:spPr>
                <a:xfrm>
                  <a:off x="4648394" y="4920777"/>
                  <a:ext cx="2369270" cy="9354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E189431F-506D-38C1-A767-3F9303AEE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7940" y="6177696"/>
                  <a:ext cx="2439724" cy="3620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2D3547BC-65D3-E938-48F5-F4D506DDBCD1}"/>
                    </a:ext>
                  </a:extLst>
                </p:cNvPr>
                <p:cNvSpPr/>
                <p:nvPr/>
              </p:nvSpPr>
              <p:spPr>
                <a:xfrm>
                  <a:off x="1807907" y="5856236"/>
                  <a:ext cx="2770032" cy="8654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ja-JP" sz="1200" dirty="0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  <a:p>
                  <a:pPr algn="ctr"/>
                  <a:r>
                    <a:rPr lang="en-US" altLang="ja-JP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Display</a:t>
                  </a:r>
                  <a:r>
                    <a:rPr lang="ja-JP" altLang="en-US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 </a:t>
                  </a:r>
                  <a:r>
                    <a:rPr lang="en-US" altLang="ja-JP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the results of</a:t>
                  </a:r>
                  <a:r>
                    <a:rPr lang="ja-JP" altLang="en-US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　</a:t>
                  </a:r>
                  <a:r>
                    <a:rPr lang="en-US" altLang="ja-JP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linguistic pattern</a:t>
                  </a:r>
                  <a:r>
                    <a:rPr lang="ja-JP" altLang="en-US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　</a:t>
                  </a:r>
                  <a:r>
                    <a:rPr lang="en-US" altLang="ja-JP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matching results</a:t>
                  </a:r>
                </a:p>
                <a:p>
                  <a:pPr algn="ctr"/>
                  <a:endParaRPr kumimoji="1" lang="ja-JP" altLang="en-US" sz="1200" dirty="0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cxnSp>
              <p:nvCxnSpPr>
                <p:cNvPr id="19" name="直線矢印コネクタ 18">
                  <a:extLst>
                    <a:ext uri="{FF2B5EF4-FFF2-40B4-BE49-F238E27FC236}">
                      <a16:creationId xmlns:a16="http://schemas.microsoft.com/office/drawing/2014/main" id="{A13E2CF5-BDDA-CA59-DFDE-614A61B9E314}"/>
                    </a:ext>
                  </a:extLst>
                </p:cNvPr>
                <p:cNvCxnSpPr>
                  <a:cxnSpLocks/>
                  <a:endCxn id="15" idx="3"/>
                </p:cNvCxnSpPr>
                <p:nvPr/>
              </p:nvCxnSpPr>
              <p:spPr>
                <a:xfrm flipH="1">
                  <a:off x="4657783" y="1245876"/>
                  <a:ext cx="2244652" cy="10215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30A8FBD-CECC-5A4A-63DD-110B9A3E6D56}"/>
                    </a:ext>
                  </a:extLst>
                </p:cNvPr>
                <p:cNvSpPr txBox="1"/>
                <p:nvPr/>
              </p:nvSpPr>
              <p:spPr>
                <a:xfrm>
                  <a:off x="1012762" y="-30794"/>
                  <a:ext cx="4893626" cy="411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>
                      <a:solidFill>
                        <a:schemeClr val="tx1"/>
                      </a:solidFill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frontend</a:t>
                  </a:r>
                  <a:endParaRPr kumimoji="1" lang="ja-JP" altLang="en-US" sz="16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61B097B-EDE6-3E09-3622-3828730FF67E}"/>
                    </a:ext>
                  </a:extLst>
                </p:cNvPr>
                <p:cNvSpPr txBox="1"/>
                <p:nvPr/>
              </p:nvSpPr>
              <p:spPr>
                <a:xfrm>
                  <a:off x="5883353" y="-42496"/>
                  <a:ext cx="4893624" cy="411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backend</a:t>
                  </a:r>
                  <a:endParaRPr kumimoji="1" lang="ja-JP" altLang="en-US" sz="16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22" name="四角形: 角を丸くする 21">
                  <a:extLst>
                    <a:ext uri="{FF2B5EF4-FFF2-40B4-BE49-F238E27FC236}">
                      <a16:creationId xmlns:a16="http://schemas.microsoft.com/office/drawing/2014/main" id="{04992EDA-B254-FD65-7A7D-C1A22264B424}"/>
                    </a:ext>
                  </a:extLst>
                </p:cNvPr>
                <p:cNvSpPr/>
                <p:nvPr/>
              </p:nvSpPr>
              <p:spPr>
                <a:xfrm>
                  <a:off x="1807727" y="4714522"/>
                  <a:ext cx="2840667" cy="412509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Send search query</a:t>
                  </a:r>
                  <a:endParaRPr kumimoji="1" lang="ja-JP" altLang="en-US" sz="1200" dirty="0"/>
                </a:p>
              </p:txBody>
            </p:sp>
            <p:cxnSp>
              <p:nvCxnSpPr>
                <p:cNvPr id="23" name="直線矢印コネクタ 22">
                  <a:extLst>
                    <a:ext uri="{FF2B5EF4-FFF2-40B4-BE49-F238E27FC236}">
                      <a16:creationId xmlns:a16="http://schemas.microsoft.com/office/drawing/2014/main" id="{BF9D031D-F9BD-79C0-C441-364FEFAD8139}"/>
                    </a:ext>
                  </a:extLst>
                </p:cNvPr>
                <p:cNvCxnSpPr>
                  <a:cxnSpLocks/>
                  <a:stCxn id="12" idx="2"/>
                  <a:endCxn id="22" idx="0"/>
                </p:cNvCxnSpPr>
                <p:nvPr/>
              </p:nvCxnSpPr>
              <p:spPr>
                <a:xfrm flipH="1">
                  <a:off x="3228061" y="4427102"/>
                  <a:ext cx="1169" cy="2874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5F23113B-753C-A11A-9DCA-E5C8B58F6E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27721" y="1385364"/>
                  <a:ext cx="0" cy="2739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314B1BDA-76D0-EF4E-7280-52196A501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63025" y="2229940"/>
                  <a:ext cx="0" cy="25219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矢印コネクタ 17">
                  <a:extLst>
                    <a:ext uri="{FF2B5EF4-FFF2-40B4-BE49-F238E27FC236}">
                      <a16:creationId xmlns:a16="http://schemas.microsoft.com/office/drawing/2014/main" id="{01D72218-A95A-BDAC-78F9-7E7E162CDF34}"/>
                    </a:ext>
                  </a:extLst>
                </p:cNvPr>
                <p:cNvCxnSpPr>
                  <a:cxnSpLocks/>
                  <a:stCxn id="8" idx="2"/>
                </p:cNvCxnSpPr>
                <p:nvPr/>
              </p:nvCxnSpPr>
              <p:spPr>
                <a:xfrm rot="5400000">
                  <a:off x="6003613" y="848501"/>
                  <a:ext cx="1129795" cy="389267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233035C3-8B66-89DA-00E8-AF92E8604F51}"/>
                    </a:ext>
                  </a:extLst>
                </p:cNvPr>
                <p:cNvCxnSpPr>
                  <a:cxnSpLocks/>
                  <a:endCxn id="6" idx="0"/>
                </p:cNvCxnSpPr>
                <p:nvPr/>
              </p:nvCxnSpPr>
              <p:spPr>
                <a:xfrm>
                  <a:off x="8546911" y="5391166"/>
                  <a:ext cx="1" cy="3240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840FC5F2-27F3-EB01-B19E-1A3259A43F6C}"/>
                </a:ext>
              </a:extLst>
            </p:cNvPr>
            <p:cNvSpPr/>
            <p:nvPr/>
          </p:nvSpPr>
          <p:spPr>
            <a:xfrm>
              <a:off x="2878428" y="1765699"/>
              <a:ext cx="1743161" cy="31652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Corpus Upload</a:t>
              </a:r>
            </a:p>
          </p:txBody>
        </p: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CA29693-3AD6-5899-A786-46D78DFF7172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5470708" y="689066"/>
            <a:ext cx="0" cy="5671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372</Words>
  <Application>Microsoft Office PowerPoint</Application>
  <PresentationFormat>ワイド画面</PresentationFormat>
  <Paragraphs>151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既存のシステムの全体像</dc:title>
  <dc:creator>Katsura Tatsuya</dc:creator>
  <cp:lastModifiedBy>桂 辰弥</cp:lastModifiedBy>
  <cp:revision>2</cp:revision>
  <dcterms:created xsi:type="dcterms:W3CDTF">2023-04-23T01:48:12Z</dcterms:created>
  <dcterms:modified xsi:type="dcterms:W3CDTF">2023-04-24T13:57:35Z</dcterms:modified>
</cp:coreProperties>
</file>