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Y1sBpsIcpR3Y0MA2ahX/0w5Q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c0c8fc9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c0c8fc9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c0c8fc9dd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c0c8fc9dd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c0c8fc9d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c0c8fc9d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c0c8fc9dd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c0c8fc9dd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c0c8fc9dd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c0c8fc9dd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c0c8fc9dd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c0c8fc9dd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c0c8fc9d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c0c8fc9d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c0c8fc9d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c0c8fc9d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c0c8fc9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c0c8fc9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c0c8fc9d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c0c8fc9d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c0c8fc9d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c0c8fc9d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0c8fc9d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c0c8fc9d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c0c8fc9d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c0c8fc9d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c0c8fc9d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c0c8fc9d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 スライド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キャプション">
  <p:cSld name="タイトルとキャプション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 (キャプション付き)">
  <p:cSld name="引用 (キャプション付き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札">
  <p:cSld name="名札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用付きの名札">
  <p:cSld name="引用付きの名札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真または偽">
  <p:cSld name="真または偽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tonluqclml/items/c0110098722763caa55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tendo.co.jp/support/switch/software_support/aaab/detail/300_fighter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kotobank.jp/word/%E7%BE%A9%E5%8B%99-51615" TargetMode="External"/><Relationship Id="rId3" Type="http://schemas.openxmlformats.org/officeDocument/2006/relationships/hyperlink" Target="https://kotobank.jp/word/%E5%85%88%E4%BB%A3-550527" TargetMode="External"/><Relationship Id="rId7" Type="http://schemas.openxmlformats.org/officeDocument/2006/relationships/hyperlink" Target="https://kotobank.jp/word/%E6%A8%A9%E5%88%A9-611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tobank.jp/word/%E8%B2%A1%E7%94%A3-67907" TargetMode="External"/><Relationship Id="rId5" Type="http://schemas.openxmlformats.org/officeDocument/2006/relationships/hyperlink" Target="https://kotobank.jp/word/%E8%BA%AB%E5%88%86-139408" TargetMode="External"/><Relationship Id="rId4" Type="http://schemas.openxmlformats.org/officeDocument/2006/relationships/hyperlink" Target="https://kotobank.jp/word/%E5%9C%B0%E4%BD%8D-9558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ntendo.co.jp/support/switch/software_support/aaab/detail/300_fight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ja-JP"/>
              <a:t>デザインパターンI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3840"/>
              <a:buNone/>
            </a:pPr>
            <a:r>
              <a:rPr lang="ja-JP" sz="4800"/>
              <a:t>01.継承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c0c8fc9dd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さて…</a:t>
            </a:r>
            <a:endParaRPr/>
          </a:p>
        </p:txBody>
      </p:sp>
      <p:sp>
        <p:nvSpPr>
          <p:cNvPr id="209" name="Google Shape;209;g2cc0c8fc9dd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400"/>
              <a:t>実装してもらって</a:t>
            </a:r>
            <a:endParaRPr sz="3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400"/>
              <a:t>聞いただけなら便利そうな継承ですが…</a:t>
            </a:r>
            <a:br>
              <a:rPr lang="ja-JP" sz="3400"/>
            </a:b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c0c8fc9dd_1_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難易度が高い</a:t>
            </a:r>
            <a:endParaRPr dirty="0"/>
          </a:p>
        </p:txBody>
      </p:sp>
      <p:sp>
        <p:nvSpPr>
          <p:cNvPr id="221" name="Google Shape;221;g2cc0c8fc9dd_1_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000" dirty="0"/>
              <a:t>というのも、この継承、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000" dirty="0"/>
              <a:t>非常に運用難易度が高いです。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000" dirty="0"/>
              <a:t>特に難しくしているのが、この2点です。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000" dirty="0"/>
              <a:t>・親クラスがすべての子クラスに影響している</a:t>
            </a:r>
            <a:endParaRPr sz="3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000" dirty="0"/>
              <a:t>・開発が複雑になると、わかりづらくなる</a:t>
            </a:r>
            <a:endParaRPr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c0c8fc9dd_1_46"/>
          <p:cNvSpPr txBox="1">
            <a:spLocks noGrp="1"/>
          </p:cNvSpPr>
          <p:nvPr>
            <p:ph type="title"/>
          </p:nvPr>
        </p:nvSpPr>
        <p:spPr>
          <a:xfrm>
            <a:off x="677332" y="87350"/>
            <a:ext cx="2224500" cy="6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よくある失敗</a:t>
            </a:r>
            <a:endParaRPr/>
          </a:p>
        </p:txBody>
      </p:sp>
      <p:sp>
        <p:nvSpPr>
          <p:cNvPr id="227" name="Google Shape;227;g2cc0c8fc9dd_1_46"/>
          <p:cNvSpPr/>
          <p:nvPr/>
        </p:nvSpPr>
        <p:spPr>
          <a:xfrm>
            <a:off x="1987875" y="725450"/>
            <a:ext cx="5975700" cy="15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キャラクタークラス(親)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HP,操作方法,技など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Trebuchet MS"/>
                <a:ea typeface="Trebuchet MS"/>
                <a:cs typeface="Trebuchet MS"/>
                <a:sym typeface="Trebuchet MS"/>
              </a:rPr>
              <a:t>各キャラクター共有のもの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g2cc0c8fc9dd_1_46"/>
          <p:cNvSpPr/>
          <p:nvPr/>
        </p:nvSpPr>
        <p:spPr>
          <a:xfrm>
            <a:off x="6715617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g2cc0c8fc9dd_1_46"/>
          <p:cNvSpPr/>
          <p:nvPr/>
        </p:nvSpPr>
        <p:spPr>
          <a:xfrm>
            <a:off x="2495350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2cc0c8fc9dd_1_46"/>
          <p:cNvSpPr/>
          <p:nvPr/>
        </p:nvSpPr>
        <p:spPr>
          <a:xfrm>
            <a:off x="4652287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g2cc0c8fc9dd_1_46"/>
          <p:cNvSpPr/>
          <p:nvPr/>
        </p:nvSpPr>
        <p:spPr>
          <a:xfrm>
            <a:off x="1981125" y="2727350"/>
            <a:ext cx="14124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マリオ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g2cc0c8fc9dd_1_46"/>
          <p:cNvSpPr/>
          <p:nvPr/>
        </p:nvSpPr>
        <p:spPr>
          <a:xfrm>
            <a:off x="3785225" y="27273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カービィ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g2cc0c8fc9dd_1_46"/>
          <p:cNvSpPr/>
          <p:nvPr/>
        </p:nvSpPr>
        <p:spPr>
          <a:xfrm>
            <a:off x="6173525" y="2727350"/>
            <a:ext cx="1630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リュウ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g2cc0c8fc9dd_1_46"/>
          <p:cNvSpPr txBox="1"/>
          <p:nvPr/>
        </p:nvSpPr>
        <p:spPr>
          <a:xfrm>
            <a:off x="3915425" y="4033550"/>
            <a:ext cx="1586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g2cc0c8fc9dd_1_46"/>
          <p:cNvSpPr txBox="1"/>
          <p:nvPr/>
        </p:nvSpPr>
        <p:spPr>
          <a:xfrm>
            <a:off x="6173525" y="41040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g2cc0c8fc9dd_1_46"/>
          <p:cNvSpPr txBox="1"/>
          <p:nvPr/>
        </p:nvSpPr>
        <p:spPr>
          <a:xfrm>
            <a:off x="8038075" y="2950200"/>
            <a:ext cx="25731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g2cc0c8fc9dd_1_46"/>
          <p:cNvSpPr txBox="1"/>
          <p:nvPr/>
        </p:nvSpPr>
        <p:spPr>
          <a:xfrm>
            <a:off x="677325" y="6422725"/>
            <a:ext cx="99339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g2cc0c8fc9dd_1_46"/>
          <p:cNvSpPr/>
          <p:nvPr/>
        </p:nvSpPr>
        <p:spPr>
          <a:xfrm>
            <a:off x="6762405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g2cc0c8fc9dd_1_46"/>
          <p:cNvSpPr/>
          <p:nvPr/>
        </p:nvSpPr>
        <p:spPr>
          <a:xfrm>
            <a:off x="2542138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g2cc0c8fc9dd_1_46"/>
          <p:cNvSpPr/>
          <p:nvPr/>
        </p:nvSpPr>
        <p:spPr>
          <a:xfrm>
            <a:off x="4699074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2cc0c8fc9dd_1_46"/>
          <p:cNvSpPr/>
          <p:nvPr/>
        </p:nvSpPr>
        <p:spPr>
          <a:xfrm>
            <a:off x="1789475" y="50871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ルイージ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g2cc0c8fc9dd_1_46"/>
          <p:cNvSpPr/>
          <p:nvPr/>
        </p:nvSpPr>
        <p:spPr>
          <a:xfrm>
            <a:off x="3725425" y="5087150"/>
            <a:ext cx="23523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latin typeface="Trebuchet MS"/>
                <a:ea typeface="Trebuchet MS"/>
                <a:cs typeface="Trebuchet MS"/>
                <a:sym typeface="Trebuchet MS"/>
              </a:rPr>
              <a:t>メタナイト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g2cc0c8fc9dd_1_46"/>
          <p:cNvSpPr/>
          <p:nvPr/>
        </p:nvSpPr>
        <p:spPr>
          <a:xfrm>
            <a:off x="6288275" y="5087150"/>
            <a:ext cx="17499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ケン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g2cc0c8fc9dd_1_46"/>
          <p:cNvSpPr txBox="1"/>
          <p:nvPr/>
        </p:nvSpPr>
        <p:spPr>
          <a:xfrm>
            <a:off x="3915425" y="6311750"/>
            <a:ext cx="1586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g2cc0c8fc9dd_1_46"/>
          <p:cNvSpPr txBox="1"/>
          <p:nvPr/>
        </p:nvSpPr>
        <p:spPr>
          <a:xfrm>
            <a:off x="6173525" y="63822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g2cc0c8fc9dd_1_46"/>
          <p:cNvSpPr txBox="1"/>
          <p:nvPr/>
        </p:nvSpPr>
        <p:spPr>
          <a:xfrm>
            <a:off x="8128975" y="2435775"/>
            <a:ext cx="20067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さらに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継承ができるが…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c0c8fc9dd_1_76"/>
          <p:cNvSpPr txBox="1">
            <a:spLocks noGrp="1"/>
          </p:cNvSpPr>
          <p:nvPr>
            <p:ph type="title"/>
          </p:nvPr>
        </p:nvSpPr>
        <p:spPr>
          <a:xfrm>
            <a:off x="677332" y="87350"/>
            <a:ext cx="2224500" cy="6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よくある失敗</a:t>
            </a:r>
            <a:endParaRPr/>
          </a:p>
        </p:txBody>
      </p:sp>
      <p:sp>
        <p:nvSpPr>
          <p:cNvPr id="252" name="Google Shape;252;g2cc0c8fc9dd_1_76"/>
          <p:cNvSpPr/>
          <p:nvPr/>
        </p:nvSpPr>
        <p:spPr>
          <a:xfrm>
            <a:off x="1987875" y="725450"/>
            <a:ext cx="5975700" cy="15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キャラクタークラス(親)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HP,操作方法,技など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Trebuchet MS"/>
                <a:ea typeface="Trebuchet MS"/>
                <a:cs typeface="Trebuchet MS"/>
                <a:sym typeface="Trebuchet MS"/>
              </a:rPr>
              <a:t>各キャラクター共有のもの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g2cc0c8fc9dd_1_76"/>
          <p:cNvSpPr/>
          <p:nvPr/>
        </p:nvSpPr>
        <p:spPr>
          <a:xfrm>
            <a:off x="6715617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2cc0c8fc9dd_1_76"/>
          <p:cNvSpPr/>
          <p:nvPr/>
        </p:nvSpPr>
        <p:spPr>
          <a:xfrm>
            <a:off x="2495350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g2cc0c8fc9dd_1_76"/>
          <p:cNvSpPr/>
          <p:nvPr/>
        </p:nvSpPr>
        <p:spPr>
          <a:xfrm>
            <a:off x="4652287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g2cc0c8fc9dd_1_76"/>
          <p:cNvSpPr/>
          <p:nvPr/>
        </p:nvSpPr>
        <p:spPr>
          <a:xfrm>
            <a:off x="1981125" y="2727350"/>
            <a:ext cx="14124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マリオ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g2cc0c8fc9dd_1_76"/>
          <p:cNvSpPr/>
          <p:nvPr/>
        </p:nvSpPr>
        <p:spPr>
          <a:xfrm>
            <a:off x="3785225" y="27273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カービィ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g2cc0c8fc9dd_1_76"/>
          <p:cNvSpPr/>
          <p:nvPr/>
        </p:nvSpPr>
        <p:spPr>
          <a:xfrm>
            <a:off x="6173525" y="2727350"/>
            <a:ext cx="1630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リュウ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g2cc0c8fc9dd_1_76"/>
          <p:cNvSpPr txBox="1"/>
          <p:nvPr/>
        </p:nvSpPr>
        <p:spPr>
          <a:xfrm>
            <a:off x="3915425" y="4033550"/>
            <a:ext cx="1586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g2cc0c8fc9dd_1_76"/>
          <p:cNvSpPr txBox="1"/>
          <p:nvPr/>
        </p:nvSpPr>
        <p:spPr>
          <a:xfrm>
            <a:off x="6173525" y="41040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g2cc0c8fc9dd_1_76"/>
          <p:cNvSpPr txBox="1"/>
          <p:nvPr/>
        </p:nvSpPr>
        <p:spPr>
          <a:xfrm>
            <a:off x="8038075" y="2950200"/>
            <a:ext cx="25731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g2cc0c8fc9dd_1_76"/>
          <p:cNvSpPr txBox="1"/>
          <p:nvPr/>
        </p:nvSpPr>
        <p:spPr>
          <a:xfrm>
            <a:off x="677325" y="6422725"/>
            <a:ext cx="99339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g2cc0c8fc9dd_1_76"/>
          <p:cNvSpPr/>
          <p:nvPr/>
        </p:nvSpPr>
        <p:spPr>
          <a:xfrm>
            <a:off x="6762405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g2cc0c8fc9dd_1_76"/>
          <p:cNvSpPr/>
          <p:nvPr/>
        </p:nvSpPr>
        <p:spPr>
          <a:xfrm>
            <a:off x="2542138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g2cc0c8fc9dd_1_76"/>
          <p:cNvSpPr/>
          <p:nvPr/>
        </p:nvSpPr>
        <p:spPr>
          <a:xfrm>
            <a:off x="4699074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g2cc0c8fc9dd_1_76"/>
          <p:cNvSpPr/>
          <p:nvPr/>
        </p:nvSpPr>
        <p:spPr>
          <a:xfrm>
            <a:off x="1789475" y="50871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ルイージ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g2cc0c8fc9dd_1_76"/>
          <p:cNvSpPr/>
          <p:nvPr/>
        </p:nvSpPr>
        <p:spPr>
          <a:xfrm>
            <a:off x="3725425" y="5087150"/>
            <a:ext cx="23523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latin typeface="Trebuchet MS"/>
                <a:ea typeface="Trebuchet MS"/>
                <a:cs typeface="Trebuchet MS"/>
                <a:sym typeface="Trebuchet MS"/>
              </a:rPr>
              <a:t>メタナイト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2cc0c8fc9dd_1_76"/>
          <p:cNvSpPr/>
          <p:nvPr/>
        </p:nvSpPr>
        <p:spPr>
          <a:xfrm>
            <a:off x="6288275" y="5087150"/>
            <a:ext cx="17499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ケン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2cc0c8fc9dd_1_76"/>
          <p:cNvSpPr txBox="1"/>
          <p:nvPr/>
        </p:nvSpPr>
        <p:spPr>
          <a:xfrm>
            <a:off x="3915425" y="6311750"/>
            <a:ext cx="1586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g2cc0c8fc9dd_1_76"/>
          <p:cNvSpPr txBox="1"/>
          <p:nvPr/>
        </p:nvSpPr>
        <p:spPr>
          <a:xfrm>
            <a:off x="6173525" y="63822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g2cc0c8fc9dd_1_76"/>
          <p:cNvSpPr txBox="1"/>
          <p:nvPr/>
        </p:nvSpPr>
        <p:spPr>
          <a:xfrm>
            <a:off x="8038175" y="725450"/>
            <a:ext cx="20067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ジャンプの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仕様変更あり。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親クラスを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変更する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すると…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g2cc0c8fc9dd_1_76"/>
          <p:cNvSpPr/>
          <p:nvPr/>
        </p:nvSpPr>
        <p:spPr>
          <a:xfrm>
            <a:off x="7679700" y="1351525"/>
            <a:ext cx="480900" cy="415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c0c8fc9dd_1_101"/>
          <p:cNvSpPr txBox="1">
            <a:spLocks noGrp="1"/>
          </p:cNvSpPr>
          <p:nvPr>
            <p:ph type="title"/>
          </p:nvPr>
        </p:nvSpPr>
        <p:spPr>
          <a:xfrm>
            <a:off x="677332" y="87350"/>
            <a:ext cx="2224500" cy="6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よくある失敗</a:t>
            </a:r>
            <a:endParaRPr/>
          </a:p>
        </p:txBody>
      </p:sp>
      <p:sp>
        <p:nvSpPr>
          <p:cNvPr id="278" name="Google Shape;278;g2cc0c8fc9dd_1_101"/>
          <p:cNvSpPr/>
          <p:nvPr/>
        </p:nvSpPr>
        <p:spPr>
          <a:xfrm>
            <a:off x="1987875" y="725450"/>
            <a:ext cx="5975700" cy="15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キャラクタークラス(親)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HP,操作方法,技など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Trebuchet MS"/>
                <a:ea typeface="Trebuchet MS"/>
                <a:cs typeface="Trebuchet MS"/>
                <a:sym typeface="Trebuchet MS"/>
              </a:rPr>
              <a:t>各キャラクター共有のもの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2cc0c8fc9dd_1_101"/>
          <p:cNvSpPr/>
          <p:nvPr/>
        </p:nvSpPr>
        <p:spPr>
          <a:xfrm>
            <a:off x="6715617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g2cc0c8fc9dd_1_101"/>
          <p:cNvSpPr/>
          <p:nvPr/>
        </p:nvSpPr>
        <p:spPr>
          <a:xfrm>
            <a:off x="2495350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g2cc0c8fc9dd_1_101"/>
          <p:cNvSpPr/>
          <p:nvPr/>
        </p:nvSpPr>
        <p:spPr>
          <a:xfrm>
            <a:off x="4652287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g2cc0c8fc9dd_1_101"/>
          <p:cNvSpPr/>
          <p:nvPr/>
        </p:nvSpPr>
        <p:spPr>
          <a:xfrm>
            <a:off x="1981125" y="2727350"/>
            <a:ext cx="14124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マリオ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g2cc0c8fc9dd_1_101"/>
          <p:cNvSpPr/>
          <p:nvPr/>
        </p:nvSpPr>
        <p:spPr>
          <a:xfrm>
            <a:off x="3785225" y="27273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カービィ</a:t>
            </a:r>
            <a:endParaRPr sz="3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g2cc0c8fc9dd_1_101"/>
          <p:cNvSpPr/>
          <p:nvPr/>
        </p:nvSpPr>
        <p:spPr>
          <a:xfrm>
            <a:off x="6173525" y="2727350"/>
            <a:ext cx="1630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リュウ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g2cc0c8fc9dd_1_101"/>
          <p:cNvSpPr txBox="1"/>
          <p:nvPr/>
        </p:nvSpPr>
        <p:spPr>
          <a:xfrm>
            <a:off x="3915425" y="4033550"/>
            <a:ext cx="1586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g2cc0c8fc9dd_1_101"/>
          <p:cNvSpPr txBox="1"/>
          <p:nvPr/>
        </p:nvSpPr>
        <p:spPr>
          <a:xfrm>
            <a:off x="6173525" y="41040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g2cc0c8fc9dd_1_101"/>
          <p:cNvSpPr txBox="1"/>
          <p:nvPr/>
        </p:nvSpPr>
        <p:spPr>
          <a:xfrm>
            <a:off x="8038075" y="2950200"/>
            <a:ext cx="25731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g2cc0c8fc9dd_1_101"/>
          <p:cNvSpPr txBox="1"/>
          <p:nvPr/>
        </p:nvSpPr>
        <p:spPr>
          <a:xfrm>
            <a:off x="677325" y="6422725"/>
            <a:ext cx="99339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g2cc0c8fc9dd_1_101"/>
          <p:cNvSpPr/>
          <p:nvPr/>
        </p:nvSpPr>
        <p:spPr>
          <a:xfrm>
            <a:off x="6762405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g2cc0c8fc9dd_1_101"/>
          <p:cNvSpPr/>
          <p:nvPr/>
        </p:nvSpPr>
        <p:spPr>
          <a:xfrm>
            <a:off x="2542138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g2cc0c8fc9dd_1_101"/>
          <p:cNvSpPr/>
          <p:nvPr/>
        </p:nvSpPr>
        <p:spPr>
          <a:xfrm>
            <a:off x="4699074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g2cc0c8fc9dd_1_101"/>
          <p:cNvSpPr/>
          <p:nvPr/>
        </p:nvSpPr>
        <p:spPr>
          <a:xfrm>
            <a:off x="1789475" y="50871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ルイージ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g2cc0c8fc9dd_1_101"/>
          <p:cNvSpPr/>
          <p:nvPr/>
        </p:nvSpPr>
        <p:spPr>
          <a:xfrm>
            <a:off x="3725425" y="5087150"/>
            <a:ext cx="23523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latin typeface="Trebuchet MS"/>
                <a:ea typeface="Trebuchet MS"/>
                <a:cs typeface="Trebuchet MS"/>
                <a:sym typeface="Trebuchet MS"/>
              </a:rPr>
              <a:t>メタナイト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g2cc0c8fc9dd_1_101"/>
          <p:cNvSpPr/>
          <p:nvPr/>
        </p:nvSpPr>
        <p:spPr>
          <a:xfrm>
            <a:off x="6288275" y="5087150"/>
            <a:ext cx="17499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ケン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g2cc0c8fc9dd_1_101"/>
          <p:cNvSpPr txBox="1"/>
          <p:nvPr/>
        </p:nvSpPr>
        <p:spPr>
          <a:xfrm>
            <a:off x="3915425" y="6311750"/>
            <a:ext cx="1586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g2cc0c8fc9dd_1_101"/>
          <p:cNvSpPr txBox="1"/>
          <p:nvPr/>
        </p:nvSpPr>
        <p:spPr>
          <a:xfrm>
            <a:off x="6173525" y="63822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g2cc0c8fc9dd_1_101"/>
          <p:cNvSpPr txBox="1"/>
          <p:nvPr/>
        </p:nvSpPr>
        <p:spPr>
          <a:xfrm>
            <a:off x="8038175" y="725450"/>
            <a:ext cx="20067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ジャンプの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仕様変更あり。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親クラスを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変更する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すると…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仕様が特殊だったカービィクラスがエラーに。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g2cc0c8fc9dd_1_101"/>
          <p:cNvSpPr/>
          <p:nvPr/>
        </p:nvSpPr>
        <p:spPr>
          <a:xfrm>
            <a:off x="7679700" y="1351525"/>
            <a:ext cx="480900" cy="415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g2cc0c8fc9dd_1_101"/>
          <p:cNvSpPr/>
          <p:nvPr/>
        </p:nvSpPr>
        <p:spPr>
          <a:xfrm>
            <a:off x="4595175" y="2183075"/>
            <a:ext cx="2224500" cy="957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エラー！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c0c8fc9dd_1_127"/>
          <p:cNvSpPr txBox="1">
            <a:spLocks noGrp="1"/>
          </p:cNvSpPr>
          <p:nvPr>
            <p:ph type="title"/>
          </p:nvPr>
        </p:nvSpPr>
        <p:spPr>
          <a:xfrm>
            <a:off x="677332" y="87350"/>
            <a:ext cx="2224500" cy="6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よくある失敗</a:t>
            </a:r>
            <a:endParaRPr/>
          </a:p>
        </p:txBody>
      </p:sp>
      <p:sp>
        <p:nvSpPr>
          <p:cNvPr id="305" name="Google Shape;305;g2cc0c8fc9dd_1_127"/>
          <p:cNvSpPr/>
          <p:nvPr/>
        </p:nvSpPr>
        <p:spPr>
          <a:xfrm>
            <a:off x="1987875" y="725450"/>
            <a:ext cx="5975700" cy="15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キャラクタークラス(親)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HP,操作方法,技など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Trebuchet MS"/>
                <a:ea typeface="Trebuchet MS"/>
                <a:cs typeface="Trebuchet MS"/>
                <a:sym typeface="Trebuchet MS"/>
              </a:rPr>
              <a:t>各キャラクター共有のもの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2cc0c8fc9dd_1_127"/>
          <p:cNvSpPr/>
          <p:nvPr/>
        </p:nvSpPr>
        <p:spPr>
          <a:xfrm>
            <a:off x="6715617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g2cc0c8fc9dd_1_127"/>
          <p:cNvSpPr/>
          <p:nvPr/>
        </p:nvSpPr>
        <p:spPr>
          <a:xfrm>
            <a:off x="2495350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g2cc0c8fc9dd_1_127"/>
          <p:cNvSpPr/>
          <p:nvPr/>
        </p:nvSpPr>
        <p:spPr>
          <a:xfrm>
            <a:off x="4652287" y="23118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g2cc0c8fc9dd_1_127"/>
          <p:cNvSpPr/>
          <p:nvPr/>
        </p:nvSpPr>
        <p:spPr>
          <a:xfrm>
            <a:off x="1981125" y="2727350"/>
            <a:ext cx="14124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マリオ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g2cc0c8fc9dd_1_127"/>
          <p:cNvSpPr/>
          <p:nvPr/>
        </p:nvSpPr>
        <p:spPr>
          <a:xfrm>
            <a:off x="3785225" y="27273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カービィ</a:t>
            </a:r>
            <a:endParaRPr sz="3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g2cc0c8fc9dd_1_127"/>
          <p:cNvSpPr/>
          <p:nvPr/>
        </p:nvSpPr>
        <p:spPr>
          <a:xfrm>
            <a:off x="6173525" y="2727350"/>
            <a:ext cx="1630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リュウ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g2cc0c8fc9dd_1_127"/>
          <p:cNvSpPr txBox="1"/>
          <p:nvPr/>
        </p:nvSpPr>
        <p:spPr>
          <a:xfrm>
            <a:off x="3578300" y="3907800"/>
            <a:ext cx="2352300" cy="83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ジャンプの使用が特殊だった！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g2cc0c8fc9dd_1_127"/>
          <p:cNvSpPr txBox="1"/>
          <p:nvPr/>
        </p:nvSpPr>
        <p:spPr>
          <a:xfrm>
            <a:off x="6173525" y="41040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4" name="Google Shape;314;g2cc0c8fc9dd_1_127"/>
          <p:cNvSpPr txBox="1"/>
          <p:nvPr/>
        </p:nvSpPr>
        <p:spPr>
          <a:xfrm>
            <a:off x="8038075" y="2950200"/>
            <a:ext cx="25731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g2cc0c8fc9dd_1_127"/>
          <p:cNvSpPr txBox="1"/>
          <p:nvPr/>
        </p:nvSpPr>
        <p:spPr>
          <a:xfrm>
            <a:off x="677325" y="6422725"/>
            <a:ext cx="99339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g2cc0c8fc9dd_1_127"/>
          <p:cNvSpPr/>
          <p:nvPr/>
        </p:nvSpPr>
        <p:spPr>
          <a:xfrm>
            <a:off x="6762405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g2cc0c8fc9dd_1_127"/>
          <p:cNvSpPr/>
          <p:nvPr/>
        </p:nvSpPr>
        <p:spPr>
          <a:xfrm>
            <a:off x="2542138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g2cc0c8fc9dd_1_127"/>
          <p:cNvSpPr/>
          <p:nvPr/>
        </p:nvSpPr>
        <p:spPr>
          <a:xfrm>
            <a:off x="4699074" y="4671650"/>
            <a:ext cx="480900" cy="415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g2cc0c8fc9dd_1_127"/>
          <p:cNvSpPr/>
          <p:nvPr/>
        </p:nvSpPr>
        <p:spPr>
          <a:xfrm>
            <a:off x="1789475" y="50871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ルイージ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g2cc0c8fc9dd_1_127"/>
          <p:cNvSpPr/>
          <p:nvPr/>
        </p:nvSpPr>
        <p:spPr>
          <a:xfrm>
            <a:off x="3728750" y="5087150"/>
            <a:ext cx="2352300" cy="15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メタナイト</a:t>
            </a:r>
            <a:endParaRPr sz="3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1" name="Google Shape;321;g2cc0c8fc9dd_1_127"/>
          <p:cNvSpPr/>
          <p:nvPr/>
        </p:nvSpPr>
        <p:spPr>
          <a:xfrm>
            <a:off x="6288275" y="5087150"/>
            <a:ext cx="17499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ケン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g2cc0c8fc9dd_1_127"/>
          <p:cNvSpPr txBox="1"/>
          <p:nvPr/>
        </p:nvSpPr>
        <p:spPr>
          <a:xfrm>
            <a:off x="6173525" y="63822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g2cc0c8fc9dd_1_127"/>
          <p:cNvSpPr txBox="1"/>
          <p:nvPr/>
        </p:nvSpPr>
        <p:spPr>
          <a:xfrm>
            <a:off x="8038175" y="725450"/>
            <a:ext cx="2006700" cy="29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ジャンプの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仕様変更あり。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親クラスを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変更する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すると…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仕様が特殊だったカービィクラスがエラーに。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ついでにメタナイトクラスも同じところでエラー。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ぐちゃぐちゃな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かんじに。。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g2cc0c8fc9dd_1_127"/>
          <p:cNvSpPr/>
          <p:nvPr/>
        </p:nvSpPr>
        <p:spPr>
          <a:xfrm>
            <a:off x="7679700" y="1351525"/>
            <a:ext cx="480900" cy="415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g2cc0c8fc9dd_1_127"/>
          <p:cNvSpPr/>
          <p:nvPr/>
        </p:nvSpPr>
        <p:spPr>
          <a:xfrm>
            <a:off x="4595175" y="2183075"/>
            <a:ext cx="2224500" cy="957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エラー！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g2cc0c8fc9dd_1_127"/>
          <p:cNvSpPr txBox="1"/>
          <p:nvPr/>
        </p:nvSpPr>
        <p:spPr>
          <a:xfrm>
            <a:off x="3728750" y="6171050"/>
            <a:ext cx="2352300" cy="83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ジャンプの使用が特殊だった！</a:t>
            </a: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g2cc0c8fc9dd_1_127"/>
          <p:cNvSpPr/>
          <p:nvPr/>
        </p:nvSpPr>
        <p:spPr>
          <a:xfrm>
            <a:off x="5133175" y="4400600"/>
            <a:ext cx="2224500" cy="957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エラー！</a:t>
            </a:r>
            <a:endParaRPr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c0c8fc9dd_1_15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継承の欠点</a:t>
            </a:r>
            <a:endParaRPr/>
          </a:p>
        </p:txBody>
      </p:sp>
      <p:sp>
        <p:nvSpPr>
          <p:cNvPr id="333" name="Google Shape;333;g2cc0c8fc9dd_1_15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4000" dirty="0"/>
              <a:t>再利用どころか…</a:t>
            </a:r>
            <a:endParaRPr sz="4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4000" dirty="0"/>
              <a:t>1から書くよりも効率が悪くなる</a:t>
            </a:r>
            <a:endParaRPr sz="4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4000" dirty="0"/>
              <a:t>可能性アリ！</a:t>
            </a:r>
            <a:endParaRPr sz="4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君の継承の使い方は間違っている #オブジェクト指向 - Qiita</a:t>
            </a:r>
            <a:endParaRPr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c0c8fc9dd_0_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Q　じゃあなんで教えたんですか？</a:t>
            </a:r>
            <a:endParaRPr/>
          </a:p>
        </p:txBody>
      </p:sp>
      <p:sp>
        <p:nvSpPr>
          <p:cNvPr id="339" name="Google Shape;339;g2cc0c8fc9dd_0_10"/>
          <p:cNvSpPr txBox="1">
            <a:spLocks noGrp="1"/>
          </p:cNvSpPr>
          <p:nvPr>
            <p:ph type="body" idx="1"/>
          </p:nvPr>
        </p:nvSpPr>
        <p:spPr>
          <a:xfrm>
            <a:off x="677324" y="2160600"/>
            <a:ext cx="92373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600"/>
              <a:t>理由は2つ。　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600"/>
              <a:t>一つはデザインパターンがかなり古い時代の産物(1990　～　2000年代)</a:t>
            </a:r>
            <a:br>
              <a:rPr lang="ja-JP" sz="3600"/>
            </a:br>
            <a:r>
              <a:rPr lang="ja-JP" sz="3600"/>
              <a:t>その時代は継承をバリバリ使っていた。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600"/>
              <a:t>(デメリットよりメリットが取り上げられた)</a:t>
            </a:r>
            <a:br>
              <a:rPr lang="ja-JP" sz="3600"/>
            </a:b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600"/>
              <a:t>この後の授業でも継承を使っていくので、まず説明が必要でした。</a:t>
            </a: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c0c8fc9dd_0_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cc0c8fc9dd_0_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600" dirty="0"/>
              <a:t>もう一つは、継承は正しく使えることができれば、非常に便利だからです。</a:t>
            </a:r>
            <a:br>
              <a:rPr lang="ja-JP" sz="3600" dirty="0"/>
            </a:br>
            <a:endParaRPr sz="3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600" dirty="0"/>
              <a:t>使いこなせれば強力です。</a:t>
            </a:r>
            <a:br>
              <a:rPr lang="ja-JP" sz="3600" dirty="0"/>
            </a:br>
            <a:r>
              <a:rPr lang="ja-JP" sz="3600" dirty="0"/>
              <a:t>間違えず運用できれば…いいんです…</a:t>
            </a:r>
            <a:endParaRPr sz="3600" dirty="0"/>
          </a:p>
        </p:txBody>
      </p:sp>
      <p:sp>
        <p:nvSpPr>
          <p:cNvPr id="346" name="Google Shape;346;g2cc0c8fc9dd_0_15"/>
          <p:cNvSpPr txBox="1"/>
          <p:nvPr/>
        </p:nvSpPr>
        <p:spPr>
          <a:xfrm>
            <a:off x="4730000" y="583267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 u="sng">
                <a:solidFill>
                  <a:schemeClr val="hlink"/>
                </a:solidFill>
                <a:hlinkClick r:id="rId3"/>
              </a:rPr>
              <a:t>大乱闘スマッシュブラザーズ SPECIAL 更新データ Ver.3.0.0 ［2019.4.18 配信］：ファイターの調整内容｜Nintendo Switch サポート情報｜Nintendo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ja-JP"/>
              <a:t>そもそも継承とは？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1564667"/>
            <a:ext cx="8309967" cy="39420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634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800"/>
              <a:buFont typeface="Noto Sans Symbols"/>
              <a:buNone/>
            </a:pPr>
            <a:r>
              <a:rPr lang="ja-JP" sz="48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一般的な継承の意味</a:t>
            </a:r>
            <a:br>
              <a:rPr lang="ja-JP" sz="24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24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-JP" sz="36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けい‐しょう【継承】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ja-JP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〘名〙 ひきつづいて、うけつぐこと。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BE6"/>
              </a:buClr>
              <a:buSzPts val="3600"/>
              <a:buFont typeface="Noto Sans Symbols"/>
              <a:buNone/>
            </a:pPr>
            <a:r>
              <a:rPr lang="ja-JP" sz="3600" b="0" i="0" u="sng" strike="noStrike" cap="none">
                <a:solidFill>
                  <a:srgbClr val="2F6BE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先代</a:t>
            </a:r>
            <a:r>
              <a:rPr lang="ja-JP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や先任者などの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BE6"/>
              </a:buClr>
              <a:buSzPts val="3600"/>
              <a:buFont typeface="Noto Sans Symbols"/>
              <a:buNone/>
            </a:pPr>
            <a:r>
              <a:rPr lang="ja-JP" sz="3600" b="0" i="0" u="sng" strike="noStrike" cap="none">
                <a:solidFill>
                  <a:srgbClr val="2F6BE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地位</a:t>
            </a:r>
            <a:r>
              <a:rPr lang="ja-JP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や</a:t>
            </a:r>
            <a:r>
              <a:rPr lang="ja-JP" sz="3600" b="0" i="0" u="sng" strike="noStrike" cap="none">
                <a:solidFill>
                  <a:srgbClr val="2F6BE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身分</a:t>
            </a:r>
            <a:r>
              <a:rPr lang="ja-JP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ja-JP" sz="3600" b="0" i="0" u="sng" strike="noStrike" cap="none">
                <a:solidFill>
                  <a:srgbClr val="2F6BE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財産</a:t>
            </a:r>
            <a:r>
              <a:rPr lang="ja-JP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ja-JP" sz="3600" b="0" i="0" u="sng" strike="noStrike" cap="none">
                <a:solidFill>
                  <a:srgbClr val="2F6BE6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権利</a:t>
            </a:r>
            <a:r>
              <a:rPr lang="ja-JP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ja-JP" sz="3600" b="0" i="0" u="sng" strike="noStrike" cap="none">
                <a:solidFill>
                  <a:srgbClr val="2F6BE6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義務</a:t>
            </a:r>
            <a:r>
              <a:rPr lang="ja-JP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などを、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ja-JP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うけつぐこと</a:t>
            </a: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ja-JP"/>
              <a:t>そもそも継承とは？</a:t>
            </a:r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ja-JP" sz="3600"/>
              <a:t>プログラミングでの継承の意味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ja-JP" sz="3600"/>
              <a:t>もともとあるクラスの機能を受け継いで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ja-JP" sz="3600"/>
              <a:t>新しいクラスを作成することを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ja-JP" sz="3600"/>
              <a:t>継承という。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ja-JP"/>
              <a:t>実際に継承を使用してみよう</a:t>
            </a:r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80"/>
              <a:buChar char="►"/>
            </a:pPr>
            <a:r>
              <a:rPr lang="ja-JP" sz="3600"/>
              <a:t>配布したWordファイルの手順どおりに、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ja-JP" sz="3600"/>
              <a:t>まずは継承の機能を使ってみましょう。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ja-JP" sz="3600"/>
              <a:t>一からプログラムを打ち込みます。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ja-JP" sz="3600"/>
              <a:t>プロジェクトを最初から作っていきましょう。そこまで難しくはないです。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c0c8fc9dd_0_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cc0c8fc9dd_0_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説明中…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c0c8fc9dd_0_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継承の使用例について　</a:t>
            </a:r>
            <a:endParaRPr/>
          </a:p>
        </p:txBody>
      </p:sp>
      <p:sp>
        <p:nvSpPr>
          <p:cNvPr id="174" name="Google Shape;174;g2cc0c8fc9dd_0_25"/>
          <p:cNvSpPr txBox="1">
            <a:spLocks noGrp="1"/>
          </p:cNvSpPr>
          <p:nvPr>
            <p:ph type="body" idx="1"/>
          </p:nvPr>
        </p:nvSpPr>
        <p:spPr>
          <a:xfrm>
            <a:off x="677334" y="2150914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200" dirty="0"/>
              <a:t>今回は簡単に継承を実装していきましたが、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3200" dirty="0"/>
              <a:t>具体的な使用例をあげていきます。</a:t>
            </a: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0c8fc9dd_0_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/>
              <a:t>継承の使用例について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具体的な活用　-　ゲーム</a:t>
            </a:r>
            <a:endParaRPr/>
          </a:p>
        </p:txBody>
      </p:sp>
      <p:sp>
        <p:nvSpPr>
          <p:cNvPr id="180" name="Google Shape;180;g2cc0c8fc9dd_0_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25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キャラクタークラスに使用</a:t>
            </a:r>
            <a:endParaRPr sz="3250" b="1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多くのゲームでは、「キャラクター」という基底クラスから始まるクラス階層が存在します。</a:t>
            </a:r>
            <a:endParaRPr sz="3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c0c8fc9dd_1_1"/>
          <p:cNvSpPr txBox="1">
            <a:spLocks noGrp="1"/>
          </p:cNvSpPr>
          <p:nvPr>
            <p:ph type="title"/>
          </p:nvPr>
        </p:nvSpPr>
        <p:spPr>
          <a:xfrm>
            <a:off x="677332" y="87350"/>
            <a:ext cx="2224500" cy="63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イメージ</a:t>
            </a:r>
            <a:endParaRPr/>
          </a:p>
        </p:txBody>
      </p:sp>
      <p:sp>
        <p:nvSpPr>
          <p:cNvPr id="186" name="Google Shape;186;g2cc0c8fc9dd_1_1"/>
          <p:cNvSpPr/>
          <p:nvPr/>
        </p:nvSpPr>
        <p:spPr>
          <a:xfrm>
            <a:off x="1987875" y="725450"/>
            <a:ext cx="5975700" cy="158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キャラクタークラス(親)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700">
                <a:latin typeface="Trebuchet MS"/>
                <a:ea typeface="Trebuchet MS"/>
                <a:cs typeface="Trebuchet MS"/>
                <a:sym typeface="Trebuchet MS"/>
              </a:rPr>
              <a:t>HP,操作方法,技など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Trebuchet MS"/>
                <a:ea typeface="Trebuchet MS"/>
                <a:cs typeface="Trebuchet MS"/>
                <a:sym typeface="Trebuchet MS"/>
              </a:rPr>
              <a:t>各キャラクター共有のもの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g2cc0c8fc9dd_1_1"/>
          <p:cNvSpPr/>
          <p:nvPr/>
        </p:nvSpPr>
        <p:spPr>
          <a:xfrm>
            <a:off x="6739025" y="2311850"/>
            <a:ext cx="483600" cy="1305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g2cc0c8fc9dd_1_1"/>
          <p:cNvSpPr/>
          <p:nvPr/>
        </p:nvSpPr>
        <p:spPr>
          <a:xfrm>
            <a:off x="2495350" y="2311850"/>
            <a:ext cx="483600" cy="1305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g2cc0c8fc9dd_1_1"/>
          <p:cNvSpPr/>
          <p:nvPr/>
        </p:nvSpPr>
        <p:spPr>
          <a:xfrm>
            <a:off x="4664250" y="2311850"/>
            <a:ext cx="483600" cy="1305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g2cc0c8fc9dd_1_1"/>
          <p:cNvSpPr/>
          <p:nvPr/>
        </p:nvSpPr>
        <p:spPr>
          <a:xfrm>
            <a:off x="1973025" y="3617750"/>
            <a:ext cx="14124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マリオ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g2cc0c8fc9dd_1_1"/>
          <p:cNvSpPr/>
          <p:nvPr/>
        </p:nvSpPr>
        <p:spPr>
          <a:xfrm>
            <a:off x="3777125" y="3617750"/>
            <a:ext cx="1846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>
                <a:latin typeface="Trebuchet MS"/>
                <a:ea typeface="Trebuchet MS"/>
                <a:cs typeface="Trebuchet MS"/>
                <a:sym typeface="Trebuchet MS"/>
              </a:rPr>
              <a:t>カービィ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g2cc0c8fc9dd_1_1"/>
          <p:cNvSpPr/>
          <p:nvPr/>
        </p:nvSpPr>
        <p:spPr>
          <a:xfrm>
            <a:off x="6165425" y="3617750"/>
            <a:ext cx="1630800" cy="19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latin typeface="Trebuchet MS"/>
                <a:ea typeface="Trebuchet MS"/>
                <a:cs typeface="Trebuchet MS"/>
                <a:sym typeface="Trebuchet MS"/>
              </a:rPr>
              <a:t>リュウ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g2cc0c8fc9dd_1_1"/>
          <p:cNvSpPr txBox="1"/>
          <p:nvPr/>
        </p:nvSpPr>
        <p:spPr>
          <a:xfrm>
            <a:off x="3907325" y="4923950"/>
            <a:ext cx="1586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５回飛べる！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g2cc0c8fc9dd_1_1"/>
          <p:cNvSpPr txBox="1"/>
          <p:nvPr/>
        </p:nvSpPr>
        <p:spPr>
          <a:xfrm>
            <a:off x="6165425" y="4993950"/>
            <a:ext cx="1746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5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特殊な技がある！</a:t>
            </a:r>
            <a:endParaRPr sz="15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g2cc0c8fc9dd_1_1"/>
          <p:cNvSpPr txBox="1"/>
          <p:nvPr/>
        </p:nvSpPr>
        <p:spPr>
          <a:xfrm>
            <a:off x="8038075" y="2950200"/>
            <a:ext cx="2573100" cy="9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親クラスを</a:t>
            </a: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継承した後、</a:t>
            </a: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子クラスで</a:t>
            </a: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独自の機能を</a:t>
            </a: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1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追加できる！</a:t>
            </a:r>
            <a:endParaRPr sz="31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g2cc0c8fc9dd_1_1"/>
          <p:cNvSpPr txBox="1"/>
          <p:nvPr/>
        </p:nvSpPr>
        <p:spPr>
          <a:xfrm>
            <a:off x="677325" y="6422725"/>
            <a:ext cx="99339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c0c8fc9dd_1_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継承のメリット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cc0c8fc9dd_1_2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250" b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継承の利点</a:t>
            </a:r>
            <a:endParaRPr sz="3250" b="1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/>
              <a:buNone/>
            </a:pPr>
            <a:r>
              <a:rPr lang="ja-JP" sz="36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コードの再利用性が高い！</a:t>
            </a:r>
            <a:endParaRPr sz="36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/>
              <a:buNone/>
            </a:pPr>
            <a:endParaRPr sz="36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/>
              <a:buNone/>
            </a:pPr>
            <a:r>
              <a:rPr lang="ja-JP" sz="36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共通機能は基底クラスに一度書くだけで、各派生クラスで利用できます。</a:t>
            </a:r>
            <a:endParaRPr sz="36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cc0c8fc9dd_1_22"/>
          <p:cNvSpPr txBox="1"/>
          <p:nvPr/>
        </p:nvSpPr>
        <p:spPr>
          <a:xfrm>
            <a:off x="6274125" y="6674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 u="sng">
                <a:solidFill>
                  <a:schemeClr val="hlink"/>
                </a:solidFill>
                <a:hlinkClick r:id="rId3"/>
              </a:rPr>
              <a:t>大乱闘スマッシュブラザーズ SPECIAL 更新データ Ver.3.0.0 ［2019.4.18 配信］：ファイターの調整内容｜Nintendo Switch サポート情報｜Nintendo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ワイド画面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Noto Sans Symbols</vt:lpstr>
      <vt:lpstr>Arial</vt:lpstr>
      <vt:lpstr>Trebuchet MS</vt:lpstr>
      <vt:lpstr>ファセット</vt:lpstr>
      <vt:lpstr>デザインパターンI</vt:lpstr>
      <vt:lpstr>そもそも継承とは？</vt:lpstr>
      <vt:lpstr>そもそも継承とは？</vt:lpstr>
      <vt:lpstr>実際に継承を使用してみよう</vt:lpstr>
      <vt:lpstr>PowerPoint プレゼンテーション</vt:lpstr>
      <vt:lpstr>継承の使用例について　</vt:lpstr>
      <vt:lpstr>継承の使用例について　 具体的な活用　-　ゲーム</vt:lpstr>
      <vt:lpstr>イメージ</vt:lpstr>
      <vt:lpstr>継承のメリット </vt:lpstr>
      <vt:lpstr>さて…</vt:lpstr>
      <vt:lpstr>難易度が高い</vt:lpstr>
      <vt:lpstr>よくある失敗</vt:lpstr>
      <vt:lpstr>よくある失敗</vt:lpstr>
      <vt:lpstr>よくある失敗</vt:lpstr>
      <vt:lpstr>よくある失敗</vt:lpstr>
      <vt:lpstr>継承の欠点</vt:lpstr>
      <vt:lpstr>Q　じゃあなんで教えたんですか？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快活CLUB</dc:creator>
  <cp:lastModifiedBy>菅原 龍之</cp:lastModifiedBy>
  <cp:revision>1</cp:revision>
  <dcterms:created xsi:type="dcterms:W3CDTF">2024-04-14T05:48:58Z</dcterms:created>
  <dcterms:modified xsi:type="dcterms:W3CDTF">2025-04-14T12:37:55Z</dcterms:modified>
</cp:coreProperties>
</file>