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9" r:id="rId3"/>
    <p:sldId id="260" r:id="rId4"/>
    <p:sldId id="257" r:id="rId5"/>
    <p:sldId id="258" r:id="rId6"/>
    <p:sldId id="261" r:id="rId7"/>
    <p:sldId id="262" r:id="rId8"/>
    <p:sldId id="263" r:id="rId9"/>
    <p:sldId id="264" r:id="rId10"/>
    <p:sldId id="265" r:id="rId11"/>
    <p:sldId id="266" r:id="rId12"/>
    <p:sldId id="267" r:id="rId13"/>
    <p:sldId id="268" r:id="rId14"/>
    <p:sldId id="270" r:id="rId15"/>
    <p:sldId id="269" r:id="rId16"/>
    <p:sldId id="271" r:id="rId17"/>
    <p:sldId id="273" r:id="rId18"/>
    <p:sldId id="274" r:id="rId19"/>
    <p:sldId id="27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ja-JP" altLang="en-US"/>
              <a:t>マスター タイトルの書式設定</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ja-JP" altLang="en-US"/>
              <a:t>マスター タイトルの書式設定</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ja-JP" altLang="en-US"/>
              <a:t>マスター タイトルの書式設定</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42A54C80-263E-416B-A8E0-580EDEADCBDC}" type="datetimeFigureOut">
              <a:rPr lang="en-US" dirty="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図を追加</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4/15/2025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4/15/2025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kumimoji="1" sz="3600" kern="1200">
          <a:solidFill>
            <a:schemeClr val="accent1"/>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dictionary.goo.ne.jp/word/%E6%A8%A9%E5%88%A9/" TargetMode="External"/><Relationship Id="rId2" Type="http://schemas.openxmlformats.org/officeDocument/2006/relationships/hyperlink" Target="https://dictionary.goo.ne.jp/word/%E6%A8%A9%E9%99%90/" TargetMode="External"/><Relationship Id="rId1" Type="http://schemas.openxmlformats.org/officeDocument/2006/relationships/slideLayout" Target="../slideLayouts/slideLayout2.xml"/><Relationship Id="rId4" Type="http://schemas.openxmlformats.org/officeDocument/2006/relationships/hyperlink" Target="https://dictionary.goo.ne.jp/word/%E8%B2%A1%E7%94%A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lstStyle/>
          <a:p>
            <a:r>
              <a:rPr kumimoji="1" lang="ja-JP" altLang="en-US" dirty="0"/>
              <a:t>委譲について</a:t>
            </a:r>
          </a:p>
        </p:txBody>
      </p:sp>
      <p:sp>
        <p:nvSpPr>
          <p:cNvPr id="3" name="サブタイトル 2"/>
          <p:cNvSpPr>
            <a:spLocks noGrp="1"/>
          </p:cNvSpPr>
          <p:nvPr>
            <p:ph type="subTitle" idx="1"/>
          </p:nvPr>
        </p:nvSpPr>
        <p:spPr/>
        <p:txBody>
          <a:bodyPr>
            <a:normAutofit/>
          </a:bodyPr>
          <a:lstStyle/>
          <a:p>
            <a:endParaRPr lang="en-US" altLang="ja-JP" dirty="0"/>
          </a:p>
          <a:p>
            <a:r>
              <a:rPr lang="en-US" altLang="ja-JP" dirty="0"/>
              <a:t>~</a:t>
            </a:r>
            <a:r>
              <a:rPr lang="ja-JP" altLang="en-US" dirty="0"/>
              <a:t>コードの効率とメンテナンス性を向上させる</a:t>
            </a:r>
            <a:r>
              <a:rPr lang="en-US" altLang="ja-JP" dirty="0"/>
              <a:t>~</a:t>
            </a:r>
            <a:endParaRPr lang="ja-JP" altLang="en-US" dirty="0"/>
          </a:p>
          <a:p>
            <a:endParaRPr kumimoji="1" lang="ja-JP" altLang="en-US" dirty="0"/>
          </a:p>
        </p:txBody>
      </p:sp>
    </p:spTree>
    <p:extLst>
      <p:ext uri="{BB962C8B-B14F-4D97-AF65-F5344CB8AC3E}">
        <p14:creationId xmlns:p14="http://schemas.microsoft.com/office/powerpoint/2010/main" val="7775595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拡張性の向上！</a:t>
            </a:r>
            <a:br>
              <a:rPr lang="en-US" altLang="ja-JP" b="1" dirty="0"/>
            </a:b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新しい機能や変更が必要な場合に、既存のコードに影響を与えることなく拡張が可能になります。</a:t>
            </a:r>
            <a:endParaRPr lang="en-US" altLang="ja-JP" sz="2800" dirty="0"/>
          </a:p>
          <a:p>
            <a:endParaRPr kumimoji="1" lang="en-US" altLang="ja-JP" sz="2800" dirty="0"/>
          </a:p>
          <a:p>
            <a:r>
              <a:rPr lang="ja-JP" altLang="en-US" sz="2800" dirty="0"/>
              <a:t>ここが一番継承と違うところでしょうか。</a:t>
            </a:r>
            <a:endParaRPr lang="en-US" altLang="ja-JP" sz="2800" dirty="0"/>
          </a:p>
          <a:p>
            <a:r>
              <a:rPr kumimoji="1" lang="ja-JP" altLang="en-US" sz="2800" dirty="0"/>
              <a:t>継承は、基底クラスの機能が変更されたら</a:t>
            </a:r>
            <a:endParaRPr lang="en-US" altLang="ja-JP" sz="2800" dirty="0"/>
          </a:p>
          <a:p>
            <a:r>
              <a:rPr kumimoji="1" lang="ja-JP" altLang="en-US" sz="2800" dirty="0"/>
              <a:t>全体に影響しますが、委譲はそうなりません。</a:t>
            </a:r>
            <a:endParaRPr kumimoji="1" lang="en-US" altLang="ja-JP" sz="2800" dirty="0"/>
          </a:p>
        </p:txBody>
      </p:sp>
    </p:spTree>
    <p:extLst>
      <p:ext uri="{BB962C8B-B14F-4D97-AF65-F5344CB8AC3E}">
        <p14:creationId xmlns:p14="http://schemas.microsoft.com/office/powerpoint/2010/main" val="2928033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継承と委譲の違い</a:t>
            </a:r>
          </a:p>
        </p:txBody>
      </p:sp>
      <p:sp>
        <p:nvSpPr>
          <p:cNvPr id="3" name="コンテンツ プレースホルダー 2"/>
          <p:cNvSpPr>
            <a:spLocks noGrp="1"/>
          </p:cNvSpPr>
          <p:nvPr>
            <p:ph idx="1"/>
          </p:nvPr>
        </p:nvSpPr>
        <p:spPr/>
        <p:txBody>
          <a:bodyPr>
            <a:normAutofit/>
          </a:bodyPr>
          <a:lstStyle/>
          <a:p>
            <a:r>
              <a:rPr lang="ja-JP" altLang="en-US" sz="3600" dirty="0"/>
              <a:t>継承は「</a:t>
            </a:r>
            <a:r>
              <a:rPr lang="en-US" altLang="ja-JP" sz="3600" dirty="0"/>
              <a:t>is-a</a:t>
            </a:r>
            <a:r>
              <a:rPr lang="ja-JP" altLang="en-US" sz="3600" dirty="0"/>
              <a:t>」関係であり、クラスが親の属性とメソッドを受け継ぐ手法です。</a:t>
            </a:r>
            <a:endParaRPr lang="en-US" altLang="ja-JP" sz="3600" dirty="0"/>
          </a:p>
          <a:p>
            <a:endParaRPr lang="en-US" altLang="ja-JP" sz="3600" dirty="0"/>
          </a:p>
          <a:p>
            <a:r>
              <a:rPr lang="ja-JP" altLang="en-US" sz="3600" dirty="0"/>
              <a:t>委譲は「</a:t>
            </a:r>
            <a:r>
              <a:rPr lang="en-US" altLang="ja-JP" sz="3600" dirty="0"/>
              <a:t>has-a</a:t>
            </a:r>
            <a:r>
              <a:rPr lang="ja-JP" altLang="en-US" sz="3600" dirty="0"/>
              <a:t>」関係で、クラスが他のクラスを使って特定の機能を実現します。</a:t>
            </a:r>
            <a:endParaRPr kumimoji="1" lang="ja-JP" altLang="en-US" sz="3600" dirty="0"/>
          </a:p>
        </p:txBody>
      </p:sp>
    </p:spTree>
    <p:extLst>
      <p:ext uri="{BB962C8B-B14F-4D97-AF65-F5344CB8AC3E}">
        <p14:creationId xmlns:p14="http://schemas.microsoft.com/office/powerpoint/2010/main" val="1741235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a:t>Is –a , Has –a</a:t>
            </a:r>
            <a:r>
              <a:rPr kumimoji="1" lang="ja-JP" altLang="en-US" dirty="0"/>
              <a:t>とは？</a:t>
            </a:r>
          </a:p>
        </p:txBody>
      </p:sp>
      <p:sp>
        <p:nvSpPr>
          <p:cNvPr id="3" name="コンテンツ プレースホルダー 2"/>
          <p:cNvSpPr>
            <a:spLocks noGrp="1"/>
          </p:cNvSpPr>
          <p:nvPr>
            <p:ph idx="1"/>
          </p:nvPr>
        </p:nvSpPr>
        <p:spPr/>
        <p:txBody>
          <a:bodyPr>
            <a:normAutofit/>
          </a:bodyPr>
          <a:lstStyle/>
          <a:p>
            <a:r>
              <a:rPr lang="ja-JP" altLang="en-US" sz="2800" dirty="0"/>
              <a:t>継承と委譲を比較するときに用いられる表現です。</a:t>
            </a:r>
            <a:endParaRPr lang="en-US" altLang="ja-JP" sz="2800" dirty="0"/>
          </a:p>
          <a:p>
            <a:r>
              <a:rPr kumimoji="1" lang="ja-JP" altLang="en-US" sz="2800" dirty="0"/>
              <a:t>継承が</a:t>
            </a:r>
            <a:r>
              <a:rPr kumimoji="1" lang="en-US" altLang="ja-JP" sz="2800" dirty="0"/>
              <a:t>is – a </a:t>
            </a:r>
          </a:p>
          <a:p>
            <a:r>
              <a:rPr kumimoji="1" lang="ja-JP" altLang="en-US" sz="2800" dirty="0"/>
              <a:t>委譲が</a:t>
            </a:r>
            <a:r>
              <a:rPr kumimoji="1" lang="en-US" altLang="ja-JP" sz="2800" dirty="0"/>
              <a:t>has – a </a:t>
            </a:r>
            <a:r>
              <a:rPr kumimoji="1" lang="ja-JP" altLang="en-US" sz="2800" dirty="0"/>
              <a:t>です。</a:t>
            </a:r>
            <a:endParaRPr kumimoji="1" lang="en-US" altLang="ja-JP" sz="2800" dirty="0"/>
          </a:p>
          <a:p>
            <a:endParaRPr lang="en-US" altLang="ja-JP" sz="2800" dirty="0"/>
          </a:p>
          <a:p>
            <a:r>
              <a:rPr kumimoji="1" lang="ja-JP" altLang="en-US" sz="2800" dirty="0"/>
              <a:t>それぞれ解説していきます。</a:t>
            </a:r>
            <a:endParaRPr kumimoji="1" lang="en-US" altLang="ja-JP" sz="2800" dirty="0"/>
          </a:p>
        </p:txBody>
      </p:sp>
    </p:spTree>
    <p:extLst>
      <p:ext uri="{BB962C8B-B14F-4D97-AF65-F5344CB8AC3E}">
        <p14:creationId xmlns:p14="http://schemas.microsoft.com/office/powerpoint/2010/main" val="2771303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Is – a</a:t>
            </a:r>
            <a:r>
              <a:rPr lang="ja-JP" altLang="en-US" dirty="0"/>
              <a:t>関係</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a:t>
            </a:r>
            <a:r>
              <a:rPr lang="en-US" altLang="ja-JP" sz="2800" dirty="0"/>
              <a:t>is-a</a:t>
            </a:r>
            <a:r>
              <a:rPr lang="ja-JP" altLang="en-US" sz="2800" dirty="0"/>
              <a:t>」関係は、あるオブジェクトが別のオブジェクトの特定の種類であることを示します。</a:t>
            </a:r>
            <a:endParaRPr lang="en-US" altLang="ja-JP" sz="2800" dirty="0"/>
          </a:p>
          <a:p>
            <a:endParaRPr lang="en-US" altLang="ja-JP" sz="2800" dirty="0"/>
          </a:p>
          <a:p>
            <a:r>
              <a:rPr lang="ja-JP" altLang="en-US" sz="2800" dirty="0"/>
              <a:t>例えば、犬は動物の一種であるため、「</a:t>
            </a:r>
            <a:r>
              <a:rPr lang="en-US" altLang="ja-JP" sz="2800" dirty="0"/>
              <a:t>Dog</a:t>
            </a:r>
            <a:r>
              <a:rPr lang="ja-JP" altLang="en-US" sz="2800" dirty="0"/>
              <a:t>」クラスは「</a:t>
            </a:r>
            <a:r>
              <a:rPr lang="en-US" altLang="ja-JP" sz="2800" dirty="0"/>
              <a:t>Animal</a:t>
            </a:r>
            <a:r>
              <a:rPr lang="ja-JP" altLang="en-US" sz="2800" dirty="0"/>
              <a:t>」クラスから継承することになります。これはオブジェクト指向プログラミングにおいて継承を使用する典型的な使用例です。</a:t>
            </a:r>
            <a:endParaRPr kumimoji="1" lang="ja-JP" altLang="en-US" sz="2800" dirty="0"/>
          </a:p>
        </p:txBody>
      </p:sp>
    </p:spTree>
    <p:extLst>
      <p:ext uri="{BB962C8B-B14F-4D97-AF65-F5344CB8AC3E}">
        <p14:creationId xmlns:p14="http://schemas.microsoft.com/office/powerpoint/2010/main" val="9903265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継承</a:t>
            </a:r>
            <a:r>
              <a:rPr kumimoji="1" lang="en-US" altLang="ja-JP" dirty="0"/>
              <a:t>(is – a)</a:t>
            </a:r>
            <a:r>
              <a:rPr kumimoji="1" lang="ja-JP" altLang="en-US" dirty="0"/>
              <a:t>のイメージ</a:t>
            </a:r>
          </a:p>
        </p:txBody>
      </p:sp>
      <p:sp>
        <p:nvSpPr>
          <p:cNvPr id="3" name="コンテンツ プレースホルダー 2"/>
          <p:cNvSpPr>
            <a:spLocks noGrp="1"/>
          </p:cNvSpPr>
          <p:nvPr>
            <p:ph idx="1"/>
          </p:nvPr>
        </p:nvSpPr>
        <p:spPr/>
        <p:txBody>
          <a:bodyPr/>
          <a:lstStyle/>
          <a:p>
            <a:r>
              <a:rPr kumimoji="1" lang="ja-JP" altLang="en-US" dirty="0"/>
              <a:t>親クラスに合わせ</a:t>
            </a:r>
            <a:endParaRPr kumimoji="1" lang="en-US" altLang="ja-JP" dirty="0"/>
          </a:p>
          <a:p>
            <a:r>
              <a:rPr lang="ja-JP" altLang="en-US" dirty="0"/>
              <a:t>設計を行う。</a:t>
            </a:r>
            <a:endParaRPr kumimoji="1" lang="ja-JP" altLang="en-US" dirty="0"/>
          </a:p>
        </p:txBody>
      </p:sp>
      <p:sp>
        <p:nvSpPr>
          <p:cNvPr id="4" name="正方形/長方形 3"/>
          <p:cNvSpPr/>
          <p:nvPr/>
        </p:nvSpPr>
        <p:spPr>
          <a:xfrm>
            <a:off x="3022177" y="1286163"/>
            <a:ext cx="3906982" cy="1288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Animal</a:t>
            </a:r>
            <a:r>
              <a:rPr kumimoji="1" lang="ja-JP" altLang="en-US" sz="3600" dirty="0"/>
              <a:t>クラス</a:t>
            </a:r>
            <a:endParaRPr kumimoji="1" lang="en-US" altLang="ja-JP" sz="3600" dirty="0"/>
          </a:p>
          <a:p>
            <a:pPr algn="ctr"/>
            <a:r>
              <a:rPr kumimoji="1" lang="en-US" altLang="ja-JP" sz="3600" dirty="0"/>
              <a:t>(</a:t>
            </a:r>
            <a:r>
              <a:rPr kumimoji="1" lang="ja-JP" altLang="en-US" sz="3600" dirty="0"/>
              <a:t>親クラス</a:t>
            </a:r>
            <a:r>
              <a:rPr kumimoji="1" lang="en-US" altLang="ja-JP" sz="3600" dirty="0"/>
              <a:t>)</a:t>
            </a:r>
            <a:endParaRPr kumimoji="1" lang="ja-JP" altLang="en-US" sz="3600" dirty="0"/>
          </a:p>
        </p:txBody>
      </p:sp>
      <p:cxnSp>
        <p:nvCxnSpPr>
          <p:cNvPr id="6" name="直線矢印コネクタ 5"/>
          <p:cNvCxnSpPr>
            <a:stCxn id="4" idx="2"/>
          </p:cNvCxnSpPr>
          <p:nvPr/>
        </p:nvCxnSpPr>
        <p:spPr>
          <a:xfrm>
            <a:off x="4975668" y="2574636"/>
            <a:ext cx="0" cy="100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3641956" y="3583709"/>
            <a:ext cx="2667423" cy="1288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Dog</a:t>
            </a:r>
            <a:r>
              <a:rPr kumimoji="1" lang="ja-JP" altLang="en-US" sz="3600" dirty="0"/>
              <a:t>クラス</a:t>
            </a:r>
            <a:endParaRPr kumimoji="1" lang="en-US" altLang="ja-JP" sz="3600" dirty="0"/>
          </a:p>
          <a:p>
            <a:pPr algn="ctr"/>
            <a:r>
              <a:rPr kumimoji="1" lang="en-US" altLang="ja-JP" sz="3600" dirty="0"/>
              <a:t>(</a:t>
            </a:r>
            <a:r>
              <a:rPr kumimoji="1" lang="ja-JP" altLang="en-US" sz="3600" dirty="0"/>
              <a:t>子クラス</a:t>
            </a:r>
            <a:r>
              <a:rPr kumimoji="1" lang="en-US" altLang="ja-JP" sz="3600" dirty="0"/>
              <a:t>)</a:t>
            </a:r>
            <a:endParaRPr kumimoji="1" lang="ja-JP" altLang="en-US" sz="3600" dirty="0"/>
          </a:p>
        </p:txBody>
      </p:sp>
      <p:cxnSp>
        <p:nvCxnSpPr>
          <p:cNvPr id="11" name="直線矢印コネクタ 10"/>
          <p:cNvCxnSpPr/>
          <p:nvPr/>
        </p:nvCxnSpPr>
        <p:spPr>
          <a:xfrm flipH="1">
            <a:off x="1967345" y="2574636"/>
            <a:ext cx="1293091" cy="1009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正方形/長方形 11"/>
          <p:cNvSpPr/>
          <p:nvPr/>
        </p:nvSpPr>
        <p:spPr>
          <a:xfrm>
            <a:off x="307678" y="3583709"/>
            <a:ext cx="2667423" cy="1288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Cat</a:t>
            </a:r>
            <a:r>
              <a:rPr kumimoji="1" lang="ja-JP" altLang="en-US" sz="3600" dirty="0"/>
              <a:t>クラス</a:t>
            </a:r>
            <a:endParaRPr kumimoji="1" lang="en-US" altLang="ja-JP" sz="3600" dirty="0"/>
          </a:p>
          <a:p>
            <a:pPr algn="ctr"/>
            <a:r>
              <a:rPr kumimoji="1" lang="en-US" altLang="ja-JP" sz="3600" dirty="0"/>
              <a:t>(</a:t>
            </a:r>
            <a:r>
              <a:rPr kumimoji="1" lang="ja-JP" altLang="en-US" sz="3600" dirty="0"/>
              <a:t>子クラス</a:t>
            </a:r>
            <a:r>
              <a:rPr kumimoji="1" lang="en-US" altLang="ja-JP" sz="3600" dirty="0"/>
              <a:t>)</a:t>
            </a:r>
            <a:endParaRPr kumimoji="1" lang="ja-JP" altLang="en-US" sz="3600" dirty="0"/>
          </a:p>
        </p:txBody>
      </p:sp>
      <p:cxnSp>
        <p:nvCxnSpPr>
          <p:cNvPr id="15" name="直線矢印コネクタ 14"/>
          <p:cNvCxnSpPr/>
          <p:nvPr/>
        </p:nvCxnSpPr>
        <p:spPr>
          <a:xfrm>
            <a:off x="4975667" y="4872182"/>
            <a:ext cx="0" cy="392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p:cNvSpPr/>
          <p:nvPr/>
        </p:nvSpPr>
        <p:spPr>
          <a:xfrm>
            <a:off x="3244792" y="5264727"/>
            <a:ext cx="3451571" cy="1288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err="1"/>
              <a:t>Shibainu</a:t>
            </a:r>
            <a:r>
              <a:rPr kumimoji="1" lang="ja-JP" altLang="en-US" sz="3600" dirty="0"/>
              <a:t>クラス</a:t>
            </a:r>
            <a:endParaRPr kumimoji="1" lang="en-US" altLang="ja-JP" sz="3600" dirty="0"/>
          </a:p>
          <a:p>
            <a:pPr algn="ctr"/>
            <a:r>
              <a:rPr kumimoji="1" lang="en-US" altLang="ja-JP" sz="2400" dirty="0"/>
              <a:t>(</a:t>
            </a:r>
            <a:r>
              <a:rPr kumimoji="1" lang="ja-JP" altLang="en-US" sz="2400" dirty="0"/>
              <a:t>子クラスの子クラス</a:t>
            </a:r>
            <a:r>
              <a:rPr kumimoji="1" lang="en-US" altLang="ja-JP" sz="2400" dirty="0"/>
              <a:t>)</a:t>
            </a:r>
            <a:endParaRPr kumimoji="1" lang="ja-JP" altLang="en-US" sz="2400" dirty="0"/>
          </a:p>
        </p:txBody>
      </p:sp>
    </p:spTree>
    <p:extLst>
      <p:ext uri="{BB962C8B-B14F-4D97-AF65-F5344CB8AC3E}">
        <p14:creationId xmlns:p14="http://schemas.microsoft.com/office/powerpoint/2010/main" val="283758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a:t>Has – a</a:t>
            </a:r>
            <a:r>
              <a:rPr lang="ja-JP" altLang="en-US" dirty="0"/>
              <a:t>関係</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a:t>
            </a:r>
            <a:r>
              <a:rPr lang="en-US" altLang="ja-JP" sz="2800" dirty="0"/>
              <a:t>has-a</a:t>
            </a:r>
            <a:r>
              <a:rPr lang="ja-JP" altLang="en-US" sz="2800" dirty="0"/>
              <a:t>」関係は、あるオブジェクトが別のオブジェクトを所有または内包していることを示します。</a:t>
            </a:r>
            <a:endParaRPr lang="en-US" altLang="ja-JP" sz="2800" dirty="0"/>
          </a:p>
          <a:p>
            <a:endParaRPr lang="en-US" altLang="ja-JP" sz="2800" dirty="0"/>
          </a:p>
          <a:p>
            <a:r>
              <a:rPr lang="ja-JP" altLang="en-US" sz="2800" dirty="0"/>
              <a:t>例えば、車にはエンジンがあるため、「</a:t>
            </a:r>
            <a:r>
              <a:rPr lang="en-US" altLang="ja-JP" sz="2800" dirty="0"/>
              <a:t>Car</a:t>
            </a:r>
            <a:r>
              <a:rPr lang="ja-JP" altLang="en-US" sz="2800" dirty="0"/>
              <a:t>」クラスは「</a:t>
            </a:r>
            <a:r>
              <a:rPr lang="en-US" altLang="ja-JP" sz="2800" dirty="0"/>
              <a:t>Engine</a:t>
            </a:r>
            <a:r>
              <a:rPr lang="ja-JP" altLang="en-US" sz="2800" dirty="0"/>
              <a:t>」オブジェクトを持っていると言えます。これはオブジェクト指向プログラミングにおける委譲の例としてしばしば用いられます。</a:t>
            </a:r>
            <a:endParaRPr kumimoji="1" lang="ja-JP" altLang="en-US" sz="2800" dirty="0"/>
          </a:p>
        </p:txBody>
      </p:sp>
    </p:spTree>
    <p:extLst>
      <p:ext uri="{BB962C8B-B14F-4D97-AF65-F5344CB8AC3E}">
        <p14:creationId xmlns:p14="http://schemas.microsoft.com/office/powerpoint/2010/main" val="1338082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委譲</a:t>
            </a:r>
            <a:r>
              <a:rPr kumimoji="1" lang="en-US" altLang="ja-JP" dirty="0"/>
              <a:t>(</a:t>
            </a:r>
            <a:r>
              <a:rPr lang="en-US" altLang="ja-JP" dirty="0"/>
              <a:t>ha</a:t>
            </a:r>
            <a:r>
              <a:rPr kumimoji="1" lang="en-US" altLang="ja-JP" dirty="0"/>
              <a:t>s – a)</a:t>
            </a:r>
            <a:r>
              <a:rPr kumimoji="1" lang="ja-JP" altLang="en-US" dirty="0"/>
              <a:t>のイメージ</a:t>
            </a:r>
          </a:p>
        </p:txBody>
      </p:sp>
      <p:sp>
        <p:nvSpPr>
          <p:cNvPr id="3" name="コンテンツ プレースホルダー 2"/>
          <p:cNvSpPr>
            <a:spLocks noGrp="1"/>
          </p:cNvSpPr>
          <p:nvPr>
            <p:ph idx="1"/>
          </p:nvPr>
        </p:nvSpPr>
        <p:spPr/>
        <p:txBody>
          <a:bodyPr/>
          <a:lstStyle/>
          <a:p>
            <a:r>
              <a:rPr lang="ja-JP" altLang="en-US" dirty="0"/>
              <a:t>必要なクラスの情報を取得</a:t>
            </a:r>
            <a:endParaRPr lang="en-US" altLang="ja-JP" dirty="0"/>
          </a:p>
          <a:p>
            <a:r>
              <a:rPr lang="ja-JP" altLang="en-US" dirty="0" err="1"/>
              <a:t>。</a:t>
            </a:r>
            <a:endParaRPr kumimoji="1" lang="ja-JP" altLang="en-US" dirty="0"/>
          </a:p>
        </p:txBody>
      </p:sp>
      <p:sp>
        <p:nvSpPr>
          <p:cNvPr id="4" name="正方形/長方形 3"/>
          <p:cNvSpPr/>
          <p:nvPr/>
        </p:nvSpPr>
        <p:spPr>
          <a:xfrm>
            <a:off x="677334" y="2613891"/>
            <a:ext cx="2636983" cy="40073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3600" dirty="0"/>
              <a:t>Car</a:t>
            </a:r>
            <a:r>
              <a:rPr kumimoji="1" lang="ja-JP" altLang="en-US" sz="3600" dirty="0"/>
              <a:t>クラス</a:t>
            </a:r>
            <a:endParaRPr kumimoji="1" lang="en-US" altLang="ja-JP" sz="3600" dirty="0"/>
          </a:p>
          <a:p>
            <a:pPr algn="ctr"/>
            <a:r>
              <a:rPr kumimoji="1" lang="ja-JP" altLang="en-US" sz="3600" dirty="0"/>
              <a:t>・</a:t>
            </a:r>
            <a:r>
              <a:rPr kumimoji="1" lang="en-US" altLang="ja-JP" sz="3600" dirty="0"/>
              <a:t>engine</a:t>
            </a:r>
          </a:p>
          <a:p>
            <a:pPr algn="ctr"/>
            <a:r>
              <a:rPr kumimoji="1" lang="ja-JP" altLang="en-US" sz="3600" dirty="0"/>
              <a:t>・</a:t>
            </a:r>
            <a:r>
              <a:rPr kumimoji="1" lang="en-US" altLang="ja-JP" sz="3600" dirty="0"/>
              <a:t>Number Plate</a:t>
            </a:r>
          </a:p>
          <a:p>
            <a:pPr algn="ctr"/>
            <a:r>
              <a:rPr kumimoji="1" lang="ja-JP" altLang="en-US" sz="3600" dirty="0"/>
              <a:t>・</a:t>
            </a:r>
            <a:r>
              <a:rPr kumimoji="1" lang="en-US" altLang="ja-JP" sz="3600" dirty="0"/>
              <a:t>Car body</a:t>
            </a:r>
          </a:p>
          <a:p>
            <a:pPr algn="ctr"/>
            <a:r>
              <a:rPr kumimoji="1" lang="ja-JP" altLang="en-US" sz="3600" dirty="0"/>
              <a:t>・ </a:t>
            </a:r>
            <a:r>
              <a:rPr kumimoji="1" lang="en-US" altLang="ja-JP" sz="3600" dirty="0"/>
              <a:t>Taiya</a:t>
            </a:r>
            <a:endParaRPr kumimoji="1" lang="ja-JP" altLang="en-US" sz="3600" dirty="0"/>
          </a:p>
        </p:txBody>
      </p:sp>
      <p:sp>
        <p:nvSpPr>
          <p:cNvPr id="5" name="正方形/長方形 4"/>
          <p:cNvSpPr/>
          <p:nvPr/>
        </p:nvSpPr>
        <p:spPr>
          <a:xfrm>
            <a:off x="4618182" y="2299855"/>
            <a:ext cx="1621328" cy="62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Engine</a:t>
            </a:r>
          </a:p>
          <a:p>
            <a:pPr algn="ctr"/>
            <a:r>
              <a:rPr kumimoji="1" lang="ja-JP" altLang="en-US" dirty="0"/>
              <a:t>クラス</a:t>
            </a:r>
          </a:p>
        </p:txBody>
      </p:sp>
      <p:sp>
        <p:nvSpPr>
          <p:cNvPr id="13" name="正方形/長方形 12"/>
          <p:cNvSpPr/>
          <p:nvPr/>
        </p:nvSpPr>
        <p:spPr>
          <a:xfrm>
            <a:off x="4618181" y="4714145"/>
            <a:ext cx="1621329" cy="62447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Taiya</a:t>
            </a:r>
            <a:br>
              <a:rPr kumimoji="1" lang="en-US" altLang="ja-JP" dirty="0"/>
            </a:br>
            <a:r>
              <a:rPr kumimoji="1" lang="ja-JP" altLang="en-US" dirty="0"/>
              <a:t>クラス</a:t>
            </a:r>
            <a:endParaRPr kumimoji="1" lang="en-US" altLang="ja-JP" dirty="0"/>
          </a:p>
        </p:txBody>
      </p:sp>
      <p:sp>
        <p:nvSpPr>
          <p:cNvPr id="14" name="正方形/長方形 13"/>
          <p:cNvSpPr/>
          <p:nvPr/>
        </p:nvSpPr>
        <p:spPr>
          <a:xfrm>
            <a:off x="4618181" y="3067193"/>
            <a:ext cx="1621329" cy="62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Number Plate</a:t>
            </a:r>
          </a:p>
          <a:p>
            <a:pPr algn="ctr"/>
            <a:r>
              <a:rPr kumimoji="1" lang="ja-JP" altLang="en-US" dirty="0"/>
              <a:t>クラス</a:t>
            </a:r>
          </a:p>
        </p:txBody>
      </p:sp>
      <p:sp>
        <p:nvSpPr>
          <p:cNvPr id="16" name="正方形/長方形 15"/>
          <p:cNvSpPr/>
          <p:nvPr/>
        </p:nvSpPr>
        <p:spPr>
          <a:xfrm>
            <a:off x="6392507" y="2299855"/>
            <a:ext cx="1413163" cy="62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Human </a:t>
            </a:r>
          </a:p>
          <a:p>
            <a:pPr algn="ctr"/>
            <a:r>
              <a:rPr kumimoji="1" lang="ja-JP" altLang="en-US" dirty="0"/>
              <a:t>クラス</a:t>
            </a:r>
          </a:p>
        </p:txBody>
      </p:sp>
      <p:sp>
        <p:nvSpPr>
          <p:cNvPr id="18" name="正方形/長方形 17"/>
          <p:cNvSpPr/>
          <p:nvPr/>
        </p:nvSpPr>
        <p:spPr>
          <a:xfrm>
            <a:off x="4618181" y="3890669"/>
            <a:ext cx="1621329" cy="62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Car body</a:t>
            </a:r>
          </a:p>
          <a:p>
            <a:pPr algn="ctr"/>
            <a:r>
              <a:rPr kumimoji="1" lang="ja-JP" altLang="en-US" dirty="0"/>
              <a:t>クラス</a:t>
            </a:r>
          </a:p>
        </p:txBody>
      </p:sp>
      <p:sp>
        <p:nvSpPr>
          <p:cNvPr id="19" name="正方形/長方形 18"/>
          <p:cNvSpPr/>
          <p:nvPr/>
        </p:nvSpPr>
        <p:spPr>
          <a:xfrm>
            <a:off x="6392507" y="3069352"/>
            <a:ext cx="1413163" cy="62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Company</a:t>
            </a:r>
          </a:p>
          <a:p>
            <a:pPr algn="ctr"/>
            <a:r>
              <a:rPr kumimoji="1" lang="ja-JP" altLang="en-US" dirty="0"/>
              <a:t>クラス</a:t>
            </a:r>
          </a:p>
        </p:txBody>
      </p:sp>
      <p:sp>
        <p:nvSpPr>
          <p:cNvPr id="8" name="正方形/長方形 7"/>
          <p:cNvSpPr/>
          <p:nvPr/>
        </p:nvSpPr>
        <p:spPr>
          <a:xfrm>
            <a:off x="4618181" y="1615644"/>
            <a:ext cx="3187489" cy="488808"/>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kumimoji="1" lang="ja-JP" altLang="en-US" dirty="0"/>
              <a:t>部品群</a:t>
            </a:r>
            <a:r>
              <a:rPr kumimoji="1" lang="en-US" altLang="ja-JP" dirty="0"/>
              <a:t>(</a:t>
            </a:r>
            <a:r>
              <a:rPr kumimoji="1" lang="ja-JP" altLang="en-US" dirty="0"/>
              <a:t>いろいろなクラス</a:t>
            </a:r>
            <a:r>
              <a:rPr kumimoji="1" lang="en-US" altLang="ja-JP" dirty="0"/>
              <a:t>)</a:t>
            </a:r>
            <a:endParaRPr kumimoji="1" lang="ja-JP" altLang="en-US" dirty="0"/>
          </a:p>
        </p:txBody>
      </p:sp>
      <p:sp>
        <p:nvSpPr>
          <p:cNvPr id="20" name="正方形/長方形 19"/>
          <p:cNvSpPr/>
          <p:nvPr/>
        </p:nvSpPr>
        <p:spPr>
          <a:xfrm>
            <a:off x="6392507" y="3909860"/>
            <a:ext cx="1413163" cy="62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dog </a:t>
            </a:r>
          </a:p>
          <a:p>
            <a:pPr algn="ctr"/>
            <a:r>
              <a:rPr kumimoji="1" lang="ja-JP" altLang="en-US" dirty="0"/>
              <a:t>クラス</a:t>
            </a:r>
          </a:p>
        </p:txBody>
      </p:sp>
      <p:sp>
        <p:nvSpPr>
          <p:cNvPr id="21" name="正方形/長方形 20"/>
          <p:cNvSpPr/>
          <p:nvPr/>
        </p:nvSpPr>
        <p:spPr>
          <a:xfrm>
            <a:off x="6392507" y="4710546"/>
            <a:ext cx="1413163" cy="62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cat</a:t>
            </a:r>
          </a:p>
          <a:p>
            <a:pPr algn="ctr"/>
            <a:r>
              <a:rPr kumimoji="1" lang="ja-JP" altLang="en-US" dirty="0"/>
              <a:t>クラス</a:t>
            </a:r>
          </a:p>
        </p:txBody>
      </p:sp>
      <p:cxnSp>
        <p:nvCxnSpPr>
          <p:cNvPr id="10" name="直線矢印コネクタ 9"/>
          <p:cNvCxnSpPr>
            <a:stCxn id="5" idx="1"/>
          </p:cNvCxnSpPr>
          <p:nvPr/>
        </p:nvCxnSpPr>
        <p:spPr>
          <a:xfrm flipH="1">
            <a:off x="3325091" y="2613891"/>
            <a:ext cx="1293091" cy="6465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14" idx="1"/>
          </p:cNvCxnSpPr>
          <p:nvPr/>
        </p:nvCxnSpPr>
        <p:spPr>
          <a:xfrm flipH="1">
            <a:off x="3314317" y="3381229"/>
            <a:ext cx="1303864" cy="719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18" idx="1"/>
          </p:cNvCxnSpPr>
          <p:nvPr/>
        </p:nvCxnSpPr>
        <p:spPr>
          <a:xfrm flipH="1">
            <a:off x="3325091" y="4204705"/>
            <a:ext cx="1293090" cy="635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3" idx="1"/>
          </p:cNvCxnSpPr>
          <p:nvPr/>
        </p:nvCxnSpPr>
        <p:spPr>
          <a:xfrm flipH="1">
            <a:off x="3314317" y="5026382"/>
            <a:ext cx="1303864" cy="7578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631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　</a:t>
            </a:r>
            <a:r>
              <a:rPr lang="ja-JP" altLang="en-US" dirty="0"/>
              <a:t>委譲について</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a:t>委譲では「親子関係」ありません。代わりに、一つのクラスが別のクラスのインスタンスを内部に持ち、そのインスタンスのメソッドを使用して機能を実現します。</a:t>
            </a:r>
            <a:endParaRPr lang="en-US" altLang="ja-JP" dirty="0"/>
          </a:p>
          <a:p>
            <a:endParaRPr lang="en-US" altLang="ja-JP" dirty="0"/>
          </a:p>
          <a:p>
            <a:r>
              <a:rPr lang="ja-JP" altLang="en-US" dirty="0"/>
              <a:t>このとき、一つのクラスが変更されても、委譲を受けている他のクラスには影響が少ない、または全くないことが多いです。しかし、委譲を受けているクラスが内部で利用しているクラスに重大なバグがある場合は、その影響を受ける可能性があります。</a:t>
            </a:r>
            <a:endParaRPr lang="en-US" altLang="ja-JP" dirty="0"/>
          </a:p>
          <a:p>
            <a:endParaRPr lang="en-US" altLang="ja-JP" dirty="0"/>
          </a:p>
          <a:p>
            <a:r>
              <a:rPr lang="ja-JP" altLang="en-US" dirty="0"/>
              <a:t>委譲は特に「エラー」による影響を遮断するものではなく、むしろ設計上の柔軟性や責任の分離を目的としています。</a:t>
            </a:r>
            <a:endParaRPr kumimoji="1" lang="ja-JP" altLang="en-US" dirty="0"/>
          </a:p>
        </p:txBody>
      </p:sp>
    </p:spTree>
    <p:extLst>
      <p:ext uri="{BB962C8B-B14F-4D97-AF65-F5344CB8AC3E}">
        <p14:creationId xmlns:p14="http://schemas.microsoft.com/office/powerpoint/2010/main" val="4289050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継承と委譲の使い分け</a:t>
            </a:r>
          </a:p>
        </p:txBody>
      </p:sp>
      <p:sp>
        <p:nvSpPr>
          <p:cNvPr id="3" name="コンテンツ プレースホルダー 2"/>
          <p:cNvSpPr>
            <a:spLocks noGrp="1"/>
          </p:cNvSpPr>
          <p:nvPr>
            <p:ph idx="1"/>
          </p:nvPr>
        </p:nvSpPr>
        <p:spPr/>
        <p:txBody>
          <a:bodyPr/>
          <a:lstStyle/>
          <a:p>
            <a:r>
              <a:rPr lang="ja-JP" altLang="en-US" b="1" dirty="0"/>
              <a:t>使い分けのポイント</a:t>
            </a:r>
          </a:p>
          <a:p>
            <a:r>
              <a:rPr lang="ja-JP" altLang="en-US" b="1" dirty="0"/>
              <a:t>設計の単純さ</a:t>
            </a:r>
            <a:r>
              <a:rPr lang="ja-JP" altLang="en-US" dirty="0"/>
              <a:t>：継承はシンプルなケースでは有用ですが、システムが複雑になるにつれて委譲の柔軟性が鍵になります。</a:t>
            </a:r>
          </a:p>
          <a:p>
            <a:r>
              <a:rPr lang="ja-JP" altLang="en-US" b="1" dirty="0"/>
              <a:t>将来の変更の容易さ</a:t>
            </a:r>
            <a:r>
              <a:rPr lang="ja-JP" altLang="en-US" dirty="0"/>
              <a:t>：将来的に多くの変更や拡張が予想される場合は、委譲によって局所的な変更に留められます。</a:t>
            </a:r>
          </a:p>
          <a:p>
            <a:r>
              <a:rPr lang="ja-JP" altLang="en-US" b="1" dirty="0"/>
              <a:t>クラス間の結合度</a:t>
            </a:r>
            <a:r>
              <a:rPr lang="ja-JP" altLang="en-US" dirty="0"/>
              <a:t>：継承はクラス間の結合度を高めます。可能な限り結合度を低く保つためには、委譲を選ぶべきです。</a:t>
            </a:r>
          </a:p>
          <a:p>
            <a:endParaRPr kumimoji="1" lang="en-US" altLang="ja-JP" dirty="0"/>
          </a:p>
          <a:p>
            <a:r>
              <a:rPr kumimoji="1" lang="ja-JP" altLang="en-US" sz="3600" dirty="0"/>
              <a:t>基本</a:t>
            </a:r>
            <a:r>
              <a:rPr lang="ja-JP" altLang="en-US" sz="3600" dirty="0"/>
              <a:t>的</a:t>
            </a:r>
            <a:r>
              <a:rPr kumimoji="1" lang="ja-JP" altLang="en-US" sz="3600" dirty="0"/>
              <a:t>には、移譲を使いましょう！</a:t>
            </a:r>
          </a:p>
        </p:txBody>
      </p:sp>
    </p:spTree>
    <p:extLst>
      <p:ext uri="{BB962C8B-B14F-4D97-AF65-F5344CB8AC3E}">
        <p14:creationId xmlns:p14="http://schemas.microsoft.com/office/powerpoint/2010/main" val="359884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終わりに</a:t>
            </a:r>
            <a:endParaRPr kumimoji="1" lang="ja-JP" altLang="en-US" dirty="0"/>
          </a:p>
        </p:txBody>
      </p:sp>
      <p:sp>
        <p:nvSpPr>
          <p:cNvPr id="4" name="AutoShape 2" descr="Create an illustration that clearly depicts the concepts of 'is-a' and 'has-a' relationships in object-oriented programming, as well as showing the difference between inheritance and delegation. Use a simple and educational style.&#10;&#10;For 'is-a' relationship, show a basic inheritance example where a 'Dog' class is derived from an 'Animal' class, indicating that a dog is a type of animal.&#10;&#10;For 'has-a' relationship, show a 'Car' class with a 'Engine' object inside it, indicating that a car has an engine, representing delegation.&#10;&#10;Include labels and arrows to show the direction of inheritance and delegation."/>
          <p:cNvSpPr>
            <a:spLocks noGrp="1" noChangeAspect="1" noChangeArrowheads="1"/>
          </p:cNvSpPr>
          <p:nvPr>
            <p:ph idx="1"/>
          </p:nvPr>
        </p:nvSpPr>
        <p:spPr bwMode="auto">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kumimoji="1" lang="ja-JP" altLang="en-US" dirty="0"/>
              <a:t>今回の</a:t>
            </a:r>
            <a:r>
              <a:rPr kumimoji="1" lang="en-US" altLang="ja-JP" dirty="0"/>
              <a:t>is – a </a:t>
            </a:r>
            <a:r>
              <a:rPr lang="ja-JP" altLang="en-US" dirty="0" err="1"/>
              <a:t>、</a:t>
            </a:r>
            <a:r>
              <a:rPr kumimoji="1" lang="en-US" altLang="ja-JP" dirty="0"/>
              <a:t>has-a</a:t>
            </a:r>
            <a:r>
              <a:rPr kumimoji="1" lang="ja-JP" altLang="en-US" dirty="0"/>
              <a:t>の説明をするにあたって、生成</a:t>
            </a:r>
            <a:r>
              <a:rPr kumimoji="1" lang="en-US" altLang="ja-JP" dirty="0"/>
              <a:t>AI</a:t>
            </a:r>
            <a:r>
              <a:rPr kumimoji="1" lang="ja-JP" altLang="en-US" dirty="0"/>
              <a:t>で画像を作ってきました。</a:t>
            </a:r>
            <a:endParaRPr kumimoji="1" lang="en-US" altLang="ja-JP" dirty="0"/>
          </a:p>
          <a:p>
            <a:endParaRPr lang="en-US" altLang="ja-JP" dirty="0"/>
          </a:p>
          <a:p>
            <a:pPr marL="0" indent="0">
              <a:buNone/>
            </a:pPr>
            <a:r>
              <a:rPr lang="ja-JP" altLang="en-US" dirty="0"/>
              <a:t>　　　　　　　　　　　　　　　　　　　　　　　　　　　　　　　</a:t>
            </a:r>
            <a:endParaRPr lang="en-US" altLang="ja-JP" dirty="0"/>
          </a:p>
          <a:p>
            <a:endParaRPr kumimoji="1" lang="ja-JP" altLang="en-US" dirty="0"/>
          </a:p>
        </p:txBody>
      </p:sp>
      <p:sp>
        <p:nvSpPr>
          <p:cNvPr id="6" name="AutoShape 4" descr="Create an illustration that clearly depicts the concepts of 'is-a' and 'has-a' relationships in object-oriented programming, as well as showing the difference between inheritance and delegation. Use a simple and educational style.&#10;&#10;For 'is-a' relationship, show a basic inheritance example where a 'Dog' class is derived from an 'Animal' class, indicating that a dog is a type of animal.&#10;&#10;For 'has-a' relationship, show a 'Car' class with a 'Engine' object inside it, indicating that a car has an engine, representing delegation.&#10;&#10;Include labels and arrows to show the direction of inheritance and delegation."/>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7" name="AutoShape 6" descr="Create an illustration that clearly depicts the concepts of 'is-a' and 'has-a' relationships in object-oriented programming, as well as showing the difference between inheritance and delegation. Use a simple and educational style.&#10;&#10;For 'is-a' relationship, show a basic inheritance example where a 'Dog' class is derived from an 'Animal' class, indicating that a dog is a type of animal.&#10;&#10;For 'has-a' relationship, show a 'Car' class with a 'Engine' object inside it, indicating that a car has an engine, representing delegation.&#10;&#10;Include labels and arrows to show the direction of inheritance and delegation."/>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8" name="AutoShape 8" descr="Create an illustration that clearly depicts the concepts of 'is-a' and 'has-a' relationships in object-oriented programming, as well as showing the difference between inheritance and delegation. Use a simple and educational style.&#10;&#10;For 'is-a' relationship, show a basic inheritance example where a 'Dog' class is derived from an 'Animal' class, indicating that a dog is a type of animal.&#10;&#10;For 'has-a' relationship, show a 'Car' class with a 'Engine' object inside it, indicating that a car has an engine, representing delegation.&#10;&#10;Include labels and arrows to show the direction of inheritance and delegation."/>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9" name="図 8"/>
          <p:cNvPicPr>
            <a:picLocks noChangeAspect="1"/>
          </p:cNvPicPr>
          <p:nvPr/>
        </p:nvPicPr>
        <p:blipFill>
          <a:blip r:embed="rId2"/>
          <a:stretch>
            <a:fillRect/>
          </a:stretch>
        </p:blipFill>
        <p:spPr>
          <a:xfrm>
            <a:off x="917575" y="2627746"/>
            <a:ext cx="3413616" cy="3413616"/>
          </a:xfrm>
          <a:prstGeom prst="rect">
            <a:avLst/>
          </a:prstGeom>
        </p:spPr>
      </p:pic>
      <p:sp>
        <p:nvSpPr>
          <p:cNvPr id="10" name="AutoShape 10" descr="Create an educational diagram that illustrates the concepts of 'is-a' and 'has-a' relationships in object-oriented programming, with clear labels and a formal design suitable for use in a slide presentation.&#10;&#10;Include two sections: one for 'is-a', showing an inheritance relationship where a 'Dog' class inherits from an 'Animal' class; and one for 'has-a', showing a composition relationship where a 'Car' class contains an 'Engine' object.&#10;&#10;Use formal labels and design elements to make it suitable for a professional presentation."/>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sp>
        <p:nvSpPr>
          <p:cNvPr id="11" name="正方形/長方形 10"/>
          <p:cNvSpPr/>
          <p:nvPr/>
        </p:nvSpPr>
        <p:spPr>
          <a:xfrm>
            <a:off x="4975668" y="2798618"/>
            <a:ext cx="3854296" cy="2549237"/>
          </a:xfrm>
          <a:prstGeom prst="rect">
            <a:avLst/>
          </a:prstGeom>
          <a:no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kumimoji="1" lang="ja-JP" altLang="en-US"/>
          </a:p>
        </p:txBody>
      </p:sp>
      <p:sp>
        <p:nvSpPr>
          <p:cNvPr id="12" name="テキスト ボックス 11"/>
          <p:cNvSpPr txBox="1"/>
          <p:nvPr/>
        </p:nvSpPr>
        <p:spPr>
          <a:xfrm>
            <a:off x="4692073" y="2805185"/>
            <a:ext cx="4137891" cy="1477328"/>
          </a:xfrm>
          <a:prstGeom prst="rect">
            <a:avLst/>
          </a:prstGeom>
          <a:noFill/>
        </p:spPr>
        <p:txBody>
          <a:bodyPr wrap="square" rtlCol="0">
            <a:spAutoFit/>
          </a:bodyPr>
          <a:lstStyle/>
          <a:p>
            <a:r>
              <a:rPr lang="ja-JP" altLang="en-US" dirty="0"/>
              <a:t>画像内に文字が入っていると</a:t>
            </a:r>
            <a:endParaRPr lang="en-US" altLang="ja-JP" dirty="0"/>
          </a:p>
          <a:p>
            <a:r>
              <a:rPr lang="ja-JP" altLang="en-US" dirty="0"/>
              <a:t>　　　　　　　　　　　　　　　　　　　　　英語表記でも怪しいカンジ</a:t>
            </a:r>
            <a:r>
              <a:rPr lang="en-US" altLang="ja-JP" dirty="0"/>
              <a:t>…</a:t>
            </a:r>
          </a:p>
          <a:p>
            <a:r>
              <a:rPr lang="ja-JP" altLang="en-US" dirty="0"/>
              <a:t>　　　　　　　　　　　　　　　　　　　　　うまいこと使用できませんでした。　</a:t>
            </a:r>
            <a:endParaRPr kumimoji="1" lang="ja-JP" altLang="en-US" dirty="0"/>
          </a:p>
        </p:txBody>
      </p:sp>
    </p:spTree>
    <p:extLst>
      <p:ext uri="{BB962C8B-B14F-4D97-AF65-F5344CB8AC3E}">
        <p14:creationId xmlns:p14="http://schemas.microsoft.com/office/powerpoint/2010/main" val="36078985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down)">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今日のスケジュール</a:t>
            </a:r>
          </a:p>
        </p:txBody>
      </p:sp>
      <p:sp>
        <p:nvSpPr>
          <p:cNvPr id="3" name="コンテンツ プレースホルダー 2"/>
          <p:cNvSpPr>
            <a:spLocks noGrp="1"/>
          </p:cNvSpPr>
          <p:nvPr>
            <p:ph idx="1"/>
          </p:nvPr>
        </p:nvSpPr>
        <p:spPr/>
        <p:txBody>
          <a:bodyPr/>
          <a:lstStyle/>
          <a:p>
            <a:pPr marL="0" indent="0">
              <a:buNone/>
            </a:pPr>
            <a:r>
              <a:rPr kumimoji="1" lang="ja-JP" altLang="en-US" dirty="0"/>
              <a:t>・委譲とは何か？</a:t>
            </a:r>
            <a:endParaRPr kumimoji="1" lang="en-US" altLang="ja-JP" dirty="0"/>
          </a:p>
          <a:p>
            <a:pPr marL="0" indent="0">
              <a:buNone/>
            </a:pPr>
            <a:r>
              <a:rPr kumimoji="1" lang="ja-JP" altLang="en-US" dirty="0"/>
              <a:t>・ハンズオンをやってみる。</a:t>
            </a:r>
            <a:endParaRPr kumimoji="1" lang="en-US" altLang="ja-JP" dirty="0"/>
          </a:p>
          <a:p>
            <a:pPr marL="0" indent="0">
              <a:buNone/>
            </a:pPr>
            <a:r>
              <a:rPr kumimoji="1" lang="ja-JP" altLang="en-US" dirty="0"/>
              <a:t>・移譲のメリット</a:t>
            </a:r>
            <a:endParaRPr kumimoji="1" lang="en-US" altLang="ja-JP" dirty="0"/>
          </a:p>
          <a:p>
            <a:pPr marL="0" indent="0">
              <a:buNone/>
            </a:pPr>
            <a:r>
              <a:rPr lang="ja-JP" altLang="en-US" dirty="0"/>
              <a:t>・継承との違い</a:t>
            </a:r>
            <a:r>
              <a:rPr lang="en-US" altLang="ja-JP" dirty="0"/>
              <a:t>(is - a</a:t>
            </a:r>
            <a:r>
              <a:rPr lang="ja-JP" altLang="en-US" dirty="0"/>
              <a:t>の関係、</a:t>
            </a:r>
            <a:r>
              <a:rPr lang="en-US" altLang="ja-JP" dirty="0"/>
              <a:t>Has – a</a:t>
            </a:r>
            <a:r>
              <a:rPr lang="ja-JP" altLang="en-US" dirty="0"/>
              <a:t>の関係</a:t>
            </a:r>
            <a:r>
              <a:rPr lang="en-US" altLang="ja-JP" dirty="0"/>
              <a:t>)</a:t>
            </a:r>
          </a:p>
          <a:p>
            <a:pPr marL="0" indent="0">
              <a:buNone/>
            </a:pPr>
            <a:r>
              <a:rPr lang="ja-JP" altLang="en-US" dirty="0"/>
              <a:t>・継承との使い分け</a:t>
            </a:r>
            <a:endParaRPr lang="en-US" altLang="ja-JP" dirty="0"/>
          </a:p>
          <a:p>
            <a:pPr marL="0" indent="0">
              <a:buNone/>
            </a:pPr>
            <a:r>
              <a:rPr lang="ja-JP" altLang="en-US" dirty="0"/>
              <a:t>・おまけ</a:t>
            </a:r>
            <a:endParaRPr lang="en-US" altLang="ja-JP"/>
          </a:p>
          <a:p>
            <a:pPr marL="0" indent="0">
              <a:buNone/>
            </a:pPr>
            <a:endParaRPr lang="en-US" altLang="ja-JP" dirty="0"/>
          </a:p>
        </p:txBody>
      </p:sp>
    </p:spTree>
    <p:extLst>
      <p:ext uri="{BB962C8B-B14F-4D97-AF65-F5344CB8AC3E}">
        <p14:creationId xmlns:p14="http://schemas.microsoft.com/office/powerpoint/2010/main" val="2716309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委譲</a:t>
            </a:r>
            <a:r>
              <a:rPr kumimoji="1" lang="ja-JP" altLang="en-US" dirty="0"/>
              <a:t>とは何か</a:t>
            </a:r>
          </a:p>
        </p:txBody>
      </p:sp>
      <p:sp>
        <p:nvSpPr>
          <p:cNvPr id="3" name="コンテンツ プレースホルダー 2"/>
          <p:cNvSpPr>
            <a:spLocks noGrp="1"/>
          </p:cNvSpPr>
          <p:nvPr>
            <p:ph idx="1"/>
          </p:nvPr>
        </p:nvSpPr>
        <p:spPr/>
        <p:txBody>
          <a:bodyPr>
            <a:normAutofit/>
          </a:bodyPr>
          <a:lstStyle/>
          <a:p>
            <a:r>
              <a:rPr kumimoji="1" lang="ja-JP" altLang="en-US" sz="3600" dirty="0"/>
              <a:t>もともとの言葉の意味は、</a:t>
            </a:r>
            <a:endParaRPr kumimoji="1" lang="en-US" altLang="ja-JP" sz="3600" dirty="0"/>
          </a:p>
          <a:p>
            <a:r>
              <a:rPr lang="ja-JP" altLang="en-US" sz="3600" dirty="0">
                <a:hlinkClick r:id="rId2"/>
              </a:rPr>
              <a:t>権限</a:t>
            </a:r>
            <a:r>
              <a:rPr lang="ja-JP" altLang="en-US" sz="3600" dirty="0"/>
              <a:t>や</a:t>
            </a:r>
            <a:r>
              <a:rPr lang="ja-JP" altLang="en-US" sz="3600" dirty="0">
                <a:hlinkClick r:id="rId3"/>
              </a:rPr>
              <a:t>権利</a:t>
            </a:r>
            <a:r>
              <a:rPr lang="ja-JP" altLang="en-US" sz="3600" dirty="0"/>
              <a:t>、</a:t>
            </a:r>
            <a:r>
              <a:rPr lang="ja-JP" altLang="en-US" sz="3600" dirty="0">
                <a:hlinkClick r:id="rId4"/>
              </a:rPr>
              <a:t>財産</a:t>
            </a:r>
            <a:r>
              <a:rPr lang="ja-JP" altLang="en-US" sz="3600" dirty="0"/>
              <a:t>などを</a:t>
            </a:r>
            <a:endParaRPr lang="en-US" altLang="ja-JP" sz="3600" dirty="0"/>
          </a:p>
          <a:p>
            <a:r>
              <a:rPr lang="ja-JP" altLang="en-US" sz="3600" dirty="0"/>
              <a:t>他に譲り移すこと。</a:t>
            </a:r>
            <a:endParaRPr kumimoji="1" lang="ja-JP" altLang="en-US" sz="3600" dirty="0"/>
          </a:p>
        </p:txBody>
      </p:sp>
    </p:spTree>
    <p:extLst>
      <p:ext uri="{BB962C8B-B14F-4D97-AF65-F5344CB8AC3E}">
        <p14:creationId xmlns:p14="http://schemas.microsoft.com/office/powerpoint/2010/main" val="3500539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委譲とは何か？</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委譲の定義</a:t>
            </a:r>
            <a:r>
              <a:rPr lang="en-US" altLang="ja-JP" sz="2800" dirty="0"/>
              <a:t>: “</a:t>
            </a:r>
            <a:r>
              <a:rPr lang="ja-JP" altLang="en-US" sz="2800" dirty="0"/>
              <a:t>あるオブジェクトが他のオブジェクトに特定のタスクや責任を委ねるプロセス。</a:t>
            </a:r>
            <a:r>
              <a:rPr lang="en-US" altLang="ja-JP" sz="2800" dirty="0"/>
              <a:t>”</a:t>
            </a:r>
            <a:r>
              <a:rPr lang="ja-JP" altLang="en-US" sz="2800" dirty="0"/>
              <a:t>の事</a:t>
            </a:r>
            <a:endParaRPr lang="en-US" altLang="ja-JP" sz="2800" dirty="0"/>
          </a:p>
          <a:p>
            <a:endParaRPr lang="en-US" altLang="ja-JP" sz="2800" dirty="0"/>
          </a:p>
          <a:p>
            <a:r>
              <a:rPr kumimoji="1" lang="ja-JP" altLang="en-US" sz="3600" dirty="0"/>
              <a:t>つまり、クラス</a:t>
            </a:r>
            <a:r>
              <a:rPr kumimoji="1" lang="en-US" altLang="ja-JP" sz="3600" dirty="0"/>
              <a:t>A</a:t>
            </a:r>
            <a:r>
              <a:rPr kumimoji="1" lang="ja-JP" altLang="en-US" sz="3600" dirty="0"/>
              <a:t>がやる仕事を</a:t>
            </a:r>
            <a:endParaRPr kumimoji="1" lang="en-US" altLang="ja-JP" sz="3600" dirty="0"/>
          </a:p>
          <a:p>
            <a:r>
              <a:rPr lang="ja-JP" altLang="en-US" sz="3600" dirty="0"/>
              <a:t>クラス</a:t>
            </a:r>
            <a:r>
              <a:rPr lang="en-US" altLang="ja-JP" sz="3600" dirty="0"/>
              <a:t>B</a:t>
            </a:r>
            <a:r>
              <a:rPr lang="ja-JP" altLang="en-US" sz="3600" dirty="0"/>
              <a:t>にやってもらうことを</a:t>
            </a:r>
            <a:endParaRPr lang="en-US" altLang="ja-JP" sz="3600" dirty="0"/>
          </a:p>
          <a:p>
            <a:r>
              <a:rPr lang="ja-JP" altLang="en-US" sz="3600" dirty="0"/>
              <a:t>委譲　といいます。</a:t>
            </a:r>
            <a:endParaRPr lang="en-US" altLang="ja-JP" sz="3600" dirty="0"/>
          </a:p>
        </p:txBody>
      </p:sp>
    </p:spTree>
    <p:extLst>
      <p:ext uri="{BB962C8B-B14F-4D97-AF65-F5344CB8AC3E}">
        <p14:creationId xmlns:p14="http://schemas.microsoft.com/office/powerpoint/2010/main" val="38824794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では早速</a:t>
            </a:r>
          </a:p>
        </p:txBody>
      </p:sp>
      <p:sp>
        <p:nvSpPr>
          <p:cNvPr id="3" name="コンテンツ プレースホルダー 2"/>
          <p:cNvSpPr>
            <a:spLocks noGrp="1"/>
          </p:cNvSpPr>
          <p:nvPr>
            <p:ph idx="1"/>
          </p:nvPr>
        </p:nvSpPr>
        <p:spPr/>
        <p:txBody>
          <a:bodyPr>
            <a:normAutofit/>
          </a:bodyPr>
          <a:lstStyle/>
          <a:p>
            <a:r>
              <a:rPr kumimoji="1" lang="ja-JP" altLang="en-US" sz="2800" dirty="0"/>
              <a:t>まずは、実際にコードを書いてみましょう！</a:t>
            </a:r>
            <a:endParaRPr kumimoji="1" lang="en-US" altLang="ja-JP" sz="2800" dirty="0"/>
          </a:p>
          <a:p>
            <a:r>
              <a:rPr kumimoji="1" lang="ja-JP" altLang="en-US" sz="2800" dirty="0"/>
              <a:t>前回と同じく、</a:t>
            </a:r>
            <a:r>
              <a:rPr kumimoji="1" lang="en-US" altLang="ja-JP" sz="2800" dirty="0"/>
              <a:t>word</a:t>
            </a:r>
            <a:r>
              <a:rPr lang="ja-JP" altLang="en-US" sz="2800" dirty="0"/>
              <a:t>ファイルに手順がかかれてあるので</a:t>
            </a:r>
            <a:endParaRPr lang="en-US" altLang="ja-JP" sz="2800" dirty="0"/>
          </a:p>
          <a:p>
            <a:r>
              <a:rPr kumimoji="1" lang="ja-JP" altLang="en-US" sz="2800" dirty="0"/>
              <a:t>それをもとに、簡易的な委譲を実装します。</a:t>
            </a:r>
          </a:p>
        </p:txBody>
      </p:sp>
    </p:spTree>
    <p:extLst>
      <p:ext uri="{BB962C8B-B14F-4D97-AF65-F5344CB8AC3E}">
        <p14:creationId xmlns:p14="http://schemas.microsoft.com/office/powerpoint/2010/main" val="396664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スライドは一休み</a:t>
            </a:r>
            <a:r>
              <a:rPr lang="en-US" altLang="ja-JP" dirty="0"/>
              <a:t>&amp;</a:t>
            </a:r>
            <a:r>
              <a:rPr lang="ja-JP" altLang="en-US" dirty="0"/>
              <a:t>ハンズオン</a:t>
            </a:r>
            <a:r>
              <a:rPr lang="en-US" altLang="ja-JP" dirty="0"/>
              <a:t>(</a:t>
            </a:r>
            <a:r>
              <a:rPr lang="ja-JP" altLang="en-US" dirty="0"/>
              <a:t>委譲中</a:t>
            </a:r>
            <a:r>
              <a:rPr lang="en-US" altLang="ja-JP" dirty="0"/>
              <a:t>…)</a:t>
            </a:r>
            <a:endParaRPr kumimoji="1" lang="ja-JP" altLang="en-US" dirty="0"/>
          </a:p>
        </p:txBody>
      </p:sp>
      <p:pic>
        <p:nvPicPr>
          <p:cNvPr id="1028" name="Picture 4" descr="仕事の引き継ぎのイラスト"/>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019" y="2410619"/>
            <a:ext cx="3810000" cy="33813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6100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継承のメリット　</a:t>
            </a:r>
          </a:p>
        </p:txBody>
      </p:sp>
      <p:sp>
        <p:nvSpPr>
          <p:cNvPr id="3" name="コンテンツ プレースホルダー 2"/>
          <p:cNvSpPr>
            <a:spLocks noGrp="1"/>
          </p:cNvSpPr>
          <p:nvPr>
            <p:ph idx="1"/>
          </p:nvPr>
        </p:nvSpPr>
        <p:spPr/>
        <p:txBody>
          <a:bodyPr>
            <a:normAutofit/>
          </a:bodyPr>
          <a:lstStyle/>
          <a:p>
            <a:r>
              <a:rPr lang="ja-JP" altLang="en-US" sz="3200" b="1" dirty="0"/>
              <a:t>再利用性の向上！</a:t>
            </a:r>
            <a:r>
              <a:rPr lang="ja-JP" altLang="en-US" sz="3200" dirty="0"/>
              <a:t> </a:t>
            </a:r>
            <a:r>
              <a:rPr lang="en-US" altLang="ja-JP" sz="3200" dirty="0"/>
              <a:t>(</a:t>
            </a:r>
            <a:r>
              <a:rPr lang="ja-JP" altLang="en-US" sz="3200" dirty="0"/>
              <a:t>継承もですが</a:t>
            </a:r>
            <a:r>
              <a:rPr lang="en-US" altLang="ja-JP" sz="3200" dirty="0"/>
              <a:t>)</a:t>
            </a:r>
          </a:p>
          <a:p>
            <a:r>
              <a:rPr lang="ja-JP" altLang="en-US" sz="3200" b="1" dirty="0"/>
              <a:t>責任の分離！</a:t>
            </a:r>
            <a:endParaRPr lang="en-US" altLang="ja-JP" sz="3200" dirty="0"/>
          </a:p>
          <a:p>
            <a:r>
              <a:rPr lang="ja-JP" altLang="en-US" sz="3200" b="1" dirty="0"/>
              <a:t>拡張性の向上！</a:t>
            </a:r>
            <a:endParaRPr lang="en-US" altLang="ja-JP" sz="3200" b="1" dirty="0"/>
          </a:p>
          <a:p>
            <a:endParaRPr kumimoji="1" lang="en-US" altLang="ja-JP" sz="3200" b="1" dirty="0"/>
          </a:p>
          <a:p>
            <a:r>
              <a:rPr lang="ja-JP" altLang="en-US" sz="3200" b="1" dirty="0"/>
              <a:t>この三つが主なメリットです。</a:t>
            </a:r>
            <a:endParaRPr lang="en-US" altLang="ja-JP" sz="3200" b="1" dirty="0"/>
          </a:p>
          <a:p>
            <a:r>
              <a:rPr lang="ja-JP" altLang="en-US" sz="3200" b="1" dirty="0"/>
              <a:t>それぞれ解説していきます。</a:t>
            </a:r>
            <a:endParaRPr kumimoji="1" lang="ja-JP" altLang="en-US" dirty="0"/>
          </a:p>
        </p:txBody>
      </p:sp>
    </p:spTree>
    <p:extLst>
      <p:ext uri="{BB962C8B-B14F-4D97-AF65-F5344CB8AC3E}">
        <p14:creationId xmlns:p14="http://schemas.microsoft.com/office/powerpoint/2010/main" val="38171699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再利用性の向上！</a:t>
            </a:r>
            <a:r>
              <a:rPr lang="en-US" altLang="ja-JP" b="1" dirty="0"/>
              <a:t>(</a:t>
            </a:r>
            <a:r>
              <a:rPr lang="ja-JP" altLang="en-US" b="1" dirty="0"/>
              <a:t>継承もですが</a:t>
            </a:r>
            <a:r>
              <a:rPr lang="en-US" altLang="ja-JP" b="1" dirty="0"/>
              <a:t>)</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既存のクラスやコンポーネントを活用して新しい機能を簡単に追加できるため、コードの重複を減らし再利用性を向上させることができます。</a:t>
            </a:r>
            <a:endParaRPr lang="en-US" altLang="ja-JP" sz="2800" dirty="0"/>
          </a:p>
          <a:p>
            <a:endParaRPr kumimoji="1" lang="en-US" altLang="ja-JP" sz="2800" dirty="0"/>
          </a:p>
          <a:p>
            <a:r>
              <a:rPr lang="ja-JP" altLang="en-US" sz="2800" dirty="0"/>
              <a:t>今回実施したように、ほかのクラスから機能を</a:t>
            </a:r>
            <a:endParaRPr lang="en-US" altLang="ja-JP" sz="2800" dirty="0"/>
          </a:p>
          <a:p>
            <a:pPr marL="0" indent="0">
              <a:buNone/>
            </a:pPr>
            <a:r>
              <a:rPr kumimoji="1" lang="ja-JP" altLang="en-US" sz="2800" dirty="0"/>
              <a:t>　引っ張ってこれるので、同じようなコードを</a:t>
            </a:r>
            <a:endParaRPr kumimoji="1" lang="en-US" altLang="ja-JP" sz="2800" dirty="0"/>
          </a:p>
          <a:p>
            <a:pPr marL="0" indent="0">
              <a:buNone/>
            </a:pPr>
            <a:r>
              <a:rPr lang="ja-JP" altLang="en-US" sz="2800" dirty="0"/>
              <a:t>　書かなくてもよくなります。これが再利用性。</a:t>
            </a:r>
            <a:endParaRPr lang="en-US" altLang="ja-JP" sz="2800" dirty="0"/>
          </a:p>
          <a:p>
            <a:pPr marL="0" indent="0">
              <a:buNone/>
            </a:pPr>
            <a:endParaRPr kumimoji="1" lang="ja-JP" altLang="en-US" sz="2800" dirty="0"/>
          </a:p>
        </p:txBody>
      </p:sp>
      <p:pic>
        <p:nvPicPr>
          <p:cNvPr id="2050" name="Picture 2" descr="回収ボックス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44742" y="5397811"/>
            <a:ext cx="1116561" cy="12871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0990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b="1" dirty="0"/>
              <a:t>責任の分離！</a:t>
            </a:r>
            <a:br>
              <a:rPr lang="en-US" altLang="ja-JP" dirty="0"/>
            </a:b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sz="2800" dirty="0"/>
              <a:t>オブジェクトまたはクラスは自身の主要な責任に集中し、他のオブジェクトがそれ以外のタスクを処理するため、責任の分離が明確になります。</a:t>
            </a:r>
            <a:endParaRPr lang="en-US" altLang="ja-JP" sz="2800" dirty="0"/>
          </a:p>
          <a:p>
            <a:endParaRPr kumimoji="1" lang="en-US" altLang="ja-JP" sz="2800" dirty="0"/>
          </a:p>
        </p:txBody>
      </p:sp>
      <p:pic>
        <p:nvPicPr>
          <p:cNvPr id="3074" name="Picture 2" descr="点呼を取る作業員のイラスト"/>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1205" y="3300153"/>
            <a:ext cx="3810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3186657"/>
      </p:ext>
    </p:extLst>
  </p:cSld>
  <p:clrMapOvr>
    <a:masterClrMapping/>
  </p:clrMapOvr>
</p:sld>
</file>

<file path=ppt/theme/theme1.xml><?xml version="1.0" encoding="utf-8"?>
<a:theme xmlns:a="http://schemas.openxmlformats.org/drawingml/2006/main" name="ファセット">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282</TotalTime>
  <Words>989</Words>
  <Application>Microsoft Office PowerPoint</Application>
  <PresentationFormat>ワイド画面</PresentationFormat>
  <Paragraphs>119</Paragraphs>
  <Slides>19</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19</vt:i4>
      </vt:variant>
    </vt:vector>
  </HeadingPairs>
  <TitlesOfParts>
    <vt:vector size="23" baseType="lpstr">
      <vt:lpstr>Arial</vt:lpstr>
      <vt:lpstr>Trebuchet MS</vt:lpstr>
      <vt:lpstr>Wingdings 3</vt:lpstr>
      <vt:lpstr>ファセット</vt:lpstr>
      <vt:lpstr>委譲について</vt:lpstr>
      <vt:lpstr>今日のスケジュール</vt:lpstr>
      <vt:lpstr>委譲とは何か</vt:lpstr>
      <vt:lpstr>委譲とは何か？</vt:lpstr>
      <vt:lpstr>では早速</vt:lpstr>
      <vt:lpstr>スライドは一休み&amp;ハンズオン(委譲中…)</vt:lpstr>
      <vt:lpstr>継承のメリット　</vt:lpstr>
      <vt:lpstr>再利用性の向上！(継承もですが)</vt:lpstr>
      <vt:lpstr>責任の分離！ </vt:lpstr>
      <vt:lpstr>拡張性の向上！ </vt:lpstr>
      <vt:lpstr>継承と委譲の違い</vt:lpstr>
      <vt:lpstr>Is –a , Has –aとは？</vt:lpstr>
      <vt:lpstr>Is – a関係</vt:lpstr>
      <vt:lpstr>継承(is – a)のイメージ</vt:lpstr>
      <vt:lpstr>Has – a関係</vt:lpstr>
      <vt:lpstr>委譲(has – a)のイメージ</vt:lpstr>
      <vt:lpstr>まとめ　委譲について</vt:lpstr>
      <vt:lpstr>継承と委譲の使い分け</vt:lpstr>
      <vt:lpstr>終わりに</vt:lpstr>
    </vt:vector>
  </TitlesOfParts>
  <Company>快活CLUB</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移譲について</dc:title>
  <dc:creator>快活CLUB</dc:creator>
  <cp:lastModifiedBy>菅原 龍之</cp:lastModifiedBy>
  <cp:revision>18</cp:revision>
  <dcterms:created xsi:type="dcterms:W3CDTF">2024-04-21T05:23:31Z</dcterms:created>
  <dcterms:modified xsi:type="dcterms:W3CDTF">2025-04-15T12:12:04Z</dcterms:modified>
</cp:coreProperties>
</file>