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</p:sldIdLst>
  <p:sldSz cx="13004800" cy="7315200"/>
  <p:notesSz cx="6858000" cy="9144000"/>
  <p:embeddedFontLst>
    <p:embeddedFont>
      <p:font typeface="Arimo" panose="020B0604020202020204" charset="0"/>
      <p:regular r:id="rId14"/>
    </p:embeddedFont>
    <p:embeddedFont>
      <p:font typeface="Arimo Bold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Bold" panose="00000800000000000000" pitchFamily="2" charset="0"/>
      <p:regular r:id="rId24"/>
      <p:bold r:id="rId25"/>
    </p:embeddedFont>
  </p:embeddedFontLst>
  <p:defaultTextStyle>
    <a:defPPr>
      <a:defRPr lang="en-US"/>
    </a:defPPr>
    <a:lvl1pPr marL="0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1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7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2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64" autoAdjust="0"/>
    <p:restoredTop sz="94622" autoAdjust="0"/>
  </p:normalViewPr>
  <p:slideViewPr>
    <p:cSldViewPr>
      <p:cViewPr varScale="1">
        <p:scale>
          <a:sx n="94" d="100"/>
          <a:sy n="94" d="100"/>
        </p:scale>
        <p:origin x="96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91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17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162" algn="l" defTabSz="914291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31485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387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3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274644"/>
            <a:ext cx="2743201" cy="5851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74644"/>
            <a:ext cx="8026401" cy="5851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600204"/>
            <a:ext cx="53848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4"/>
            <a:ext cx="53848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6"/>
            <a:ext cx="5389033" cy="3951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7"/>
            <a:ext cx="3860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2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2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46736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40873" y="2041049"/>
            <a:ext cx="7923055" cy="493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FFAB40"/>
                </a:solidFill>
                <a:latin typeface="Arimo Bold"/>
              </a:rPr>
              <a:t>BÁO CÁO SẢN PHẨM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03478" y="3200405"/>
            <a:ext cx="9570751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3"/>
              </a:lnSpc>
            </a:pPr>
            <a:r>
              <a:rPr lang="en-US" sz="2987">
                <a:solidFill>
                  <a:srgbClr val="FFFFFF"/>
                </a:solidFill>
                <a:latin typeface="Arimo Bold"/>
              </a:rPr>
              <a:t> XÂY DỰNG TRÒ CHƠI BATTLE SHIP</a:t>
            </a:r>
          </a:p>
        </p:txBody>
      </p:sp>
      <p:sp>
        <p:nvSpPr>
          <p:cNvPr id="7" name="AutoShape 7"/>
          <p:cNvSpPr/>
          <p:nvPr/>
        </p:nvSpPr>
        <p:spPr>
          <a:xfrm rot="11810">
            <a:off x="5023718" y="2656347"/>
            <a:ext cx="2957377" cy="0"/>
          </a:xfrm>
          <a:prstGeom prst="line">
            <a:avLst/>
          </a:prstGeom>
          <a:ln w="9525" cap="rnd">
            <a:solidFill>
              <a:srgbClr val="FFAB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972703" y="282607"/>
            <a:ext cx="8813188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7"/>
              </a:lnSpc>
            </a:pPr>
            <a:endParaRPr lang="en-US" sz="1705">
              <a:solidFill>
                <a:srgbClr val="FFFFFF"/>
              </a:solidFill>
              <a:latin typeface="Montserrat Bold"/>
            </a:endParaRPr>
          </a:p>
        </p:txBody>
      </p:sp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17909"/>
              </p:ext>
            </p:extLst>
          </p:nvPr>
        </p:nvGraphicFramePr>
        <p:xfrm>
          <a:off x="4561841" y="4987046"/>
          <a:ext cx="5825067" cy="1082210"/>
        </p:xfrm>
        <a:graphic>
          <a:graphicData uri="http://schemas.openxmlformats.org/drawingml/2006/table">
            <a:tbl>
              <a:tblPr/>
              <a:tblGrid>
                <a:gridCol w="283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105">
                <a:tc>
                  <a:txBody>
                    <a:bodyPr/>
                    <a:lstStyle/>
                    <a:p>
                      <a:pPr algn="l">
                        <a:lnSpc>
                          <a:spcPts val="2304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Montserrat Bold"/>
                        </a:rPr>
                        <a:t>Hướng dẫn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4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Montserrat Bold"/>
                        </a:rPr>
                        <a:t>: Mr. Tung, Miss Ha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105">
                <a:tc>
                  <a:txBody>
                    <a:bodyPr/>
                    <a:lstStyle/>
                    <a:p>
                      <a:pPr algn="l">
                        <a:lnSpc>
                          <a:spcPts val="2304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Montserrat Bold"/>
                        </a:rPr>
                        <a:t>Người thực hiện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4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Montserrat Bold"/>
                        </a:rPr>
                        <a:t>: Tạ Văn Tú</a:t>
                      </a:r>
                      <a:endParaRPr lang="en-US" sz="1100"/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92799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04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6" y="373291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199541" y="562317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KẾT LUẬN VÀ HƯỚNG PHÁT TRIỂN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18778" y="1758611"/>
            <a:ext cx="1544092" cy="36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4"/>
              </a:lnSpc>
              <a:spcBef>
                <a:spcPct val="0"/>
              </a:spcBef>
            </a:pPr>
            <a:r>
              <a:rPr lang="en-US" sz="2487">
                <a:solidFill>
                  <a:srgbClr val="FFC000"/>
                </a:solidFill>
                <a:latin typeface="Arimo"/>
              </a:rPr>
              <a:t>KẾT LUẬN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02402" y="4237071"/>
            <a:ext cx="3206948" cy="36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4"/>
              </a:lnSpc>
              <a:spcBef>
                <a:spcPct val="0"/>
              </a:spcBef>
            </a:pPr>
            <a:r>
              <a:rPr lang="en-US" sz="2487">
                <a:solidFill>
                  <a:srgbClr val="FFC000"/>
                </a:solidFill>
                <a:latin typeface="Arimo"/>
              </a:rPr>
              <a:t>HƯỚNG PHÁT TRIỂN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81106" y="2308337"/>
            <a:ext cx="3965927" cy="1836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788"/>
              </a:lnSpc>
            </a:pPr>
            <a:r>
              <a:rPr lang="en-US" sz="1491">
                <a:solidFill>
                  <a:srgbClr val="FFFFFF"/>
                </a:solidFill>
                <a:latin typeface="Montserrat"/>
              </a:rPr>
              <a:t>Hiểu rõ quy trình xây dựng một website hoàn chỉnh, nắm được các kiến thức cơ bản của một website cần có và cách thức hoạt động của một website.</a:t>
            </a:r>
          </a:p>
          <a:p>
            <a:pPr algn="just">
              <a:lnSpc>
                <a:spcPts val="1788"/>
              </a:lnSpc>
            </a:pPr>
            <a:r>
              <a:rPr lang="en-US" sz="1491">
                <a:solidFill>
                  <a:srgbClr val="FFFFFF"/>
                </a:solidFill>
                <a:latin typeface="Montserrat"/>
              </a:rPr>
              <a:t>Hoàn thành thiết kế hệ thống hoàn thiện các chức năng được phân tích với giao diện thân thiện, dễ sử dụng.</a:t>
            </a:r>
          </a:p>
          <a:p>
            <a:pPr algn="just">
              <a:lnSpc>
                <a:spcPts val="1788"/>
              </a:lnSpc>
              <a:spcBef>
                <a:spcPct val="0"/>
              </a:spcBef>
            </a:pPr>
            <a:endParaRPr lang="en-US" sz="1491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2018778" y="2308340"/>
            <a:ext cx="219604" cy="201237"/>
          </a:xfrm>
          <a:custGeom>
            <a:avLst/>
            <a:gdLst/>
            <a:ahLst/>
            <a:cxnLst/>
            <a:rect l="l" t="t" r="r" b="b"/>
            <a:pathLst>
              <a:path w="219604" h="201237">
                <a:moveTo>
                  <a:pt x="0" y="0"/>
                </a:moveTo>
                <a:lnTo>
                  <a:pt x="219604" y="0"/>
                </a:lnTo>
                <a:lnTo>
                  <a:pt x="219604" y="201236"/>
                </a:lnTo>
                <a:lnTo>
                  <a:pt x="0" y="201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2018778" y="3184640"/>
            <a:ext cx="219604" cy="201237"/>
          </a:xfrm>
          <a:custGeom>
            <a:avLst/>
            <a:gdLst/>
            <a:ahLst/>
            <a:cxnLst/>
            <a:rect l="l" t="t" r="r" b="b"/>
            <a:pathLst>
              <a:path w="219604" h="201237">
                <a:moveTo>
                  <a:pt x="0" y="0"/>
                </a:moveTo>
                <a:lnTo>
                  <a:pt x="219604" y="0"/>
                </a:lnTo>
                <a:lnTo>
                  <a:pt x="219604" y="201236"/>
                </a:lnTo>
                <a:lnTo>
                  <a:pt x="0" y="201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6502400" y="4800600"/>
            <a:ext cx="4291577" cy="216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1668" lvl="1" indent="-160835">
              <a:lnSpc>
                <a:spcPts val="1788"/>
              </a:lnSpc>
              <a:buFont typeface="Arial"/>
              <a:buChar char="•"/>
            </a:pPr>
            <a:r>
              <a:rPr lang="en-US" sz="1491">
                <a:solidFill>
                  <a:srgbClr val="FFFFFF"/>
                </a:solidFill>
                <a:latin typeface="Arimo"/>
              </a:rPr>
              <a:t>Tối ưu giao diện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416300" y="3276600"/>
            <a:ext cx="6172200" cy="463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4000">
                <a:solidFill>
                  <a:srgbClr val="FFC000"/>
                </a:solidFill>
                <a:latin typeface="Arimo"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3448449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161238" y="648331"/>
            <a:ext cx="4693951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>
                <a:solidFill>
                  <a:srgbClr val="FFAB40"/>
                </a:solidFill>
                <a:latin typeface="Arimo"/>
              </a:rPr>
              <a:t>NỘI DUNG CHÍNH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73404" y="2143436"/>
            <a:ext cx="581359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01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667845" y="1999810"/>
            <a:ext cx="877158" cy="877158"/>
            <a:chOff x="-55280" y="55769"/>
            <a:chExt cx="1169543" cy="1169543"/>
          </a:xfrm>
        </p:grpSpPr>
        <p:sp>
          <p:nvSpPr>
            <p:cNvPr id="6" name="Freeform 6"/>
            <p:cNvSpPr/>
            <p:nvPr/>
          </p:nvSpPr>
          <p:spPr>
            <a:xfrm>
              <a:off x="-55280" y="55769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830033" y="2222828"/>
            <a:ext cx="6605713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FFFF"/>
                </a:solidFill>
                <a:latin typeface="Arimo"/>
              </a:rPr>
              <a:t>TỔNG QUAN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60409" y="3181259"/>
            <a:ext cx="672257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02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2678804" y="3053897"/>
            <a:ext cx="877187" cy="877187"/>
            <a:chOff x="0" y="0"/>
            <a:chExt cx="1169582" cy="116958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738434" y="3283989"/>
            <a:ext cx="6587562" cy="4334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FFFF"/>
                </a:solidFill>
                <a:latin typeface="Arimo"/>
              </a:rPr>
              <a:t>PHÂN TÍCH VÀ THIẾT KẾ HỆ THỐNG</a:t>
            </a:r>
          </a:p>
        </p:txBody>
      </p:sp>
      <p:sp>
        <p:nvSpPr>
          <p:cNvPr id="12" name="AutoShape 12"/>
          <p:cNvSpPr/>
          <p:nvPr/>
        </p:nvSpPr>
        <p:spPr>
          <a:xfrm rot="21639">
            <a:off x="5764649" y="1452316"/>
            <a:ext cx="1614051" cy="0"/>
          </a:xfrm>
          <a:prstGeom prst="line">
            <a:avLst/>
          </a:prstGeom>
          <a:ln w="9525" cap="rnd">
            <a:solidFill>
              <a:srgbClr val="FFAB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2848107" y="5601037"/>
            <a:ext cx="606656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04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667845" y="5457411"/>
            <a:ext cx="877187" cy="877187"/>
            <a:chOff x="0" y="0"/>
            <a:chExt cx="1169582" cy="116958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834238" y="5631184"/>
            <a:ext cx="6605713" cy="895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FFFF"/>
                </a:solidFill>
                <a:latin typeface="Arimo"/>
              </a:rPr>
              <a:t>KẾT LUẬN VÀ HƯỚNG PHÁT TRIỂN</a:t>
            </a:r>
          </a:p>
          <a:p>
            <a:pPr>
              <a:lnSpc>
                <a:spcPts val="3583"/>
              </a:lnSpc>
            </a:pPr>
            <a:endParaRPr lang="en-US" sz="2987">
              <a:solidFill>
                <a:srgbClr val="FFFFFF"/>
              </a:solidFill>
              <a:latin typeface="Arimo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848107" y="4369263"/>
            <a:ext cx="606656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03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667845" y="4225637"/>
            <a:ext cx="877187" cy="877187"/>
            <a:chOff x="0" y="0"/>
            <a:chExt cx="1169582" cy="116958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834238" y="4399408"/>
            <a:ext cx="6605713" cy="895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FFFF"/>
                </a:solidFill>
                <a:latin typeface="Arimo"/>
              </a:rPr>
              <a:t>DEMO SẢN PHẨM</a:t>
            </a:r>
          </a:p>
          <a:p>
            <a:pPr>
              <a:lnSpc>
                <a:spcPts val="3583"/>
              </a:lnSpc>
            </a:pPr>
            <a:endParaRPr lang="en-US" sz="2987">
              <a:solidFill>
                <a:srgbClr val="FFFFFF"/>
              </a:solidFill>
              <a:latin typeface="Arimo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11" grpId="0"/>
      <p:bldP spid="13" grpId="0"/>
      <p:bldP spid="16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5240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84515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01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7" y="366597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199541" y="562316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TỔNG QUAN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15305" y="1814201"/>
            <a:ext cx="2621649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920">
                <a:solidFill>
                  <a:srgbClr val="FFFFFF"/>
                </a:solidFill>
                <a:latin typeface="Montserrat Bold"/>
              </a:rPr>
              <a:t>1.1. Giới thiệu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662474" y="3030901"/>
            <a:ext cx="5867401" cy="13873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lnSpc>
                <a:spcPts val="2151"/>
              </a:lnSpc>
              <a:buFont typeface="Arial" panose="020B0604020202020204" pitchFamily="34" charset="0"/>
              <a:buChar char="•"/>
            </a:pPr>
            <a:r>
              <a:rPr lang="vi-VN" sz="1493">
                <a:solidFill>
                  <a:srgbClr val="FFFFFF"/>
                </a:solidFill>
                <a:latin typeface="Montserrat"/>
              </a:rPr>
              <a:t>Battleshi</a:t>
            </a:r>
            <a:r>
              <a:rPr lang="en-US" sz="1493">
                <a:solidFill>
                  <a:srgbClr val="FFFFFF"/>
                </a:solidFill>
                <a:latin typeface="Montserrat"/>
              </a:rPr>
              <a:t>p</a:t>
            </a:r>
            <a:r>
              <a:rPr lang="vi-VN" sz="1493">
                <a:solidFill>
                  <a:srgbClr val="FFFFFF"/>
                </a:solidFill>
                <a:latin typeface="Montserrat"/>
              </a:rPr>
              <a:t> là trò chơi máy tính thuộc thể loại chiến lược mô phỏng tàu chiến lấy bối cảnh giả tưởng đại chiến thế giới </a:t>
            </a:r>
            <a:r>
              <a:rPr lang="en-US" sz="1493">
                <a:solidFill>
                  <a:srgbClr val="FFFFFF"/>
                </a:solidFill>
                <a:latin typeface="Montserrat"/>
              </a:rPr>
              <a:t>. </a:t>
            </a:r>
          </a:p>
          <a:p>
            <a:pPr marL="285750" indent="-285750" algn="just">
              <a:lnSpc>
                <a:spcPts val="2151"/>
              </a:lnSpc>
              <a:buFont typeface="Arial" panose="020B0604020202020204" pitchFamily="34" charset="0"/>
              <a:buChar char="•"/>
            </a:pPr>
            <a:r>
              <a:rPr lang="en-US" sz="1493">
                <a:solidFill>
                  <a:srgbClr val="FFFFFF"/>
                </a:solidFill>
                <a:latin typeface="Montserrat"/>
              </a:rPr>
              <a:t>Mục đích của trò chơi này là tiêu diệt tàu của đối thủ có trong phòng để dành chiến thắng.</a:t>
            </a:r>
          </a:p>
        </p:txBody>
      </p:sp>
      <p:pic>
        <p:nvPicPr>
          <p:cNvPr id="2050" name="Picture 2" descr="BATTLESHIP - Multiplayer Game - Ứng dụng trên Google Play">
            <a:extLst>
              <a:ext uri="{FF2B5EF4-FFF2-40B4-BE49-F238E27FC236}">
                <a16:creationId xmlns:a16="http://schemas.microsoft.com/office/drawing/2014/main" id="{256E5C28-1684-4CD6-A188-5DDF3F052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453" y="2922507"/>
            <a:ext cx="3293197" cy="185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58" y="-46736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84515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01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7" y="366597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 descr="A person running with a bow and arrow in front of a target  Description automatically generated"/>
          <p:cNvSpPr/>
          <p:nvPr/>
        </p:nvSpPr>
        <p:spPr>
          <a:xfrm>
            <a:off x="2078167" y="2865758"/>
            <a:ext cx="3362960" cy="2367207"/>
          </a:xfrm>
          <a:custGeom>
            <a:avLst/>
            <a:gdLst/>
            <a:ahLst/>
            <a:cxnLst/>
            <a:rect l="l" t="t" r="r" b="b"/>
            <a:pathLst>
              <a:path w="3362960" h="2367206">
                <a:moveTo>
                  <a:pt x="0" y="0"/>
                </a:moveTo>
                <a:lnTo>
                  <a:pt x="3362960" y="0"/>
                </a:lnTo>
                <a:lnTo>
                  <a:pt x="3362960" y="2367206"/>
                </a:lnTo>
                <a:lnTo>
                  <a:pt x="0" y="23672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6417500" y="3362089"/>
            <a:ext cx="219604" cy="201237"/>
          </a:xfrm>
          <a:custGeom>
            <a:avLst/>
            <a:gdLst/>
            <a:ahLst/>
            <a:cxnLst/>
            <a:rect l="l" t="t" r="r" b="b"/>
            <a:pathLst>
              <a:path w="219604" h="201237">
                <a:moveTo>
                  <a:pt x="0" y="0"/>
                </a:moveTo>
                <a:lnTo>
                  <a:pt x="219604" y="0"/>
                </a:lnTo>
                <a:lnTo>
                  <a:pt x="219604" y="201237"/>
                </a:lnTo>
                <a:lnTo>
                  <a:pt x="0" y="2012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199541" y="562316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TỔNG QUAN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15305" y="1814201"/>
            <a:ext cx="2452371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920">
                <a:solidFill>
                  <a:srgbClr val="FFFFFF"/>
                </a:solidFill>
                <a:latin typeface="Montserrat Bold"/>
              </a:rPr>
              <a:t>1.2. Mục tiêu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771807" y="3362089"/>
            <a:ext cx="3840480" cy="1374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91"/>
              </a:lnSpc>
            </a:pPr>
            <a:r>
              <a:rPr lang="en-US" sz="1493">
                <a:solidFill>
                  <a:srgbClr val="FFFFFF"/>
                </a:solidFill>
                <a:latin typeface="Montserrat"/>
              </a:rPr>
              <a:t>Nắm bắt được kiến thức cơ bản của SocketIO</a:t>
            </a:r>
          </a:p>
          <a:p>
            <a:pPr>
              <a:lnSpc>
                <a:spcPts val="1791"/>
              </a:lnSpc>
            </a:pPr>
            <a:endParaRPr lang="en-US" sz="1493">
              <a:solidFill>
                <a:srgbClr val="FFFFFF"/>
              </a:solidFill>
              <a:latin typeface="Montserrat"/>
            </a:endParaRPr>
          </a:p>
          <a:p>
            <a:pPr>
              <a:lnSpc>
                <a:spcPts val="1791"/>
              </a:lnSpc>
            </a:pPr>
            <a:endParaRPr lang="en-US" sz="1493">
              <a:solidFill>
                <a:srgbClr val="FFFFFF"/>
              </a:solidFill>
              <a:latin typeface="Montserrat"/>
            </a:endParaRPr>
          </a:p>
          <a:p>
            <a:pPr>
              <a:lnSpc>
                <a:spcPts val="1791"/>
              </a:lnSpc>
            </a:pPr>
            <a:r>
              <a:rPr lang="en-US" sz="1493">
                <a:solidFill>
                  <a:srgbClr val="FFFFFF"/>
                </a:solidFill>
                <a:latin typeface="Montserrat"/>
              </a:rPr>
              <a:t>Hoàn thiện sản phẩm và triển khai lên server</a:t>
            </a:r>
          </a:p>
        </p:txBody>
      </p:sp>
      <p:sp>
        <p:nvSpPr>
          <p:cNvPr id="12" name="Freeform 12"/>
          <p:cNvSpPr/>
          <p:nvPr/>
        </p:nvSpPr>
        <p:spPr>
          <a:xfrm>
            <a:off x="6392040" y="4239364"/>
            <a:ext cx="219604" cy="201237"/>
          </a:xfrm>
          <a:custGeom>
            <a:avLst/>
            <a:gdLst/>
            <a:ahLst/>
            <a:cxnLst/>
            <a:rect l="l" t="t" r="r" b="b"/>
            <a:pathLst>
              <a:path w="219604" h="201237">
                <a:moveTo>
                  <a:pt x="0" y="0"/>
                </a:moveTo>
                <a:lnTo>
                  <a:pt x="219604" y="0"/>
                </a:lnTo>
                <a:lnTo>
                  <a:pt x="219604" y="201236"/>
                </a:lnTo>
                <a:lnTo>
                  <a:pt x="0" y="2012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84515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01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7" y="366597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2895963" y="2819400"/>
            <a:ext cx="3108751" cy="960887"/>
          </a:xfrm>
          <a:custGeom>
            <a:avLst/>
            <a:gdLst/>
            <a:ahLst/>
            <a:cxnLst/>
            <a:rect l="l" t="t" r="r" b="b"/>
            <a:pathLst>
              <a:path w="3108750" h="960886">
                <a:moveTo>
                  <a:pt x="0" y="0"/>
                </a:moveTo>
                <a:lnTo>
                  <a:pt x="3108750" y="0"/>
                </a:lnTo>
                <a:lnTo>
                  <a:pt x="3108750" y="960886"/>
                </a:lnTo>
                <a:lnTo>
                  <a:pt x="0" y="960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199541" y="562316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TỔNG QUAN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15304" y="1814201"/>
            <a:ext cx="3600309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920">
                <a:solidFill>
                  <a:srgbClr val="FFFFFF"/>
                </a:solidFill>
                <a:latin typeface="Montserrat Bold"/>
              </a:rPr>
              <a:t>1.3. Các chức năng chính</a:t>
            </a:r>
          </a:p>
        </p:txBody>
      </p:sp>
      <p:sp>
        <p:nvSpPr>
          <p:cNvPr id="10" name="Freeform 10"/>
          <p:cNvSpPr/>
          <p:nvPr/>
        </p:nvSpPr>
        <p:spPr>
          <a:xfrm>
            <a:off x="2895963" y="4771230"/>
            <a:ext cx="3108751" cy="960887"/>
          </a:xfrm>
          <a:custGeom>
            <a:avLst/>
            <a:gdLst/>
            <a:ahLst/>
            <a:cxnLst/>
            <a:rect l="l" t="t" r="r" b="b"/>
            <a:pathLst>
              <a:path w="3108750" h="960886">
                <a:moveTo>
                  <a:pt x="0" y="0"/>
                </a:moveTo>
                <a:lnTo>
                  <a:pt x="3108750" y="0"/>
                </a:lnTo>
                <a:lnTo>
                  <a:pt x="3108750" y="960886"/>
                </a:lnTo>
                <a:lnTo>
                  <a:pt x="0" y="960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7071299" y="2819400"/>
            <a:ext cx="3108751" cy="960887"/>
          </a:xfrm>
          <a:custGeom>
            <a:avLst/>
            <a:gdLst/>
            <a:ahLst/>
            <a:cxnLst/>
            <a:rect l="l" t="t" r="r" b="b"/>
            <a:pathLst>
              <a:path w="3108750" h="960886">
                <a:moveTo>
                  <a:pt x="0" y="0"/>
                </a:moveTo>
                <a:lnTo>
                  <a:pt x="3108750" y="0"/>
                </a:lnTo>
                <a:lnTo>
                  <a:pt x="3108750" y="960886"/>
                </a:lnTo>
                <a:lnTo>
                  <a:pt x="0" y="960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7073526" y="4771228"/>
            <a:ext cx="3108751" cy="960887"/>
          </a:xfrm>
          <a:custGeom>
            <a:avLst/>
            <a:gdLst/>
            <a:ahLst/>
            <a:cxnLst/>
            <a:rect l="l" t="t" r="r" b="b"/>
            <a:pathLst>
              <a:path w="3108750" h="960886">
                <a:moveTo>
                  <a:pt x="0" y="0"/>
                </a:moveTo>
                <a:lnTo>
                  <a:pt x="3108750" y="0"/>
                </a:lnTo>
                <a:lnTo>
                  <a:pt x="3108750" y="960887"/>
                </a:lnTo>
                <a:lnTo>
                  <a:pt x="0" y="9608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895963" y="3152209"/>
            <a:ext cx="3108751" cy="288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87"/>
              </a:lnSpc>
              <a:spcBef>
                <a:spcPct val="0"/>
              </a:spcBef>
            </a:pPr>
            <a:r>
              <a:rPr lang="en-US" sz="1989">
                <a:solidFill>
                  <a:srgbClr val="FFFFFF"/>
                </a:solidFill>
                <a:latin typeface="Arimo"/>
              </a:rPr>
              <a:t>Tạo, tham gia, thoát phòng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175539" y="5107208"/>
            <a:ext cx="2917427" cy="28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7"/>
              </a:lnSpc>
              <a:spcBef>
                <a:spcPct val="0"/>
              </a:spcBef>
            </a:pPr>
            <a:r>
              <a:rPr lang="en-US" sz="1989">
                <a:solidFill>
                  <a:srgbClr val="FFFFFF"/>
                </a:solidFill>
                <a:latin typeface="Arimo"/>
              </a:rPr>
              <a:t>Cộng điểm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71299" y="3152209"/>
            <a:ext cx="3108751" cy="288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87"/>
              </a:lnSpc>
              <a:spcBef>
                <a:spcPct val="0"/>
              </a:spcBef>
            </a:pPr>
            <a:r>
              <a:rPr lang="en-US" sz="1989">
                <a:solidFill>
                  <a:srgbClr val="FFFFFF"/>
                </a:solidFill>
                <a:latin typeface="Arimo"/>
              </a:rPr>
              <a:t>Sẵn sàng/ Hủy chơi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991624" y="4520405"/>
            <a:ext cx="2917427" cy="28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7"/>
              </a:lnSpc>
              <a:spcBef>
                <a:spcPct val="0"/>
              </a:spcBef>
            </a:pPr>
            <a:endParaRPr lang="en-US" sz="1989">
              <a:solidFill>
                <a:srgbClr val="FFFFFF"/>
              </a:solidFill>
              <a:latin typeface="Arimo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9FD8312-EEF5-473B-A3AD-823798387287}"/>
              </a:ext>
            </a:extLst>
          </p:cNvPr>
          <p:cNvSpPr txBox="1"/>
          <p:nvPr/>
        </p:nvSpPr>
        <p:spPr>
          <a:xfrm>
            <a:off x="2997922" y="5107207"/>
            <a:ext cx="3057797" cy="288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87"/>
              </a:lnSpc>
              <a:spcBef>
                <a:spcPct val="0"/>
              </a:spcBef>
            </a:pPr>
            <a:r>
              <a:rPr lang="en-US" sz="1989">
                <a:solidFill>
                  <a:srgbClr val="FFFFFF"/>
                </a:solidFill>
                <a:latin typeface="Arimo"/>
              </a:rPr>
              <a:t>Tấn công tàu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/>
      <p:bldP spid="11" grpId="0" animBg="1"/>
      <p:bldP spid="12" grpId="0" animBg="1"/>
      <p:bldP spid="14" grpId="0"/>
      <p:bldP spid="15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92799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02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6" y="373291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199541" y="562317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PHÂN TÍCH VÀ THIẾT KẾ HỆ THỐNG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15298" y="1814201"/>
            <a:ext cx="4158501" cy="294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920">
                <a:solidFill>
                  <a:srgbClr val="FFFFFF"/>
                </a:solidFill>
                <a:latin typeface="Montserrat Bold"/>
              </a:rPr>
              <a:t>2.1. Sơ đồ dự án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A7AFC8-CF5A-4301-A289-984785E59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2482222"/>
            <a:ext cx="60198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92799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02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6" y="373291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199541" y="562317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PHÂN TÍCH VÀ THIẾT KẾ HỆ THỐNG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15299" y="1814203"/>
            <a:ext cx="3791632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920">
                <a:solidFill>
                  <a:srgbClr val="FFFFFF"/>
                </a:solidFill>
                <a:latin typeface="Montserrat Bold"/>
              </a:rPr>
              <a:t>2.2. Mô hình ERD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C6217D-A388-4D78-8831-8E1B3B83D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031" y="2304157"/>
            <a:ext cx="6634738" cy="4448726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6896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84515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02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7" y="366597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199541" y="562316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PHÂN TÍCH VÀ THIẾT KẾ HỆ THỐNG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15298" y="1814201"/>
            <a:ext cx="3172647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920">
                <a:solidFill>
                  <a:srgbClr val="FFFFFF"/>
                </a:solidFill>
                <a:latin typeface="Montserrat Bold"/>
              </a:rPr>
              <a:t>2.3. Công nghệ sử dụng</a:t>
            </a:r>
          </a:p>
        </p:txBody>
      </p:sp>
      <p:pic>
        <p:nvPicPr>
          <p:cNvPr id="1026" name="Picture 2" descr="What Is the MERN Stack? Introduction and How it Works">
            <a:extLst>
              <a:ext uri="{FF2B5EF4-FFF2-40B4-BE49-F238E27FC236}">
                <a16:creationId xmlns:a16="http://schemas.microsoft.com/office/drawing/2014/main" id="{994BB5C0-7CA1-4BDD-AEC2-D2FDDF585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97" y="3250186"/>
            <a:ext cx="3172647" cy="148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ocketIO là gì? Top 10 lý do nên chọn Socket.IO">
            <a:extLst>
              <a:ext uri="{FF2B5EF4-FFF2-40B4-BE49-F238E27FC236}">
                <a16:creationId xmlns:a16="http://schemas.microsoft.com/office/drawing/2014/main" id="{3B15E632-D767-43EF-B64E-06309923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73" y="3250186"/>
            <a:ext cx="3172647" cy="148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3291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48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9589" y="492799"/>
            <a:ext cx="57556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840">
                <a:solidFill>
                  <a:srgbClr val="FFFFFF"/>
                </a:solidFill>
                <a:latin typeface="Arimo"/>
              </a:rPr>
              <a:t>03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8776" y="373291"/>
            <a:ext cx="877187" cy="877187"/>
            <a:chOff x="0" y="0"/>
            <a:chExt cx="1169582" cy="11695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9543" cy="1169543"/>
            </a:xfrm>
            <a:custGeom>
              <a:avLst/>
              <a:gdLst/>
              <a:ahLst/>
              <a:cxnLst/>
              <a:rect l="l" t="t" r="r" b="b"/>
              <a:pathLst>
                <a:path w="1169543" h="1169543">
                  <a:moveTo>
                    <a:pt x="6731" y="0"/>
                  </a:moveTo>
                  <a:lnTo>
                    <a:pt x="1162812" y="0"/>
                  </a:lnTo>
                  <a:cubicBezTo>
                    <a:pt x="1166495" y="0"/>
                    <a:pt x="1169543" y="3048"/>
                    <a:pt x="1169543" y="6731"/>
                  </a:cubicBezTo>
                  <a:lnTo>
                    <a:pt x="1169543" y="1162812"/>
                  </a:lnTo>
                  <a:cubicBezTo>
                    <a:pt x="1169543" y="1166495"/>
                    <a:pt x="1166495" y="1169543"/>
                    <a:pt x="1162812" y="1169543"/>
                  </a:cubicBezTo>
                  <a:lnTo>
                    <a:pt x="6731" y="1169543"/>
                  </a:lnTo>
                  <a:cubicBezTo>
                    <a:pt x="3048" y="1169543"/>
                    <a:pt x="0" y="1166495"/>
                    <a:pt x="0" y="1162812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162812"/>
                  </a:lnTo>
                  <a:lnTo>
                    <a:pt x="6731" y="1162812"/>
                  </a:lnTo>
                  <a:lnTo>
                    <a:pt x="6731" y="1156081"/>
                  </a:lnTo>
                  <a:lnTo>
                    <a:pt x="1162812" y="1156081"/>
                  </a:lnTo>
                  <a:lnTo>
                    <a:pt x="1162812" y="1162812"/>
                  </a:lnTo>
                  <a:lnTo>
                    <a:pt x="1156081" y="1162812"/>
                  </a:lnTo>
                  <a:lnTo>
                    <a:pt x="1156081" y="6731"/>
                  </a:lnTo>
                  <a:lnTo>
                    <a:pt x="1162812" y="6731"/>
                  </a:lnTo>
                  <a:lnTo>
                    <a:pt x="1162812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BA7C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3152262" y="1727777"/>
            <a:ext cx="6700295" cy="4467387"/>
          </a:xfrm>
          <a:custGeom>
            <a:avLst/>
            <a:gdLst/>
            <a:ahLst/>
            <a:cxnLst/>
            <a:rect l="l" t="t" r="r" b="b"/>
            <a:pathLst>
              <a:path w="6700295" h="4467387">
                <a:moveTo>
                  <a:pt x="0" y="0"/>
                </a:moveTo>
                <a:lnTo>
                  <a:pt x="6700294" y="0"/>
                </a:lnTo>
                <a:lnTo>
                  <a:pt x="6700294" y="4467388"/>
                </a:lnTo>
                <a:lnTo>
                  <a:pt x="0" y="44673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8109" b="-1055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199541" y="562316"/>
            <a:ext cx="7288979" cy="43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87">
                <a:solidFill>
                  <a:srgbClr val="FFC000"/>
                </a:solidFill>
                <a:latin typeface="Arimo"/>
              </a:rPr>
              <a:t>DEMO SẢN PHẨM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300</Words>
  <Application>Microsoft Office PowerPoint</Application>
  <PresentationFormat>Custom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Montserrat</vt:lpstr>
      <vt:lpstr>Montserrat Bold</vt:lpstr>
      <vt:lpstr>Arimo Bold</vt:lpstr>
      <vt:lpstr>Arial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ppda.pptx</dc:title>
  <dc:creator>Văn Tú</dc:creator>
  <cp:lastModifiedBy>13. Tạ</cp:lastModifiedBy>
  <cp:revision>15</cp:revision>
  <dcterms:created xsi:type="dcterms:W3CDTF">2006-08-16T00:00:00Z</dcterms:created>
  <dcterms:modified xsi:type="dcterms:W3CDTF">2024-07-29T09:35:45Z</dcterms:modified>
  <dc:identifier>DAGGny-58nI</dc:identifier>
</cp:coreProperties>
</file>