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7" r:id="rId8"/>
    <p:sldId id="263" r:id="rId9"/>
    <p:sldId id="260" r:id="rId10"/>
    <p:sldId id="264" r:id="rId11"/>
    <p:sldId id="265" r:id="rId12"/>
    <p:sldId id="266" r:id="rId13"/>
  </p:sldIdLst>
  <p:sldSz cx="13004800" cy="7315200"/>
  <p:notesSz cx="6858000" cy="9144000"/>
  <p:embeddedFontLst>
    <p:embeddedFont>
      <p:font typeface="Arimo" panose="020B0604020202020204" charset="0"/>
      <p:regular r:id="rId15"/>
    </p:embeddedFont>
    <p:embeddedFont>
      <p:font typeface="Arimo Bold" panose="020B0604020202020204" charset="0"/>
      <p:regular r:id="rId16"/>
    </p:embeddedFont>
    <p:embeddedFont>
      <p:font typeface="Calibri" panose="020F0502020204030204"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Bold" panose="00000800000000000000" pitchFamily="2" charset="0"/>
      <p:regular r:id="rId25"/>
      <p:bold r:id="rId26"/>
    </p:embeddedFont>
  </p:embeddedFontLst>
  <p:defaultTextStyle>
    <a:defPPr>
      <a:defRPr lang="en-US"/>
    </a:defPPr>
    <a:lvl1pPr marL="0" algn="l" defTabSz="914291" rtl="0" eaLnBrk="1" latinLnBrk="0" hangingPunct="1">
      <a:defRPr sz="1800" kern="1200">
        <a:solidFill>
          <a:schemeClr val="tx1"/>
        </a:solidFill>
        <a:latin typeface="+mn-lt"/>
        <a:ea typeface="+mn-ea"/>
        <a:cs typeface="+mn-cs"/>
      </a:defRPr>
    </a:lvl1pPr>
    <a:lvl2pPr marL="457145"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5" algn="l" defTabSz="914291" rtl="0" eaLnBrk="1" latinLnBrk="0" hangingPunct="1">
      <a:defRPr sz="1800" kern="1200">
        <a:solidFill>
          <a:schemeClr val="tx1"/>
        </a:solidFill>
        <a:latin typeface="+mn-lt"/>
        <a:ea typeface="+mn-ea"/>
        <a:cs typeface="+mn-cs"/>
      </a:defRPr>
    </a:lvl4pPr>
    <a:lvl5pPr marL="1828581" algn="l" defTabSz="914291" rtl="0" eaLnBrk="1" latinLnBrk="0" hangingPunct="1">
      <a:defRPr sz="1800" kern="1200">
        <a:solidFill>
          <a:schemeClr val="tx1"/>
        </a:solidFill>
        <a:latin typeface="+mn-lt"/>
        <a:ea typeface="+mn-ea"/>
        <a:cs typeface="+mn-cs"/>
      </a:defRPr>
    </a:lvl5pPr>
    <a:lvl6pPr marL="2285726" algn="l" defTabSz="914291" rtl="0" eaLnBrk="1" latinLnBrk="0" hangingPunct="1">
      <a:defRPr sz="1800" kern="1200">
        <a:solidFill>
          <a:schemeClr val="tx1"/>
        </a:solidFill>
        <a:latin typeface="+mn-lt"/>
        <a:ea typeface="+mn-ea"/>
        <a:cs typeface="+mn-cs"/>
      </a:defRPr>
    </a:lvl6pPr>
    <a:lvl7pPr marL="2742871" algn="l" defTabSz="914291" rtl="0" eaLnBrk="1" latinLnBrk="0" hangingPunct="1">
      <a:defRPr sz="1800" kern="1200">
        <a:solidFill>
          <a:schemeClr val="tx1"/>
        </a:solidFill>
        <a:latin typeface="+mn-lt"/>
        <a:ea typeface="+mn-ea"/>
        <a:cs typeface="+mn-cs"/>
      </a:defRPr>
    </a:lvl7pPr>
    <a:lvl8pPr marL="3200017" algn="l" defTabSz="914291" rtl="0" eaLnBrk="1" latinLnBrk="0" hangingPunct="1">
      <a:defRPr sz="1800" kern="1200">
        <a:solidFill>
          <a:schemeClr val="tx1"/>
        </a:solidFill>
        <a:latin typeface="+mn-lt"/>
        <a:ea typeface="+mn-ea"/>
        <a:cs typeface="+mn-cs"/>
      </a:defRPr>
    </a:lvl8pPr>
    <a:lvl9pPr marL="3657162" algn="l" defTabSz="91429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64" autoAdjust="0"/>
    <p:restoredTop sz="94622" autoAdjust="0"/>
  </p:normalViewPr>
  <p:slideViewPr>
    <p:cSldViewPr>
      <p:cViewPr varScale="1">
        <p:scale>
          <a:sx n="80" d="100"/>
          <a:sy n="80" d="100"/>
        </p:scale>
        <p:origin x="96" y="57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291" rtl="0" eaLnBrk="1" latinLnBrk="0" hangingPunct="1">
      <a:defRPr sz="1199" kern="1200">
        <a:solidFill>
          <a:schemeClr val="tx1"/>
        </a:solidFill>
        <a:latin typeface="+mn-lt"/>
        <a:ea typeface="+mn-ea"/>
        <a:cs typeface="+mn-cs"/>
      </a:defRPr>
    </a:lvl1pPr>
    <a:lvl2pPr marL="457145" algn="l" defTabSz="914291" rtl="0" eaLnBrk="1" latinLnBrk="0" hangingPunct="1">
      <a:defRPr sz="1199" kern="1200">
        <a:solidFill>
          <a:schemeClr val="tx1"/>
        </a:solidFill>
        <a:latin typeface="+mn-lt"/>
        <a:ea typeface="+mn-ea"/>
        <a:cs typeface="+mn-cs"/>
      </a:defRPr>
    </a:lvl2pPr>
    <a:lvl3pPr marL="914291" algn="l" defTabSz="914291" rtl="0" eaLnBrk="1" latinLnBrk="0" hangingPunct="1">
      <a:defRPr sz="1199" kern="1200">
        <a:solidFill>
          <a:schemeClr val="tx1"/>
        </a:solidFill>
        <a:latin typeface="+mn-lt"/>
        <a:ea typeface="+mn-ea"/>
        <a:cs typeface="+mn-cs"/>
      </a:defRPr>
    </a:lvl3pPr>
    <a:lvl4pPr marL="1371435" algn="l" defTabSz="914291" rtl="0" eaLnBrk="1" latinLnBrk="0" hangingPunct="1">
      <a:defRPr sz="1199" kern="1200">
        <a:solidFill>
          <a:schemeClr val="tx1"/>
        </a:solidFill>
        <a:latin typeface="+mn-lt"/>
        <a:ea typeface="+mn-ea"/>
        <a:cs typeface="+mn-cs"/>
      </a:defRPr>
    </a:lvl4pPr>
    <a:lvl5pPr marL="1828581" algn="l" defTabSz="914291" rtl="0" eaLnBrk="1" latinLnBrk="0" hangingPunct="1">
      <a:defRPr sz="1199" kern="1200">
        <a:solidFill>
          <a:schemeClr val="tx1"/>
        </a:solidFill>
        <a:latin typeface="+mn-lt"/>
        <a:ea typeface="+mn-ea"/>
        <a:cs typeface="+mn-cs"/>
      </a:defRPr>
    </a:lvl5pPr>
    <a:lvl6pPr marL="2285726" algn="l" defTabSz="914291" rtl="0" eaLnBrk="1" latinLnBrk="0" hangingPunct="1">
      <a:defRPr sz="1199" kern="1200">
        <a:solidFill>
          <a:schemeClr val="tx1"/>
        </a:solidFill>
        <a:latin typeface="+mn-lt"/>
        <a:ea typeface="+mn-ea"/>
        <a:cs typeface="+mn-cs"/>
      </a:defRPr>
    </a:lvl6pPr>
    <a:lvl7pPr marL="2742871" algn="l" defTabSz="914291" rtl="0" eaLnBrk="1" latinLnBrk="0" hangingPunct="1">
      <a:defRPr sz="1199" kern="1200">
        <a:solidFill>
          <a:schemeClr val="tx1"/>
        </a:solidFill>
        <a:latin typeface="+mn-lt"/>
        <a:ea typeface="+mn-ea"/>
        <a:cs typeface="+mn-cs"/>
      </a:defRPr>
    </a:lvl7pPr>
    <a:lvl8pPr marL="3200017" algn="l" defTabSz="914291" rtl="0" eaLnBrk="1" latinLnBrk="0" hangingPunct="1">
      <a:defRPr sz="1199" kern="1200">
        <a:solidFill>
          <a:schemeClr val="tx1"/>
        </a:solidFill>
        <a:latin typeface="+mn-lt"/>
        <a:ea typeface="+mn-ea"/>
        <a:cs typeface="+mn-cs"/>
      </a:defRPr>
    </a:lvl8pPr>
    <a:lvl9pPr marL="3657162" algn="l" defTabSz="914291"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1485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084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38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3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274644"/>
            <a:ext cx="2743201"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74644"/>
            <a:ext cx="8026401"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23"/>
            <a:ext cx="10363200" cy="1500187"/>
          </a:xfrm>
        </p:spPr>
        <p:txBody>
          <a:bodyPr anchor="b"/>
          <a:lstStyle>
            <a:lvl1pPr marL="0" indent="0">
              <a:buNone/>
              <a:defRPr sz="2000">
                <a:solidFill>
                  <a:schemeClr val="tx1">
                    <a:tint val="75000"/>
                  </a:schemeClr>
                </a:solidFill>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4"/>
            <a:ext cx="53848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4"/>
            <a:ext cx="53848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5"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5"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6"/>
            <a:ext cx="5389033" cy="39512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3"/>
            <a:ext cx="4011084"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5"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5" indent="0">
              <a:buNone/>
              <a:defRPr sz="2000"/>
            </a:lvl7pPr>
            <a:lvl8pPr marL="3200160" indent="0">
              <a:buNone/>
              <a:defRPr sz="2000"/>
            </a:lvl8pPr>
            <a:lvl9pPr marL="3657327" indent="0">
              <a:buNone/>
              <a:defRPr sz="2000"/>
            </a:lvl9pPr>
          </a:lstStyle>
          <a:p>
            <a:endParaRPr lang="en-US"/>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5"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7/12/2024</a:t>
            </a:fld>
            <a:endParaRPr lang="en-US"/>
          </a:p>
        </p:txBody>
      </p:sp>
      <p:sp>
        <p:nvSpPr>
          <p:cNvPr id="5" name="Footer Placeholder 4"/>
          <p:cNvSpPr>
            <a:spLocks noGrp="1"/>
          </p:cNvSpPr>
          <p:nvPr>
            <p:ph type="ftr" sz="quarter" idx="3"/>
          </p:nvPr>
        </p:nvSpPr>
        <p:spPr>
          <a:xfrm>
            <a:off x="4165601" y="6356357"/>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defTabSz="914332"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2"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5"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6736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540873" y="2041049"/>
            <a:ext cx="7923055" cy="493981"/>
          </a:xfrm>
          <a:prstGeom prst="rect">
            <a:avLst/>
          </a:prstGeom>
        </p:spPr>
        <p:txBody>
          <a:bodyPr lIns="0" tIns="0" rIns="0" bIns="0" rtlCol="0" anchor="t">
            <a:spAutoFit/>
          </a:bodyPr>
          <a:lstStyle/>
          <a:p>
            <a:pPr algn="ctr">
              <a:lnSpc>
                <a:spcPts val="4095"/>
              </a:lnSpc>
            </a:pPr>
            <a:r>
              <a:rPr lang="en-US" sz="3413">
                <a:solidFill>
                  <a:srgbClr val="FFAB40"/>
                </a:solidFill>
                <a:latin typeface="Arimo Bold"/>
              </a:rPr>
              <a:t>BÁO CÁO SẢN PHẨM</a:t>
            </a:r>
          </a:p>
        </p:txBody>
      </p:sp>
      <p:sp>
        <p:nvSpPr>
          <p:cNvPr id="6" name="TextBox 6"/>
          <p:cNvSpPr txBox="1"/>
          <p:nvPr/>
        </p:nvSpPr>
        <p:spPr>
          <a:xfrm>
            <a:off x="1703478" y="3200405"/>
            <a:ext cx="9570751" cy="895117"/>
          </a:xfrm>
          <a:prstGeom prst="rect">
            <a:avLst/>
          </a:prstGeom>
        </p:spPr>
        <p:txBody>
          <a:bodyPr lIns="0" tIns="0" rIns="0" bIns="0" rtlCol="0" anchor="t">
            <a:spAutoFit/>
          </a:bodyPr>
          <a:lstStyle/>
          <a:p>
            <a:pPr algn="ctr">
              <a:lnSpc>
                <a:spcPts val="3583"/>
              </a:lnSpc>
            </a:pPr>
            <a:r>
              <a:rPr lang="en-US" sz="2987">
                <a:solidFill>
                  <a:srgbClr val="FFFFFF"/>
                </a:solidFill>
                <a:latin typeface="Arimo Bold"/>
              </a:rPr>
              <a:t> XÂY DỰNG CÔNG CỤ LẤY DỮ LIỆU TỪ WEBSITE CHIAKI.VN</a:t>
            </a:r>
          </a:p>
        </p:txBody>
      </p:sp>
      <p:sp>
        <p:nvSpPr>
          <p:cNvPr id="7" name="AutoShape 7"/>
          <p:cNvSpPr/>
          <p:nvPr/>
        </p:nvSpPr>
        <p:spPr>
          <a:xfrm rot="11810">
            <a:off x="5023718" y="2656347"/>
            <a:ext cx="2957377" cy="0"/>
          </a:xfrm>
          <a:prstGeom prst="line">
            <a:avLst/>
          </a:prstGeom>
          <a:ln w="9525" cap="rnd">
            <a:solidFill>
              <a:srgbClr val="FFAB40"/>
            </a:solidFill>
            <a:prstDash val="solid"/>
            <a:headEnd type="none" w="sm" len="sm"/>
            <a:tailEnd type="none" w="sm" len="sm"/>
          </a:ln>
        </p:spPr>
        <p:txBody>
          <a:bodyPr/>
          <a:lstStyle/>
          <a:p>
            <a:endParaRPr lang="en-US"/>
          </a:p>
        </p:txBody>
      </p:sp>
      <p:sp>
        <p:nvSpPr>
          <p:cNvPr id="8" name="TextBox 8"/>
          <p:cNvSpPr txBox="1"/>
          <p:nvPr/>
        </p:nvSpPr>
        <p:spPr>
          <a:xfrm>
            <a:off x="1972703" y="282607"/>
            <a:ext cx="8813188" cy="256480"/>
          </a:xfrm>
          <a:prstGeom prst="rect">
            <a:avLst/>
          </a:prstGeom>
        </p:spPr>
        <p:txBody>
          <a:bodyPr lIns="0" tIns="0" rIns="0" bIns="0" rtlCol="0" anchor="t">
            <a:spAutoFit/>
          </a:bodyPr>
          <a:lstStyle/>
          <a:p>
            <a:pPr algn="ctr">
              <a:lnSpc>
                <a:spcPts val="2047"/>
              </a:lnSpc>
            </a:pPr>
            <a:endParaRPr lang="en-US" sz="1705">
              <a:solidFill>
                <a:srgbClr val="FFFFFF"/>
              </a:solidFill>
              <a:latin typeface="Montserrat Bold"/>
            </a:endParaRPr>
          </a:p>
        </p:txBody>
      </p:sp>
      <p:graphicFrame>
        <p:nvGraphicFramePr>
          <p:cNvPr id="11" name="Table 11"/>
          <p:cNvGraphicFramePr>
            <a:graphicFrameLocks noGrp="1"/>
          </p:cNvGraphicFramePr>
          <p:nvPr>
            <p:extLst>
              <p:ext uri="{D42A27DB-BD31-4B8C-83A1-F6EECF244321}">
                <p14:modId xmlns:p14="http://schemas.microsoft.com/office/powerpoint/2010/main" val="3681117909"/>
              </p:ext>
            </p:extLst>
          </p:nvPr>
        </p:nvGraphicFramePr>
        <p:xfrm>
          <a:off x="4561841" y="4987046"/>
          <a:ext cx="5825067" cy="1082210"/>
        </p:xfrm>
        <a:graphic>
          <a:graphicData uri="http://schemas.openxmlformats.org/drawingml/2006/table">
            <a:tbl>
              <a:tblPr/>
              <a:tblGrid>
                <a:gridCol w="2830888">
                  <a:extLst>
                    <a:ext uri="{9D8B030D-6E8A-4147-A177-3AD203B41FA5}">
                      <a16:colId xmlns:a16="http://schemas.microsoft.com/office/drawing/2014/main" val="20000"/>
                    </a:ext>
                  </a:extLst>
                </a:gridCol>
                <a:gridCol w="2994179">
                  <a:extLst>
                    <a:ext uri="{9D8B030D-6E8A-4147-A177-3AD203B41FA5}">
                      <a16:colId xmlns:a16="http://schemas.microsoft.com/office/drawing/2014/main" val="20001"/>
                    </a:ext>
                  </a:extLst>
                </a:gridCol>
              </a:tblGrid>
              <a:tr h="541105">
                <a:tc>
                  <a:txBody>
                    <a:bodyPr/>
                    <a:lstStyle/>
                    <a:p>
                      <a:pPr algn="l">
                        <a:lnSpc>
                          <a:spcPts val="2304"/>
                        </a:lnSpc>
                        <a:defRPr/>
                      </a:pPr>
                      <a:r>
                        <a:rPr lang="en-US" sz="2000">
                          <a:solidFill>
                            <a:srgbClr val="FFFFFF"/>
                          </a:solidFill>
                          <a:latin typeface="Montserrat Bold"/>
                        </a:rPr>
                        <a:t>Hướng dẫn</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304"/>
                        </a:lnSpc>
                        <a:defRPr/>
                      </a:pPr>
                      <a:r>
                        <a:rPr lang="en-US" sz="2000">
                          <a:solidFill>
                            <a:srgbClr val="FFFFFF"/>
                          </a:solidFill>
                          <a:latin typeface="Montserrat Bold"/>
                        </a:rPr>
                        <a:t>: Mr. Tung, Miss Ha</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41105">
                <a:tc>
                  <a:txBody>
                    <a:bodyPr/>
                    <a:lstStyle/>
                    <a:p>
                      <a:pPr algn="l">
                        <a:lnSpc>
                          <a:spcPts val="2304"/>
                        </a:lnSpc>
                        <a:defRPr/>
                      </a:pPr>
                      <a:r>
                        <a:rPr lang="en-US" sz="2000">
                          <a:solidFill>
                            <a:srgbClr val="FFFFFF"/>
                          </a:solidFill>
                          <a:latin typeface="Montserrat Bold"/>
                        </a:rPr>
                        <a:t>Người thực hiện</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304"/>
                        </a:lnSpc>
                        <a:defRPr/>
                      </a:pPr>
                      <a:r>
                        <a:rPr lang="en-US" sz="2000">
                          <a:solidFill>
                            <a:srgbClr val="FFFFFF"/>
                          </a:solidFill>
                          <a:latin typeface="Montserrat Bold"/>
                        </a:rPr>
                        <a:t>: Tạ Văn Tú</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03</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p:cNvSpPr/>
          <p:nvPr/>
        </p:nvSpPr>
        <p:spPr>
          <a:xfrm>
            <a:off x="3152262" y="1727777"/>
            <a:ext cx="6700295" cy="4467387"/>
          </a:xfrm>
          <a:custGeom>
            <a:avLst/>
            <a:gdLst/>
            <a:ahLst/>
            <a:cxnLst/>
            <a:rect l="l" t="t" r="r" b="b"/>
            <a:pathLst>
              <a:path w="6700295" h="4467387">
                <a:moveTo>
                  <a:pt x="0" y="0"/>
                </a:moveTo>
                <a:lnTo>
                  <a:pt x="6700294" y="0"/>
                </a:lnTo>
                <a:lnTo>
                  <a:pt x="6700294" y="4467388"/>
                </a:lnTo>
                <a:lnTo>
                  <a:pt x="0" y="4467388"/>
                </a:lnTo>
                <a:lnTo>
                  <a:pt x="0" y="0"/>
                </a:lnTo>
                <a:close/>
              </a:path>
            </a:pathLst>
          </a:custGeom>
          <a:blipFill>
            <a:blip r:embed="rId4"/>
            <a:stretch>
              <a:fillRect t="-18109" b="-10551"/>
            </a:stretch>
          </a:blipFill>
        </p:spPr>
        <p:txBody>
          <a:bodyPr/>
          <a:lstStyle/>
          <a:p>
            <a:endParaRPr lang="en-US"/>
          </a:p>
        </p:txBody>
      </p:sp>
      <p:sp>
        <p:nvSpPr>
          <p:cNvPr id="7" name="TextBox 7"/>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DEMO SẢN PHẨM</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288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04</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TextBox 6"/>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KẾT LUẬN VÀ HƯỚNG PHÁT TRIỂN</a:t>
            </a:r>
          </a:p>
        </p:txBody>
      </p:sp>
      <p:sp>
        <p:nvSpPr>
          <p:cNvPr id="7" name="TextBox 7"/>
          <p:cNvSpPr txBox="1"/>
          <p:nvPr/>
        </p:nvSpPr>
        <p:spPr>
          <a:xfrm>
            <a:off x="2018778" y="1758611"/>
            <a:ext cx="1544092" cy="361125"/>
          </a:xfrm>
          <a:prstGeom prst="rect">
            <a:avLst/>
          </a:prstGeom>
        </p:spPr>
        <p:txBody>
          <a:bodyPr lIns="0" tIns="0" rIns="0" bIns="0" rtlCol="0" anchor="t">
            <a:spAutoFit/>
          </a:bodyPr>
          <a:lstStyle/>
          <a:p>
            <a:pPr algn="ctr">
              <a:lnSpc>
                <a:spcPts val="2984"/>
              </a:lnSpc>
              <a:spcBef>
                <a:spcPct val="0"/>
              </a:spcBef>
            </a:pPr>
            <a:r>
              <a:rPr lang="en-US" sz="2487">
                <a:solidFill>
                  <a:srgbClr val="FFC000"/>
                </a:solidFill>
                <a:latin typeface="Arimo"/>
              </a:rPr>
              <a:t>KẾT LUẬN</a:t>
            </a:r>
          </a:p>
        </p:txBody>
      </p:sp>
      <p:sp>
        <p:nvSpPr>
          <p:cNvPr id="8" name="TextBox 8"/>
          <p:cNvSpPr txBox="1"/>
          <p:nvPr/>
        </p:nvSpPr>
        <p:spPr>
          <a:xfrm>
            <a:off x="6502402" y="4237071"/>
            <a:ext cx="3206948" cy="361125"/>
          </a:xfrm>
          <a:prstGeom prst="rect">
            <a:avLst/>
          </a:prstGeom>
        </p:spPr>
        <p:txBody>
          <a:bodyPr lIns="0" tIns="0" rIns="0" bIns="0" rtlCol="0" anchor="t">
            <a:spAutoFit/>
          </a:bodyPr>
          <a:lstStyle/>
          <a:p>
            <a:pPr algn="ctr">
              <a:lnSpc>
                <a:spcPts val="2984"/>
              </a:lnSpc>
              <a:spcBef>
                <a:spcPct val="0"/>
              </a:spcBef>
            </a:pPr>
            <a:r>
              <a:rPr lang="en-US" sz="2487">
                <a:solidFill>
                  <a:srgbClr val="FFC000"/>
                </a:solidFill>
                <a:latin typeface="Arimo"/>
              </a:rPr>
              <a:t>HƯỚNG PHÁT TRIỂN</a:t>
            </a:r>
          </a:p>
        </p:txBody>
      </p:sp>
      <p:sp>
        <p:nvSpPr>
          <p:cNvPr id="9" name="TextBox 9"/>
          <p:cNvSpPr txBox="1"/>
          <p:nvPr/>
        </p:nvSpPr>
        <p:spPr>
          <a:xfrm>
            <a:off x="2381106" y="2308337"/>
            <a:ext cx="3965927" cy="1836144"/>
          </a:xfrm>
          <a:prstGeom prst="rect">
            <a:avLst/>
          </a:prstGeom>
        </p:spPr>
        <p:txBody>
          <a:bodyPr lIns="0" tIns="0" rIns="0" bIns="0" rtlCol="0" anchor="t">
            <a:spAutoFit/>
          </a:bodyPr>
          <a:lstStyle/>
          <a:p>
            <a:pPr algn="just">
              <a:lnSpc>
                <a:spcPts val="1788"/>
              </a:lnSpc>
            </a:pPr>
            <a:r>
              <a:rPr lang="en-US" sz="1491">
                <a:solidFill>
                  <a:srgbClr val="FFFFFF"/>
                </a:solidFill>
                <a:latin typeface="Montserrat"/>
              </a:rPr>
              <a:t>Hiểu rõ quy trình xây dựng một website hoàn chỉnh, nắm được các kiến thức cơ bản của một website cần có và cách thức hoạt động của một website.</a:t>
            </a:r>
          </a:p>
          <a:p>
            <a:pPr algn="just">
              <a:lnSpc>
                <a:spcPts val="1788"/>
              </a:lnSpc>
            </a:pPr>
            <a:r>
              <a:rPr lang="en-US" sz="1491">
                <a:solidFill>
                  <a:srgbClr val="FFFFFF"/>
                </a:solidFill>
                <a:latin typeface="Montserrat"/>
              </a:rPr>
              <a:t>Hoàn thành thiết kế hệ thống hoàn thiện các chức năng được phân tích với giao diện thân thiện, dễ sử dụng.</a:t>
            </a:r>
          </a:p>
          <a:p>
            <a:pPr algn="just">
              <a:lnSpc>
                <a:spcPts val="1788"/>
              </a:lnSpc>
              <a:spcBef>
                <a:spcPct val="0"/>
              </a:spcBef>
            </a:pPr>
            <a:endParaRPr lang="en-US" sz="1491">
              <a:solidFill>
                <a:srgbClr val="FFFFFF"/>
              </a:solidFill>
              <a:latin typeface="Montserrat"/>
            </a:endParaRPr>
          </a:p>
        </p:txBody>
      </p:sp>
      <p:sp>
        <p:nvSpPr>
          <p:cNvPr id="10" name="Freeform 10"/>
          <p:cNvSpPr/>
          <p:nvPr/>
        </p:nvSpPr>
        <p:spPr>
          <a:xfrm>
            <a:off x="2018778" y="2308340"/>
            <a:ext cx="219604" cy="201237"/>
          </a:xfrm>
          <a:custGeom>
            <a:avLst/>
            <a:gdLst/>
            <a:ahLst/>
            <a:cxnLst/>
            <a:rect l="l" t="t" r="r" b="b"/>
            <a:pathLst>
              <a:path w="219604" h="201237">
                <a:moveTo>
                  <a:pt x="0" y="0"/>
                </a:moveTo>
                <a:lnTo>
                  <a:pt x="219604" y="0"/>
                </a:lnTo>
                <a:lnTo>
                  <a:pt x="219604" y="201236"/>
                </a:lnTo>
                <a:lnTo>
                  <a:pt x="0" y="201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2018778" y="3184640"/>
            <a:ext cx="219604" cy="201237"/>
          </a:xfrm>
          <a:custGeom>
            <a:avLst/>
            <a:gdLst/>
            <a:ahLst/>
            <a:cxnLst/>
            <a:rect l="l" t="t" r="r" b="b"/>
            <a:pathLst>
              <a:path w="219604" h="201237">
                <a:moveTo>
                  <a:pt x="0" y="0"/>
                </a:moveTo>
                <a:lnTo>
                  <a:pt x="219604" y="0"/>
                </a:lnTo>
                <a:lnTo>
                  <a:pt x="219604" y="201236"/>
                </a:lnTo>
                <a:lnTo>
                  <a:pt x="0" y="201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TextBox 12"/>
          <p:cNvSpPr txBox="1"/>
          <p:nvPr/>
        </p:nvSpPr>
        <p:spPr>
          <a:xfrm>
            <a:off x="6502400" y="4800600"/>
            <a:ext cx="4291577" cy="678327"/>
          </a:xfrm>
          <a:prstGeom prst="rect">
            <a:avLst/>
          </a:prstGeom>
        </p:spPr>
        <p:txBody>
          <a:bodyPr lIns="0" tIns="0" rIns="0" bIns="0" rtlCol="0" anchor="t">
            <a:spAutoFit/>
          </a:bodyPr>
          <a:lstStyle/>
          <a:p>
            <a:pPr marL="321668" lvl="1" indent="-160835">
              <a:lnSpc>
                <a:spcPts val="1788"/>
              </a:lnSpc>
              <a:buFont typeface="Arial"/>
              <a:buChar char="•"/>
            </a:pPr>
            <a:r>
              <a:rPr lang="en-US" sz="1491">
                <a:solidFill>
                  <a:srgbClr val="FFFFFF"/>
                </a:solidFill>
                <a:latin typeface="Arimo"/>
              </a:rPr>
              <a:t>Chức năng dừng bot, auto chạy bot</a:t>
            </a:r>
          </a:p>
          <a:p>
            <a:pPr marL="321668" lvl="1" indent="-160835">
              <a:lnSpc>
                <a:spcPts val="1788"/>
              </a:lnSpc>
              <a:buFont typeface="Arial"/>
              <a:buChar char="•"/>
            </a:pPr>
            <a:endParaRPr lang="en-US" sz="1491">
              <a:solidFill>
                <a:srgbClr val="FFFFFF"/>
              </a:solidFill>
              <a:latin typeface="Arimo"/>
            </a:endParaRPr>
          </a:p>
          <a:p>
            <a:pPr marL="321668" lvl="1" indent="-160835">
              <a:lnSpc>
                <a:spcPts val="1788"/>
              </a:lnSpc>
              <a:buFont typeface="Arial"/>
              <a:buChar char="•"/>
            </a:pPr>
            <a:r>
              <a:rPr lang="en-US" sz="1491">
                <a:solidFill>
                  <a:srgbClr val="FFFFFF"/>
                </a:solidFill>
                <a:latin typeface="Arimo"/>
              </a:rPr>
              <a:t>Tối ưu giao diện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animBg="1"/>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416300" y="3276600"/>
            <a:ext cx="6172200" cy="463012"/>
          </a:xfrm>
          <a:prstGeom prst="rect">
            <a:avLst/>
          </a:prstGeom>
        </p:spPr>
        <p:txBody>
          <a:bodyPr wrap="square" lIns="0" tIns="0" rIns="0" bIns="0" rtlCol="0" anchor="t">
            <a:spAutoFit/>
          </a:bodyPr>
          <a:lstStyle/>
          <a:p>
            <a:pPr>
              <a:lnSpc>
                <a:spcPts val="3583"/>
              </a:lnSpc>
            </a:pPr>
            <a:r>
              <a:rPr lang="en-US" sz="4000">
                <a:solidFill>
                  <a:srgbClr val="FFC000"/>
                </a:solidFill>
                <a:latin typeface="Arimo"/>
              </a:rPr>
              <a:t>THANKS FOR WATCHING</a:t>
            </a:r>
          </a:p>
        </p:txBody>
      </p:sp>
    </p:spTree>
    <p:extLst>
      <p:ext uri="{BB962C8B-B14F-4D97-AF65-F5344CB8AC3E}">
        <p14:creationId xmlns:p14="http://schemas.microsoft.com/office/powerpoint/2010/main" val="3448449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4161238" y="648331"/>
            <a:ext cx="4693951" cy="589905"/>
          </a:xfrm>
          <a:prstGeom prst="rect">
            <a:avLst/>
          </a:prstGeom>
        </p:spPr>
        <p:txBody>
          <a:bodyPr lIns="0" tIns="0" rIns="0" bIns="0" rtlCol="0" anchor="t">
            <a:spAutoFit/>
          </a:bodyPr>
          <a:lstStyle/>
          <a:p>
            <a:pPr algn="ctr">
              <a:lnSpc>
                <a:spcPts val="4608"/>
              </a:lnSpc>
            </a:pPr>
            <a:r>
              <a:rPr lang="en-US" sz="3840">
                <a:solidFill>
                  <a:srgbClr val="FFAB40"/>
                </a:solidFill>
                <a:latin typeface="Arimo"/>
              </a:rPr>
              <a:t>NỘI DUNG CHÍNH</a:t>
            </a:r>
          </a:p>
        </p:txBody>
      </p:sp>
      <p:sp>
        <p:nvSpPr>
          <p:cNvPr id="4" name="TextBox 4"/>
          <p:cNvSpPr txBox="1"/>
          <p:nvPr/>
        </p:nvSpPr>
        <p:spPr>
          <a:xfrm>
            <a:off x="2873404" y="2143436"/>
            <a:ext cx="581359"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01</a:t>
            </a:r>
          </a:p>
        </p:txBody>
      </p:sp>
      <p:grpSp>
        <p:nvGrpSpPr>
          <p:cNvPr id="5" name="Group 5"/>
          <p:cNvGrpSpPr/>
          <p:nvPr/>
        </p:nvGrpSpPr>
        <p:grpSpPr>
          <a:xfrm>
            <a:off x="2667845" y="1999810"/>
            <a:ext cx="877158" cy="877158"/>
            <a:chOff x="-55280" y="55769"/>
            <a:chExt cx="1169543" cy="1169543"/>
          </a:xfrm>
        </p:grpSpPr>
        <p:sp>
          <p:nvSpPr>
            <p:cNvPr id="6" name="Freeform 6"/>
            <p:cNvSpPr/>
            <p:nvPr/>
          </p:nvSpPr>
          <p:spPr>
            <a:xfrm>
              <a:off x="-55280" y="55769"/>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830033" y="2222828"/>
            <a:ext cx="6605713" cy="433452"/>
          </a:xfrm>
          <a:prstGeom prst="rect">
            <a:avLst/>
          </a:prstGeom>
        </p:spPr>
        <p:txBody>
          <a:bodyPr lIns="0" tIns="0" rIns="0" bIns="0" rtlCol="0" anchor="t">
            <a:spAutoFit/>
          </a:bodyPr>
          <a:lstStyle/>
          <a:p>
            <a:pPr>
              <a:lnSpc>
                <a:spcPts val="3583"/>
              </a:lnSpc>
            </a:pPr>
            <a:r>
              <a:rPr lang="en-US" sz="2987">
                <a:solidFill>
                  <a:srgbClr val="FFFFFF"/>
                </a:solidFill>
                <a:latin typeface="Arimo"/>
              </a:rPr>
              <a:t>TỔNG QUAN</a:t>
            </a:r>
          </a:p>
        </p:txBody>
      </p:sp>
      <p:sp>
        <p:nvSpPr>
          <p:cNvPr id="8" name="TextBox 8"/>
          <p:cNvSpPr txBox="1"/>
          <p:nvPr/>
        </p:nvSpPr>
        <p:spPr>
          <a:xfrm>
            <a:off x="2860409" y="3181259"/>
            <a:ext cx="672257"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02</a:t>
            </a:r>
          </a:p>
        </p:txBody>
      </p:sp>
      <p:grpSp>
        <p:nvGrpSpPr>
          <p:cNvPr id="9" name="Group 9"/>
          <p:cNvGrpSpPr/>
          <p:nvPr/>
        </p:nvGrpSpPr>
        <p:grpSpPr>
          <a:xfrm>
            <a:off x="2678804" y="3053897"/>
            <a:ext cx="877187" cy="877187"/>
            <a:chOff x="0" y="0"/>
            <a:chExt cx="1169582" cy="1169582"/>
          </a:xfrm>
        </p:grpSpPr>
        <p:sp>
          <p:nvSpPr>
            <p:cNvPr id="10" name="Freeform 10"/>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11" name="TextBox 11"/>
          <p:cNvSpPr txBox="1"/>
          <p:nvPr/>
        </p:nvSpPr>
        <p:spPr>
          <a:xfrm>
            <a:off x="3738434" y="3283989"/>
            <a:ext cx="6587562" cy="433452"/>
          </a:xfrm>
          <a:prstGeom prst="rect">
            <a:avLst/>
          </a:prstGeom>
        </p:spPr>
        <p:txBody>
          <a:bodyPr wrap="square" lIns="0" tIns="0" rIns="0" bIns="0" rtlCol="0" anchor="t">
            <a:spAutoFit/>
          </a:bodyPr>
          <a:lstStyle/>
          <a:p>
            <a:pPr>
              <a:lnSpc>
                <a:spcPts val="3583"/>
              </a:lnSpc>
            </a:pPr>
            <a:r>
              <a:rPr lang="en-US" sz="2987">
                <a:solidFill>
                  <a:srgbClr val="FFFFFF"/>
                </a:solidFill>
                <a:latin typeface="Arimo"/>
              </a:rPr>
              <a:t>PHÂN TÍCH VÀ THIẾT KẾ HỆ THỐNG</a:t>
            </a:r>
          </a:p>
        </p:txBody>
      </p:sp>
      <p:sp>
        <p:nvSpPr>
          <p:cNvPr id="12" name="AutoShape 12"/>
          <p:cNvSpPr/>
          <p:nvPr/>
        </p:nvSpPr>
        <p:spPr>
          <a:xfrm rot="21639">
            <a:off x="5764649" y="1452316"/>
            <a:ext cx="1614051" cy="0"/>
          </a:xfrm>
          <a:prstGeom prst="line">
            <a:avLst/>
          </a:prstGeom>
          <a:ln w="9525" cap="rnd">
            <a:solidFill>
              <a:srgbClr val="FFAB40"/>
            </a:solidFill>
            <a:prstDash val="solid"/>
            <a:headEnd type="none" w="sm" len="sm"/>
            <a:tailEnd type="none" w="sm" len="sm"/>
          </a:ln>
        </p:spPr>
        <p:txBody>
          <a:bodyPr/>
          <a:lstStyle/>
          <a:p>
            <a:endParaRPr lang="en-US"/>
          </a:p>
        </p:txBody>
      </p:sp>
      <p:sp>
        <p:nvSpPr>
          <p:cNvPr id="13" name="TextBox 13"/>
          <p:cNvSpPr txBox="1"/>
          <p:nvPr/>
        </p:nvSpPr>
        <p:spPr>
          <a:xfrm>
            <a:off x="2848107" y="5601037"/>
            <a:ext cx="606656"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04</a:t>
            </a:r>
          </a:p>
        </p:txBody>
      </p:sp>
      <p:grpSp>
        <p:nvGrpSpPr>
          <p:cNvPr id="14" name="Group 14"/>
          <p:cNvGrpSpPr/>
          <p:nvPr/>
        </p:nvGrpSpPr>
        <p:grpSpPr>
          <a:xfrm>
            <a:off x="2667845" y="5457411"/>
            <a:ext cx="877187" cy="877187"/>
            <a:chOff x="0" y="0"/>
            <a:chExt cx="1169582" cy="1169582"/>
          </a:xfrm>
        </p:grpSpPr>
        <p:sp>
          <p:nvSpPr>
            <p:cNvPr id="15" name="Freeform 1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16" name="TextBox 16"/>
          <p:cNvSpPr txBox="1"/>
          <p:nvPr/>
        </p:nvSpPr>
        <p:spPr>
          <a:xfrm>
            <a:off x="3834238" y="5631184"/>
            <a:ext cx="6605713" cy="895117"/>
          </a:xfrm>
          <a:prstGeom prst="rect">
            <a:avLst/>
          </a:prstGeom>
        </p:spPr>
        <p:txBody>
          <a:bodyPr lIns="0" tIns="0" rIns="0" bIns="0" rtlCol="0" anchor="t">
            <a:spAutoFit/>
          </a:bodyPr>
          <a:lstStyle/>
          <a:p>
            <a:pPr>
              <a:lnSpc>
                <a:spcPts val="3583"/>
              </a:lnSpc>
            </a:pPr>
            <a:r>
              <a:rPr lang="en-US" sz="2987">
                <a:solidFill>
                  <a:srgbClr val="FFFFFF"/>
                </a:solidFill>
                <a:latin typeface="Arimo"/>
              </a:rPr>
              <a:t>KẾT LUẬN VÀ HƯỚNG PHÁT TRIỂN</a:t>
            </a:r>
          </a:p>
          <a:p>
            <a:pPr>
              <a:lnSpc>
                <a:spcPts val="3583"/>
              </a:lnSpc>
            </a:pPr>
            <a:endParaRPr lang="en-US" sz="2987">
              <a:solidFill>
                <a:srgbClr val="FFFFFF"/>
              </a:solidFill>
              <a:latin typeface="Arimo"/>
            </a:endParaRPr>
          </a:p>
        </p:txBody>
      </p:sp>
      <p:sp>
        <p:nvSpPr>
          <p:cNvPr id="17" name="TextBox 17"/>
          <p:cNvSpPr txBox="1"/>
          <p:nvPr/>
        </p:nvSpPr>
        <p:spPr>
          <a:xfrm>
            <a:off x="2848107" y="4369263"/>
            <a:ext cx="606656"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03</a:t>
            </a:r>
          </a:p>
        </p:txBody>
      </p:sp>
      <p:grpSp>
        <p:nvGrpSpPr>
          <p:cNvPr id="18" name="Group 18"/>
          <p:cNvGrpSpPr/>
          <p:nvPr/>
        </p:nvGrpSpPr>
        <p:grpSpPr>
          <a:xfrm>
            <a:off x="2667845" y="4225637"/>
            <a:ext cx="877187" cy="877187"/>
            <a:chOff x="0" y="0"/>
            <a:chExt cx="1169582" cy="1169582"/>
          </a:xfrm>
        </p:grpSpPr>
        <p:sp>
          <p:nvSpPr>
            <p:cNvPr id="19" name="Freeform 19"/>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20" name="TextBox 20"/>
          <p:cNvSpPr txBox="1"/>
          <p:nvPr/>
        </p:nvSpPr>
        <p:spPr>
          <a:xfrm>
            <a:off x="3834238" y="4399408"/>
            <a:ext cx="6605713" cy="895117"/>
          </a:xfrm>
          <a:prstGeom prst="rect">
            <a:avLst/>
          </a:prstGeom>
        </p:spPr>
        <p:txBody>
          <a:bodyPr lIns="0" tIns="0" rIns="0" bIns="0" rtlCol="0" anchor="t">
            <a:spAutoFit/>
          </a:bodyPr>
          <a:lstStyle/>
          <a:p>
            <a:pPr>
              <a:lnSpc>
                <a:spcPts val="3583"/>
              </a:lnSpc>
            </a:pPr>
            <a:r>
              <a:rPr lang="en-US" sz="2987">
                <a:solidFill>
                  <a:srgbClr val="FFFFFF"/>
                </a:solidFill>
                <a:latin typeface="Arimo"/>
              </a:rPr>
              <a:t>DEMO SẢN PHẨM</a:t>
            </a:r>
          </a:p>
          <a:p>
            <a:pPr>
              <a:lnSpc>
                <a:spcPts val="3583"/>
              </a:lnSpc>
            </a:pPr>
            <a:endParaRPr lang="en-US" sz="2987">
              <a:solidFill>
                <a:srgbClr val="FFFFFF"/>
              </a:solidFill>
              <a:latin typeface="Arim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childTnLst>
                          </p:cTn>
                        </p:par>
                        <p:par>
                          <p:cTn id="34" fill="hold">
                            <p:stCondLst>
                              <p:cond delay="3500"/>
                            </p:stCondLst>
                            <p:childTnLst>
                              <p:par>
                                <p:cTn id="35" presetID="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16" presetClass="entr" presetSubtype="21"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11" grpId="0"/>
      <p:bldP spid="13" grpId="0"/>
      <p:bldP spid="16" grpId="0"/>
      <p:bldP spid="17"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5240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TextBox 6"/>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a:t>
            </a:r>
          </a:p>
        </p:txBody>
      </p:sp>
      <p:sp>
        <p:nvSpPr>
          <p:cNvPr id="7" name="TextBox 7"/>
          <p:cNvSpPr txBox="1"/>
          <p:nvPr/>
        </p:nvSpPr>
        <p:spPr>
          <a:xfrm>
            <a:off x="2115305" y="1814201"/>
            <a:ext cx="2621649"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1.1. Giới thiệu</a:t>
            </a:r>
          </a:p>
        </p:txBody>
      </p:sp>
      <p:sp>
        <p:nvSpPr>
          <p:cNvPr id="8" name="TextBox 8"/>
          <p:cNvSpPr txBox="1"/>
          <p:nvPr/>
        </p:nvSpPr>
        <p:spPr>
          <a:xfrm>
            <a:off x="5662474" y="3030901"/>
            <a:ext cx="5867401" cy="1669496"/>
          </a:xfrm>
          <a:prstGeom prst="rect">
            <a:avLst/>
          </a:prstGeom>
        </p:spPr>
        <p:txBody>
          <a:bodyPr wrap="square" lIns="0" tIns="0" rIns="0" bIns="0" rtlCol="0" anchor="t">
            <a:spAutoFit/>
          </a:bodyPr>
          <a:lstStyle/>
          <a:p>
            <a:pPr marL="285750" indent="-285750" algn="just">
              <a:lnSpc>
                <a:spcPts val="2151"/>
              </a:lnSpc>
              <a:buFont typeface="Arial" panose="020B0604020202020204" pitchFamily="34" charset="0"/>
              <a:buChar char="•"/>
            </a:pPr>
            <a:r>
              <a:rPr lang="en-US" sz="1493">
                <a:solidFill>
                  <a:srgbClr val="FFFFFF"/>
                </a:solidFill>
                <a:latin typeface="Montserrat"/>
              </a:rPr>
              <a:t>Đây là một công cụ giúp lấy dữ liệu của các sản phẩm và hiển thị lên màn hình. </a:t>
            </a:r>
          </a:p>
          <a:p>
            <a:pPr marL="285750" indent="-285750" algn="just">
              <a:lnSpc>
                <a:spcPts val="2151"/>
              </a:lnSpc>
              <a:buFont typeface="Arial" panose="020B0604020202020204" pitchFamily="34" charset="0"/>
              <a:buChar char="•"/>
            </a:pPr>
            <a:endParaRPr lang="en-US" sz="1493">
              <a:solidFill>
                <a:srgbClr val="FFFFFF"/>
              </a:solidFill>
              <a:latin typeface="Montserrat"/>
            </a:endParaRPr>
          </a:p>
          <a:p>
            <a:pPr marL="285750" indent="-285750" algn="just">
              <a:lnSpc>
                <a:spcPts val="2151"/>
              </a:lnSpc>
              <a:buFont typeface="Arial" panose="020B0604020202020204" pitchFamily="34" charset="0"/>
              <a:buChar char="•"/>
            </a:pPr>
            <a:r>
              <a:rPr lang="en-US" sz="1493">
                <a:solidFill>
                  <a:srgbClr val="FFFFFF"/>
                </a:solidFill>
                <a:latin typeface="Montserrat"/>
              </a:rPr>
              <a:t>Công cụ có thể hiển thị quá trình dữ liệu theo thời gian thực qua text log, preview ảnh chụp màn hình các website khi truy cập và các sản phẩm đã cào được.</a:t>
            </a:r>
          </a:p>
        </p:txBody>
      </p:sp>
      <p:pic>
        <p:nvPicPr>
          <p:cNvPr id="1030" name="Picture 6">
            <a:extLst>
              <a:ext uri="{FF2B5EF4-FFF2-40B4-BE49-F238E27FC236}">
                <a16:creationId xmlns:a16="http://schemas.microsoft.com/office/drawing/2014/main" id="{26ABB974-5903-49C8-99AB-FCD2DCEE9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777" y="2679600"/>
            <a:ext cx="3340623" cy="2352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8" y="-46736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descr="A person running with a bow and arrow in front of a target  Description automatically generated"/>
          <p:cNvSpPr/>
          <p:nvPr/>
        </p:nvSpPr>
        <p:spPr>
          <a:xfrm>
            <a:off x="2078167" y="2865758"/>
            <a:ext cx="3362960" cy="2367207"/>
          </a:xfrm>
          <a:custGeom>
            <a:avLst/>
            <a:gdLst/>
            <a:ahLst/>
            <a:cxnLst/>
            <a:rect l="l" t="t" r="r" b="b"/>
            <a:pathLst>
              <a:path w="3362960" h="2367206">
                <a:moveTo>
                  <a:pt x="0" y="0"/>
                </a:moveTo>
                <a:lnTo>
                  <a:pt x="3362960" y="0"/>
                </a:lnTo>
                <a:lnTo>
                  <a:pt x="3362960" y="2367206"/>
                </a:lnTo>
                <a:lnTo>
                  <a:pt x="0" y="2367206"/>
                </a:lnTo>
                <a:lnTo>
                  <a:pt x="0" y="0"/>
                </a:lnTo>
                <a:close/>
              </a:path>
            </a:pathLst>
          </a:custGeom>
          <a:blipFill>
            <a:blip r:embed="rId4"/>
            <a:stretch>
              <a:fillRect/>
            </a:stretch>
          </a:blipFill>
        </p:spPr>
        <p:txBody>
          <a:bodyPr/>
          <a:lstStyle/>
          <a:p>
            <a:endParaRPr lang="en-US"/>
          </a:p>
        </p:txBody>
      </p:sp>
      <p:sp>
        <p:nvSpPr>
          <p:cNvPr id="7" name="Freeform 7"/>
          <p:cNvSpPr/>
          <p:nvPr/>
        </p:nvSpPr>
        <p:spPr>
          <a:xfrm>
            <a:off x="6282798" y="2911482"/>
            <a:ext cx="219604" cy="201237"/>
          </a:xfrm>
          <a:custGeom>
            <a:avLst/>
            <a:gdLst/>
            <a:ahLst/>
            <a:cxnLst/>
            <a:rect l="l" t="t" r="r" b="b"/>
            <a:pathLst>
              <a:path w="219604" h="201237">
                <a:moveTo>
                  <a:pt x="0" y="0"/>
                </a:moveTo>
                <a:lnTo>
                  <a:pt x="219604" y="0"/>
                </a:lnTo>
                <a:lnTo>
                  <a:pt x="219604" y="201237"/>
                </a:lnTo>
                <a:lnTo>
                  <a:pt x="0" y="2012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TextBox 8"/>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a:t>
            </a:r>
          </a:p>
        </p:txBody>
      </p:sp>
      <p:sp>
        <p:nvSpPr>
          <p:cNvPr id="9" name="TextBox 9"/>
          <p:cNvSpPr txBox="1"/>
          <p:nvPr/>
        </p:nvSpPr>
        <p:spPr>
          <a:xfrm>
            <a:off x="2115305" y="1814201"/>
            <a:ext cx="2452371"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1.2. Mục tiêu</a:t>
            </a:r>
          </a:p>
        </p:txBody>
      </p:sp>
      <p:sp>
        <p:nvSpPr>
          <p:cNvPr id="10" name="TextBox 10"/>
          <p:cNvSpPr txBox="1"/>
          <p:nvPr/>
        </p:nvSpPr>
        <p:spPr>
          <a:xfrm>
            <a:off x="6648027" y="2911478"/>
            <a:ext cx="3840480" cy="2067041"/>
          </a:xfrm>
          <a:prstGeom prst="rect">
            <a:avLst/>
          </a:prstGeom>
        </p:spPr>
        <p:txBody>
          <a:bodyPr lIns="0" tIns="0" rIns="0" bIns="0" rtlCol="0" anchor="t">
            <a:spAutoFit/>
          </a:bodyPr>
          <a:lstStyle/>
          <a:p>
            <a:pPr>
              <a:lnSpc>
                <a:spcPts val="1791"/>
              </a:lnSpc>
            </a:pPr>
            <a:r>
              <a:rPr lang="en-US" sz="1493">
                <a:solidFill>
                  <a:srgbClr val="FFFFFF"/>
                </a:solidFill>
                <a:latin typeface="Montserrat"/>
              </a:rPr>
              <a:t>Nắm bắt được kiến thức cơ bản của Message Queue, qua đó tìm hiểu sử dụng RabbitMQ</a:t>
            </a:r>
          </a:p>
          <a:p>
            <a:pPr>
              <a:lnSpc>
                <a:spcPts val="1791"/>
              </a:lnSpc>
            </a:pPr>
            <a:endParaRPr lang="en-US" sz="1493">
              <a:solidFill>
                <a:srgbClr val="FFFFFF"/>
              </a:solidFill>
              <a:latin typeface="Montserrat"/>
            </a:endParaRPr>
          </a:p>
          <a:p>
            <a:pPr>
              <a:lnSpc>
                <a:spcPts val="1791"/>
              </a:lnSpc>
            </a:pPr>
            <a:r>
              <a:rPr lang="en-US" sz="1493">
                <a:solidFill>
                  <a:srgbClr val="FFFFFF"/>
                </a:solidFill>
                <a:latin typeface="Montserrat"/>
              </a:rPr>
              <a:t>Tìm hiểu các công nghệ WebSocket và Puppeteer</a:t>
            </a:r>
          </a:p>
          <a:p>
            <a:pPr>
              <a:lnSpc>
                <a:spcPts val="1791"/>
              </a:lnSpc>
            </a:pPr>
            <a:endParaRPr lang="en-US" sz="1493">
              <a:solidFill>
                <a:srgbClr val="FFFFFF"/>
              </a:solidFill>
              <a:latin typeface="Montserrat"/>
            </a:endParaRPr>
          </a:p>
          <a:p>
            <a:pPr>
              <a:lnSpc>
                <a:spcPts val="1791"/>
              </a:lnSpc>
            </a:pPr>
            <a:r>
              <a:rPr lang="en-US" sz="1493">
                <a:solidFill>
                  <a:srgbClr val="FFFFFF"/>
                </a:solidFill>
                <a:latin typeface="Montserrat"/>
              </a:rPr>
              <a:t>Hoàn thiện sản phẩm và triển khai lên server</a:t>
            </a:r>
          </a:p>
        </p:txBody>
      </p:sp>
      <p:sp>
        <p:nvSpPr>
          <p:cNvPr id="11" name="Freeform 11"/>
          <p:cNvSpPr/>
          <p:nvPr/>
        </p:nvSpPr>
        <p:spPr>
          <a:xfrm>
            <a:off x="6282798" y="3854153"/>
            <a:ext cx="219604" cy="201237"/>
          </a:xfrm>
          <a:custGeom>
            <a:avLst/>
            <a:gdLst/>
            <a:ahLst/>
            <a:cxnLst/>
            <a:rect l="l" t="t" r="r" b="b"/>
            <a:pathLst>
              <a:path w="219604" h="201237">
                <a:moveTo>
                  <a:pt x="0" y="0"/>
                </a:moveTo>
                <a:lnTo>
                  <a:pt x="219604" y="0"/>
                </a:lnTo>
                <a:lnTo>
                  <a:pt x="219604" y="201237"/>
                </a:lnTo>
                <a:lnTo>
                  <a:pt x="0" y="2012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6282798" y="4531549"/>
            <a:ext cx="219604" cy="201237"/>
          </a:xfrm>
          <a:custGeom>
            <a:avLst/>
            <a:gdLst/>
            <a:ahLst/>
            <a:cxnLst/>
            <a:rect l="l" t="t" r="r" b="b"/>
            <a:pathLst>
              <a:path w="219604" h="201237">
                <a:moveTo>
                  <a:pt x="0" y="0"/>
                </a:moveTo>
                <a:lnTo>
                  <a:pt x="219604" y="0"/>
                </a:lnTo>
                <a:lnTo>
                  <a:pt x="219604" y="201236"/>
                </a:lnTo>
                <a:lnTo>
                  <a:pt x="0" y="2012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p:cNvSpPr/>
          <p:nvPr/>
        </p:nvSpPr>
        <p:spPr>
          <a:xfrm>
            <a:off x="2895963" y="2819400"/>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a:t>
            </a:r>
          </a:p>
        </p:txBody>
      </p:sp>
      <p:sp>
        <p:nvSpPr>
          <p:cNvPr id="8" name="TextBox 8"/>
          <p:cNvSpPr txBox="1"/>
          <p:nvPr/>
        </p:nvSpPr>
        <p:spPr>
          <a:xfrm>
            <a:off x="2115304" y="1814201"/>
            <a:ext cx="3600309"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1.3. Các chức năng chính</a:t>
            </a:r>
          </a:p>
        </p:txBody>
      </p:sp>
      <p:sp>
        <p:nvSpPr>
          <p:cNvPr id="10" name="Freeform 10"/>
          <p:cNvSpPr/>
          <p:nvPr/>
        </p:nvSpPr>
        <p:spPr>
          <a:xfrm>
            <a:off x="2895963" y="4771230"/>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7071299" y="2819400"/>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7073526" y="4771228"/>
            <a:ext cx="3108751" cy="960887"/>
          </a:xfrm>
          <a:custGeom>
            <a:avLst/>
            <a:gdLst/>
            <a:ahLst/>
            <a:cxnLst/>
            <a:rect l="l" t="t" r="r" b="b"/>
            <a:pathLst>
              <a:path w="3108750" h="960886">
                <a:moveTo>
                  <a:pt x="0" y="0"/>
                </a:moveTo>
                <a:lnTo>
                  <a:pt x="3108750" y="0"/>
                </a:lnTo>
                <a:lnTo>
                  <a:pt x="3108750" y="960887"/>
                </a:lnTo>
                <a:lnTo>
                  <a:pt x="0" y="960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TextBox 14"/>
          <p:cNvSpPr txBox="1"/>
          <p:nvPr/>
        </p:nvSpPr>
        <p:spPr>
          <a:xfrm>
            <a:off x="2895963" y="3152209"/>
            <a:ext cx="3108751"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Cào dữ liệu </a:t>
            </a:r>
          </a:p>
        </p:txBody>
      </p:sp>
      <p:sp>
        <p:nvSpPr>
          <p:cNvPr id="15" name="TextBox 15"/>
          <p:cNvSpPr txBox="1"/>
          <p:nvPr/>
        </p:nvSpPr>
        <p:spPr>
          <a:xfrm>
            <a:off x="7175539" y="5107208"/>
            <a:ext cx="2917427"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Hiển thị sản phẩm</a:t>
            </a:r>
          </a:p>
        </p:txBody>
      </p:sp>
      <p:sp>
        <p:nvSpPr>
          <p:cNvPr id="16" name="TextBox 16"/>
          <p:cNvSpPr txBox="1"/>
          <p:nvPr/>
        </p:nvSpPr>
        <p:spPr>
          <a:xfrm>
            <a:off x="2902313" y="5107210"/>
            <a:ext cx="3108751" cy="288925"/>
          </a:xfrm>
          <a:prstGeom prst="rect">
            <a:avLst/>
          </a:prstGeom>
        </p:spPr>
        <p:txBody>
          <a:bodyPr wrap="square" lIns="0" tIns="0" rIns="0" bIns="0" rtlCol="0" anchor="t">
            <a:spAutoFit/>
          </a:bodyPr>
          <a:lstStyle/>
          <a:p>
            <a:pPr algn="ctr">
              <a:lnSpc>
                <a:spcPts val="2387"/>
              </a:lnSpc>
              <a:spcBef>
                <a:spcPct val="0"/>
              </a:spcBef>
            </a:pPr>
            <a:r>
              <a:rPr lang="en-US" sz="1989">
                <a:solidFill>
                  <a:srgbClr val="FFFFFF"/>
                </a:solidFill>
                <a:latin typeface="Arimo"/>
              </a:rPr>
              <a:t>Hiển thị ảnh review</a:t>
            </a:r>
          </a:p>
        </p:txBody>
      </p:sp>
      <p:sp>
        <p:nvSpPr>
          <p:cNvPr id="17" name="TextBox 17"/>
          <p:cNvSpPr txBox="1"/>
          <p:nvPr/>
        </p:nvSpPr>
        <p:spPr>
          <a:xfrm>
            <a:off x="7071299" y="3152209"/>
            <a:ext cx="3108751"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Hiển thị textlog</a:t>
            </a:r>
          </a:p>
        </p:txBody>
      </p:sp>
      <p:sp>
        <p:nvSpPr>
          <p:cNvPr id="18" name="TextBox 18"/>
          <p:cNvSpPr txBox="1"/>
          <p:nvPr/>
        </p:nvSpPr>
        <p:spPr>
          <a:xfrm>
            <a:off x="2991624" y="4520405"/>
            <a:ext cx="2917427" cy="288925"/>
          </a:xfrm>
          <a:prstGeom prst="rect">
            <a:avLst/>
          </a:prstGeom>
        </p:spPr>
        <p:txBody>
          <a:bodyPr lIns="0" tIns="0" rIns="0" bIns="0" rtlCol="0" anchor="t">
            <a:spAutoFit/>
          </a:bodyPr>
          <a:lstStyle/>
          <a:p>
            <a:pPr algn="ctr">
              <a:lnSpc>
                <a:spcPts val="2387"/>
              </a:lnSpc>
              <a:spcBef>
                <a:spcPct val="0"/>
              </a:spcBef>
            </a:pPr>
            <a:endParaRPr lang="en-US" sz="1989">
              <a:solidFill>
                <a:srgbClr val="FFFFFF"/>
              </a:solidFill>
              <a:latin typeface="Arim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nodePh="1">
                                  <p:stCondLst>
                                    <p:cond delay="0"/>
                                  </p:stCondLst>
                                  <p:endCondLst>
                                    <p:cond evt="begin" delay="0">
                                      <p:tn val="41"/>
                                    </p:cond>
                                  </p:end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P spid="11" grpId="0" animBg="1"/>
      <p:bldP spid="12" grpId="0" animBg="1"/>
      <p:bldP spid="14"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288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02</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PHÂN TÍCH VÀ THIẾT KẾ HỆ THỐNG</a:t>
            </a:r>
          </a:p>
        </p:txBody>
      </p:sp>
      <p:sp>
        <p:nvSpPr>
          <p:cNvPr id="8" name="TextBox 8"/>
          <p:cNvSpPr txBox="1"/>
          <p:nvPr/>
        </p:nvSpPr>
        <p:spPr>
          <a:xfrm>
            <a:off x="2115298" y="1814201"/>
            <a:ext cx="4158501" cy="294953"/>
          </a:xfrm>
          <a:prstGeom prst="rect">
            <a:avLst/>
          </a:prstGeom>
        </p:spPr>
        <p:txBody>
          <a:bodyPr wrap="square" lIns="0" tIns="0" rIns="0" bIns="0" rtlCol="0" anchor="t">
            <a:spAutoFit/>
          </a:bodyPr>
          <a:lstStyle/>
          <a:p>
            <a:pPr>
              <a:lnSpc>
                <a:spcPts val="2304"/>
              </a:lnSpc>
            </a:pPr>
            <a:r>
              <a:rPr lang="en-US" sz="1920">
                <a:solidFill>
                  <a:srgbClr val="FFFFFF"/>
                </a:solidFill>
                <a:latin typeface="Montserrat Bold"/>
              </a:rPr>
              <a:t>2.1. Sơ đồ dự án</a:t>
            </a:r>
          </a:p>
        </p:txBody>
      </p:sp>
      <p:pic>
        <p:nvPicPr>
          <p:cNvPr id="10" name="Picture 9" descr="A diagram of a computer&#10;&#10;Description automatically generated">
            <a:extLst>
              <a:ext uri="{FF2B5EF4-FFF2-40B4-BE49-F238E27FC236}">
                <a16:creationId xmlns:a16="http://schemas.microsoft.com/office/drawing/2014/main" id="{6BBEC3B3-90D2-4864-BD1E-637B808C8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2381" y="2511325"/>
            <a:ext cx="7920038" cy="3647304"/>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288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02</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PHÂN TÍCH VÀ THIẾT KẾ HỆ THỐNG</a:t>
            </a:r>
          </a:p>
        </p:txBody>
      </p:sp>
      <p:sp>
        <p:nvSpPr>
          <p:cNvPr id="8" name="TextBox 8"/>
          <p:cNvSpPr txBox="1"/>
          <p:nvPr/>
        </p:nvSpPr>
        <p:spPr>
          <a:xfrm>
            <a:off x="2115298" y="1814201"/>
            <a:ext cx="4158501" cy="294953"/>
          </a:xfrm>
          <a:prstGeom prst="rect">
            <a:avLst/>
          </a:prstGeom>
        </p:spPr>
        <p:txBody>
          <a:bodyPr wrap="square" lIns="0" tIns="0" rIns="0" bIns="0" rtlCol="0" anchor="t">
            <a:spAutoFit/>
          </a:bodyPr>
          <a:lstStyle/>
          <a:p>
            <a:pPr>
              <a:lnSpc>
                <a:spcPts val="2304"/>
              </a:lnSpc>
            </a:pPr>
            <a:r>
              <a:rPr lang="en-US" sz="1920">
                <a:solidFill>
                  <a:srgbClr val="FFFFFF"/>
                </a:solidFill>
                <a:latin typeface="Montserrat Bold"/>
              </a:rPr>
              <a:t>2.1. Luồng hoạt động chính</a:t>
            </a:r>
          </a:p>
        </p:txBody>
      </p:sp>
      <p:pic>
        <p:nvPicPr>
          <p:cNvPr id="10" name="Picture 9" descr="A screen shot of a computer&#10;&#10;Description automatically generated">
            <a:extLst>
              <a:ext uri="{FF2B5EF4-FFF2-40B4-BE49-F238E27FC236}">
                <a16:creationId xmlns:a16="http://schemas.microsoft.com/office/drawing/2014/main" id="{B1C73AC3-AFAD-4386-B3FB-FE99A23D2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400" y="2674501"/>
            <a:ext cx="10228508" cy="2826498"/>
          </a:xfrm>
          <a:prstGeom prst="rect">
            <a:avLst/>
          </a:prstGeom>
        </p:spPr>
      </p:pic>
    </p:spTree>
    <p:extLst>
      <p:ext uri="{BB962C8B-B14F-4D97-AF65-F5344CB8AC3E}">
        <p14:creationId xmlns:p14="http://schemas.microsoft.com/office/powerpoint/2010/main" val="31488028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02</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PHÂN TÍCH VÀ THIẾT KẾ HỆ THỐNG</a:t>
            </a:r>
          </a:p>
        </p:txBody>
      </p:sp>
      <p:sp>
        <p:nvSpPr>
          <p:cNvPr id="8" name="TextBox 8"/>
          <p:cNvSpPr txBox="1"/>
          <p:nvPr/>
        </p:nvSpPr>
        <p:spPr>
          <a:xfrm>
            <a:off x="2115299" y="1814203"/>
            <a:ext cx="3791632"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2.2. Mô hình ERD</a:t>
            </a:r>
          </a:p>
        </p:txBody>
      </p:sp>
      <p:pic>
        <p:nvPicPr>
          <p:cNvPr id="3074" name="Picture 2">
            <a:extLst>
              <a:ext uri="{FF2B5EF4-FFF2-40B4-BE49-F238E27FC236}">
                <a16:creationId xmlns:a16="http://schemas.microsoft.com/office/drawing/2014/main" id="{639949C5-C71A-4225-BC7A-C157B5745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2438400"/>
            <a:ext cx="5943600"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6896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02</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PHÂN TÍCH VÀ THIẾT KẾ HỆ THỐNG</a:t>
            </a:r>
          </a:p>
        </p:txBody>
      </p:sp>
      <p:sp>
        <p:nvSpPr>
          <p:cNvPr id="8" name="TextBox 8"/>
          <p:cNvSpPr txBox="1"/>
          <p:nvPr/>
        </p:nvSpPr>
        <p:spPr>
          <a:xfrm>
            <a:off x="2115298" y="1814201"/>
            <a:ext cx="3172647"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2.3. Công nghệ sử dụng</a:t>
            </a:r>
          </a:p>
        </p:txBody>
      </p:sp>
      <p:pic>
        <p:nvPicPr>
          <p:cNvPr id="1026" name="Picture 2" descr="What Is the MERN Stack? Introduction and How it Works">
            <a:extLst>
              <a:ext uri="{FF2B5EF4-FFF2-40B4-BE49-F238E27FC236}">
                <a16:creationId xmlns:a16="http://schemas.microsoft.com/office/drawing/2014/main" id="{994BB5C0-7CA1-4BDD-AEC2-D2FDDF585D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6076" y="2574422"/>
            <a:ext cx="3172647" cy="14896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ocketIO là gì? Top 10 lý do nên chọn Socket.IO">
            <a:extLst>
              <a:ext uri="{FF2B5EF4-FFF2-40B4-BE49-F238E27FC236}">
                <a16:creationId xmlns:a16="http://schemas.microsoft.com/office/drawing/2014/main" id="{3B15E632-D767-43EF-B64E-0630992353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0538" y="4419600"/>
            <a:ext cx="3172647" cy="148962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Краткое введение в RabbitMQ - Dots and Brackets">
            <a:extLst>
              <a:ext uri="{FF2B5EF4-FFF2-40B4-BE49-F238E27FC236}">
                <a16:creationId xmlns:a16="http://schemas.microsoft.com/office/drawing/2014/main" id="{847F002D-DE3F-4916-B3FF-D40EAC978C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45400" y="4419600"/>
            <a:ext cx="3172647" cy="150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291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353</Words>
  <Application>Microsoft Office PowerPoint</Application>
  <PresentationFormat>Custom</PresentationFormat>
  <Paragraphs>85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Montserrat Bold</vt:lpstr>
      <vt:lpstr>Arimo</vt:lpstr>
      <vt:lpstr>Montserrat</vt:lpstr>
      <vt:lpstr>Arimo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ppda.pptx</dc:title>
  <dc:creator>Văn Tú</dc:creator>
  <cp:lastModifiedBy>13. Tạ</cp:lastModifiedBy>
  <cp:revision>14</cp:revision>
  <dcterms:created xsi:type="dcterms:W3CDTF">2006-08-16T00:00:00Z</dcterms:created>
  <dcterms:modified xsi:type="dcterms:W3CDTF">2024-07-12T04:58:56Z</dcterms:modified>
  <dc:identifier>DAGGny-58nI</dc:identifier>
</cp:coreProperties>
</file>