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3004800" cy="7315200"/>
  <p:notesSz cx="6858000" cy="9144000"/>
  <p:embeddedFontLst>
    <p:embeddedFont>
      <p:font typeface="Arimo" panose="020B0604020202020204" charset="0"/>
      <p:regular r:id="rId14"/>
    </p:embeddedFont>
    <p:embeddedFont>
      <p:font typeface="Arimo Bold" panose="020B0604020202020204" charset="0"/>
      <p:regular r:id="rId15"/>
    </p:embeddedFont>
    <p:embeddedFont>
      <p:font typeface="Calibri" panose="020F0502020204030204" pitchFamily="34" charset="0"/>
      <p:regular r:id="rId16"/>
      <p:bold r:id="rId17"/>
      <p:italic r:id="rId18"/>
      <p:boldItalic r:id="rId19"/>
    </p:embeddedFont>
    <p:embeddedFont>
      <p:font typeface="Montserrat" panose="00000500000000000000" pitchFamily="2" charset="0"/>
      <p:regular r:id="rId20"/>
      <p:bold r:id="rId21"/>
      <p:italic r:id="rId22"/>
      <p:boldItalic r:id="rId23"/>
    </p:embeddedFont>
    <p:embeddedFont>
      <p:font typeface="Montserrat Bold" panose="00000800000000000000" pitchFamily="2" charset="0"/>
      <p:regular r:id="rId24"/>
      <p:bold r:id="rId25"/>
    </p:embeddedFont>
  </p:embeddedFontLst>
  <p:defaultTextStyle>
    <a:defPPr>
      <a:defRPr lang="en-US"/>
    </a:defPPr>
    <a:lvl1pPr marL="0" algn="l" defTabSz="914291" rtl="0" eaLnBrk="1" latinLnBrk="0" hangingPunct="1">
      <a:defRPr sz="1800" kern="1200">
        <a:solidFill>
          <a:schemeClr val="tx1"/>
        </a:solidFill>
        <a:latin typeface="+mn-lt"/>
        <a:ea typeface="+mn-ea"/>
        <a:cs typeface="+mn-cs"/>
      </a:defRPr>
    </a:lvl1pPr>
    <a:lvl2pPr marL="457145" algn="l" defTabSz="914291" rtl="0" eaLnBrk="1" latinLnBrk="0" hangingPunct="1">
      <a:defRPr sz="1800" kern="1200">
        <a:solidFill>
          <a:schemeClr val="tx1"/>
        </a:solidFill>
        <a:latin typeface="+mn-lt"/>
        <a:ea typeface="+mn-ea"/>
        <a:cs typeface="+mn-cs"/>
      </a:defRPr>
    </a:lvl2pPr>
    <a:lvl3pPr marL="914291" algn="l" defTabSz="914291" rtl="0" eaLnBrk="1" latinLnBrk="0" hangingPunct="1">
      <a:defRPr sz="1800" kern="1200">
        <a:solidFill>
          <a:schemeClr val="tx1"/>
        </a:solidFill>
        <a:latin typeface="+mn-lt"/>
        <a:ea typeface="+mn-ea"/>
        <a:cs typeface="+mn-cs"/>
      </a:defRPr>
    </a:lvl3pPr>
    <a:lvl4pPr marL="1371435" algn="l" defTabSz="914291" rtl="0" eaLnBrk="1" latinLnBrk="0" hangingPunct="1">
      <a:defRPr sz="1800" kern="1200">
        <a:solidFill>
          <a:schemeClr val="tx1"/>
        </a:solidFill>
        <a:latin typeface="+mn-lt"/>
        <a:ea typeface="+mn-ea"/>
        <a:cs typeface="+mn-cs"/>
      </a:defRPr>
    </a:lvl4pPr>
    <a:lvl5pPr marL="1828581" algn="l" defTabSz="914291" rtl="0" eaLnBrk="1" latinLnBrk="0" hangingPunct="1">
      <a:defRPr sz="1800" kern="1200">
        <a:solidFill>
          <a:schemeClr val="tx1"/>
        </a:solidFill>
        <a:latin typeface="+mn-lt"/>
        <a:ea typeface="+mn-ea"/>
        <a:cs typeface="+mn-cs"/>
      </a:defRPr>
    </a:lvl5pPr>
    <a:lvl6pPr marL="2285726" algn="l" defTabSz="914291" rtl="0" eaLnBrk="1" latinLnBrk="0" hangingPunct="1">
      <a:defRPr sz="1800" kern="1200">
        <a:solidFill>
          <a:schemeClr val="tx1"/>
        </a:solidFill>
        <a:latin typeface="+mn-lt"/>
        <a:ea typeface="+mn-ea"/>
        <a:cs typeface="+mn-cs"/>
      </a:defRPr>
    </a:lvl6pPr>
    <a:lvl7pPr marL="2742871" algn="l" defTabSz="914291" rtl="0" eaLnBrk="1" latinLnBrk="0" hangingPunct="1">
      <a:defRPr sz="1800" kern="1200">
        <a:solidFill>
          <a:schemeClr val="tx1"/>
        </a:solidFill>
        <a:latin typeface="+mn-lt"/>
        <a:ea typeface="+mn-ea"/>
        <a:cs typeface="+mn-cs"/>
      </a:defRPr>
    </a:lvl7pPr>
    <a:lvl8pPr marL="3200017" algn="l" defTabSz="914291" rtl="0" eaLnBrk="1" latinLnBrk="0" hangingPunct="1">
      <a:defRPr sz="1800" kern="1200">
        <a:solidFill>
          <a:schemeClr val="tx1"/>
        </a:solidFill>
        <a:latin typeface="+mn-lt"/>
        <a:ea typeface="+mn-ea"/>
        <a:cs typeface="+mn-cs"/>
      </a:defRPr>
    </a:lvl8pPr>
    <a:lvl9pPr marL="3657162" algn="l" defTabSz="914291"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100" d="100"/>
          <a:sy n="100" d="100"/>
        </p:scale>
        <p:origin x="702" y="9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291" rtl="0" eaLnBrk="1" latinLnBrk="0" hangingPunct="1">
      <a:defRPr sz="1199" kern="1200">
        <a:solidFill>
          <a:schemeClr val="tx1"/>
        </a:solidFill>
        <a:latin typeface="+mn-lt"/>
        <a:ea typeface="+mn-ea"/>
        <a:cs typeface="+mn-cs"/>
      </a:defRPr>
    </a:lvl1pPr>
    <a:lvl2pPr marL="457145" algn="l" defTabSz="914291" rtl="0" eaLnBrk="1" latinLnBrk="0" hangingPunct="1">
      <a:defRPr sz="1199" kern="1200">
        <a:solidFill>
          <a:schemeClr val="tx1"/>
        </a:solidFill>
        <a:latin typeface="+mn-lt"/>
        <a:ea typeface="+mn-ea"/>
        <a:cs typeface="+mn-cs"/>
      </a:defRPr>
    </a:lvl2pPr>
    <a:lvl3pPr marL="914291" algn="l" defTabSz="914291" rtl="0" eaLnBrk="1" latinLnBrk="0" hangingPunct="1">
      <a:defRPr sz="1199" kern="1200">
        <a:solidFill>
          <a:schemeClr val="tx1"/>
        </a:solidFill>
        <a:latin typeface="+mn-lt"/>
        <a:ea typeface="+mn-ea"/>
        <a:cs typeface="+mn-cs"/>
      </a:defRPr>
    </a:lvl3pPr>
    <a:lvl4pPr marL="1371435" algn="l" defTabSz="914291" rtl="0" eaLnBrk="1" latinLnBrk="0" hangingPunct="1">
      <a:defRPr sz="1199" kern="1200">
        <a:solidFill>
          <a:schemeClr val="tx1"/>
        </a:solidFill>
        <a:latin typeface="+mn-lt"/>
        <a:ea typeface="+mn-ea"/>
        <a:cs typeface="+mn-cs"/>
      </a:defRPr>
    </a:lvl4pPr>
    <a:lvl5pPr marL="1828581" algn="l" defTabSz="914291" rtl="0" eaLnBrk="1" latinLnBrk="0" hangingPunct="1">
      <a:defRPr sz="1199" kern="1200">
        <a:solidFill>
          <a:schemeClr val="tx1"/>
        </a:solidFill>
        <a:latin typeface="+mn-lt"/>
        <a:ea typeface="+mn-ea"/>
        <a:cs typeface="+mn-cs"/>
      </a:defRPr>
    </a:lvl5pPr>
    <a:lvl6pPr marL="2285726" algn="l" defTabSz="914291" rtl="0" eaLnBrk="1" latinLnBrk="0" hangingPunct="1">
      <a:defRPr sz="1199" kern="1200">
        <a:solidFill>
          <a:schemeClr val="tx1"/>
        </a:solidFill>
        <a:latin typeface="+mn-lt"/>
        <a:ea typeface="+mn-ea"/>
        <a:cs typeface="+mn-cs"/>
      </a:defRPr>
    </a:lvl6pPr>
    <a:lvl7pPr marL="2742871" algn="l" defTabSz="914291" rtl="0" eaLnBrk="1" latinLnBrk="0" hangingPunct="1">
      <a:defRPr sz="1199" kern="1200">
        <a:solidFill>
          <a:schemeClr val="tx1"/>
        </a:solidFill>
        <a:latin typeface="+mn-lt"/>
        <a:ea typeface="+mn-ea"/>
        <a:cs typeface="+mn-cs"/>
      </a:defRPr>
    </a:lvl7pPr>
    <a:lvl8pPr marL="3200017" algn="l" defTabSz="914291" rtl="0" eaLnBrk="1" latinLnBrk="0" hangingPunct="1">
      <a:defRPr sz="1199" kern="1200">
        <a:solidFill>
          <a:schemeClr val="tx1"/>
        </a:solidFill>
        <a:latin typeface="+mn-lt"/>
        <a:ea typeface="+mn-ea"/>
        <a:cs typeface="+mn-cs"/>
      </a:defRPr>
    </a:lvl8pPr>
    <a:lvl9pPr marL="3657162" algn="l" defTabSz="914291" rtl="0" eaLnBrk="1" latinLnBrk="0" hangingPunct="1">
      <a:defRPr sz="11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314857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3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67" indent="0" algn="ctr">
              <a:buNone/>
              <a:defRPr>
                <a:solidFill>
                  <a:schemeClr val="tx1">
                    <a:tint val="75000"/>
                  </a:schemeClr>
                </a:solidFill>
              </a:defRPr>
            </a:lvl2pPr>
            <a:lvl3pPr marL="914332"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30" indent="0" algn="ctr">
              <a:buNone/>
              <a:defRPr>
                <a:solidFill>
                  <a:schemeClr val="tx1">
                    <a:tint val="75000"/>
                  </a:schemeClr>
                </a:solidFill>
              </a:defRPr>
            </a:lvl6pPr>
            <a:lvl7pPr marL="2742995" indent="0" algn="ctr">
              <a:buNone/>
              <a:defRPr>
                <a:solidFill>
                  <a:schemeClr val="tx1">
                    <a:tint val="75000"/>
                  </a:schemeClr>
                </a:solidFill>
              </a:defRPr>
            </a:lvl7pPr>
            <a:lvl8pPr marL="3200160" indent="0" algn="ctr">
              <a:buNone/>
              <a:defRPr>
                <a:solidFill>
                  <a:schemeClr val="tx1">
                    <a:tint val="75000"/>
                  </a:schemeClr>
                </a:solidFill>
              </a:defRPr>
            </a:lvl8pPr>
            <a:lvl9pPr marL="365732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2" y="274644"/>
            <a:ext cx="2743201" cy="585152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74644"/>
            <a:ext cx="8026401" cy="58515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0"/>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23"/>
            <a:ext cx="10363200" cy="1500187"/>
          </a:xfrm>
        </p:spPr>
        <p:txBody>
          <a:bodyPr anchor="b"/>
          <a:lstStyle>
            <a:lvl1pPr marL="0" indent="0">
              <a:buNone/>
              <a:defRPr sz="2000">
                <a:solidFill>
                  <a:schemeClr val="tx1">
                    <a:tint val="75000"/>
                  </a:schemeClr>
                </a:solidFill>
              </a:defRPr>
            </a:lvl1pPr>
            <a:lvl2pPr marL="457167" indent="0">
              <a:buNone/>
              <a:defRPr sz="1800">
                <a:solidFill>
                  <a:schemeClr val="tx1">
                    <a:tint val="75000"/>
                  </a:schemeClr>
                </a:solidFill>
              </a:defRPr>
            </a:lvl2pPr>
            <a:lvl3pPr marL="914332" indent="0">
              <a:buNone/>
              <a:defRPr sz="1600">
                <a:solidFill>
                  <a:schemeClr val="tx1">
                    <a:tint val="75000"/>
                  </a:schemeClr>
                </a:solidFill>
              </a:defRPr>
            </a:lvl3pPr>
            <a:lvl4pPr marL="1371498" indent="0">
              <a:buNone/>
              <a:defRPr sz="1400">
                <a:solidFill>
                  <a:schemeClr val="tx1">
                    <a:tint val="75000"/>
                  </a:schemeClr>
                </a:solidFill>
              </a:defRPr>
            </a:lvl4pPr>
            <a:lvl5pPr marL="1828664" indent="0">
              <a:buNone/>
              <a:defRPr sz="1400">
                <a:solidFill>
                  <a:schemeClr val="tx1">
                    <a:tint val="75000"/>
                  </a:schemeClr>
                </a:solidFill>
              </a:defRPr>
            </a:lvl5pPr>
            <a:lvl6pPr marL="2285830" indent="0">
              <a:buNone/>
              <a:defRPr sz="1400">
                <a:solidFill>
                  <a:schemeClr val="tx1">
                    <a:tint val="75000"/>
                  </a:schemeClr>
                </a:solidFill>
              </a:defRPr>
            </a:lvl6pPr>
            <a:lvl7pPr marL="2742995" indent="0">
              <a:buNone/>
              <a:defRPr sz="1400">
                <a:solidFill>
                  <a:schemeClr val="tx1">
                    <a:tint val="75000"/>
                  </a:schemeClr>
                </a:solidFill>
              </a:defRPr>
            </a:lvl7pPr>
            <a:lvl8pPr marL="3200160" indent="0">
              <a:buNone/>
              <a:defRPr sz="1400">
                <a:solidFill>
                  <a:schemeClr val="tx1">
                    <a:tint val="75000"/>
                  </a:schemeClr>
                </a:solidFill>
              </a:defRPr>
            </a:lvl8pPr>
            <a:lvl9pPr marL="3657327"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2" y="1600204"/>
            <a:ext cx="538480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1" y="1600204"/>
            <a:ext cx="538480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67" indent="0">
              <a:buNone/>
              <a:defRPr sz="2000" b="1"/>
            </a:lvl2pPr>
            <a:lvl3pPr marL="914332" indent="0">
              <a:buNone/>
              <a:defRPr sz="1800" b="1"/>
            </a:lvl3pPr>
            <a:lvl4pPr marL="1371498" indent="0">
              <a:buNone/>
              <a:defRPr sz="1600" b="1"/>
            </a:lvl4pPr>
            <a:lvl5pPr marL="1828664" indent="0">
              <a:buNone/>
              <a:defRPr sz="1600" b="1"/>
            </a:lvl5pPr>
            <a:lvl6pPr marL="2285830" indent="0">
              <a:buNone/>
              <a:defRPr sz="1600" b="1"/>
            </a:lvl6pPr>
            <a:lvl7pPr marL="2742995" indent="0">
              <a:buNone/>
              <a:defRPr sz="1600" b="1"/>
            </a:lvl7pPr>
            <a:lvl8pPr marL="3200160" indent="0">
              <a:buNone/>
              <a:defRPr sz="1600" b="1"/>
            </a:lvl8pPr>
            <a:lvl9pPr marL="3657327"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6"/>
            <a:ext cx="5386917" cy="39512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2400" b="1"/>
            </a:lvl1pPr>
            <a:lvl2pPr marL="457167" indent="0">
              <a:buNone/>
              <a:defRPr sz="2000" b="1"/>
            </a:lvl2pPr>
            <a:lvl3pPr marL="914332" indent="0">
              <a:buNone/>
              <a:defRPr sz="1800" b="1"/>
            </a:lvl3pPr>
            <a:lvl4pPr marL="1371498" indent="0">
              <a:buNone/>
              <a:defRPr sz="1600" b="1"/>
            </a:lvl4pPr>
            <a:lvl5pPr marL="1828664" indent="0">
              <a:buNone/>
              <a:defRPr sz="1600" b="1"/>
            </a:lvl5pPr>
            <a:lvl6pPr marL="2285830" indent="0">
              <a:buNone/>
              <a:defRPr sz="1600" b="1"/>
            </a:lvl6pPr>
            <a:lvl7pPr marL="2742995" indent="0">
              <a:buNone/>
              <a:defRPr sz="1600" b="1"/>
            </a:lvl7pPr>
            <a:lvl8pPr marL="3200160" indent="0">
              <a:buNone/>
              <a:defRPr sz="1600" b="1"/>
            </a:lvl8pPr>
            <a:lvl9pPr marL="365732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3" y="2174876"/>
            <a:ext cx="5389033" cy="39512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7" y="273053"/>
            <a:ext cx="4011084" cy="1162049"/>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6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7" y="1435104"/>
            <a:ext cx="4011084" cy="4691063"/>
          </a:xfrm>
        </p:spPr>
        <p:txBody>
          <a:bodyPr/>
          <a:lstStyle>
            <a:lvl1pPr marL="0" indent="0">
              <a:buNone/>
              <a:defRPr sz="1400"/>
            </a:lvl1pPr>
            <a:lvl2pPr marL="457167" indent="0">
              <a:buNone/>
              <a:defRPr sz="1200"/>
            </a:lvl2pPr>
            <a:lvl3pPr marL="914332" indent="0">
              <a:buNone/>
              <a:defRPr sz="1000"/>
            </a:lvl3pPr>
            <a:lvl4pPr marL="1371498" indent="0">
              <a:buNone/>
              <a:defRPr sz="900"/>
            </a:lvl4pPr>
            <a:lvl5pPr marL="1828664" indent="0">
              <a:buNone/>
              <a:defRPr sz="900"/>
            </a:lvl5pPr>
            <a:lvl6pPr marL="2285830" indent="0">
              <a:buNone/>
              <a:defRPr sz="900"/>
            </a:lvl6pPr>
            <a:lvl7pPr marL="2742995" indent="0">
              <a:buNone/>
              <a:defRPr sz="900"/>
            </a:lvl7pPr>
            <a:lvl8pPr marL="3200160" indent="0">
              <a:buNone/>
              <a:defRPr sz="900"/>
            </a:lvl8pPr>
            <a:lvl9pPr marL="3657327"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67" indent="0">
              <a:buNone/>
              <a:defRPr sz="2800"/>
            </a:lvl2pPr>
            <a:lvl3pPr marL="914332" indent="0">
              <a:buNone/>
              <a:defRPr sz="2400"/>
            </a:lvl3pPr>
            <a:lvl4pPr marL="1371498" indent="0">
              <a:buNone/>
              <a:defRPr sz="2000"/>
            </a:lvl4pPr>
            <a:lvl5pPr marL="1828664" indent="0">
              <a:buNone/>
              <a:defRPr sz="2000"/>
            </a:lvl5pPr>
            <a:lvl6pPr marL="2285830" indent="0">
              <a:buNone/>
              <a:defRPr sz="2000"/>
            </a:lvl6pPr>
            <a:lvl7pPr marL="2742995" indent="0">
              <a:buNone/>
              <a:defRPr sz="2000"/>
            </a:lvl7pPr>
            <a:lvl8pPr marL="3200160" indent="0">
              <a:buNone/>
              <a:defRPr sz="2000"/>
            </a:lvl8pPr>
            <a:lvl9pPr marL="3657327" indent="0">
              <a:buNone/>
              <a:defRPr sz="2000"/>
            </a:lvl9pPr>
          </a:lstStyle>
          <a:p>
            <a:endParaRPr lang="en-US"/>
          </a:p>
        </p:txBody>
      </p:sp>
      <p:sp>
        <p:nvSpPr>
          <p:cNvPr id="4" name="Text Placeholder 3"/>
          <p:cNvSpPr>
            <a:spLocks noGrp="1"/>
          </p:cNvSpPr>
          <p:nvPr>
            <p:ph type="body" sz="half" idx="2"/>
          </p:nvPr>
        </p:nvSpPr>
        <p:spPr>
          <a:xfrm>
            <a:off x="2389717" y="5367341"/>
            <a:ext cx="7315200" cy="804863"/>
          </a:xfrm>
        </p:spPr>
        <p:txBody>
          <a:bodyPr/>
          <a:lstStyle>
            <a:lvl1pPr marL="0" indent="0">
              <a:buNone/>
              <a:defRPr sz="1400"/>
            </a:lvl1pPr>
            <a:lvl2pPr marL="457167" indent="0">
              <a:buNone/>
              <a:defRPr sz="1200"/>
            </a:lvl2pPr>
            <a:lvl3pPr marL="914332" indent="0">
              <a:buNone/>
              <a:defRPr sz="1000"/>
            </a:lvl3pPr>
            <a:lvl4pPr marL="1371498" indent="0">
              <a:buNone/>
              <a:defRPr sz="900"/>
            </a:lvl4pPr>
            <a:lvl5pPr marL="1828664" indent="0">
              <a:buNone/>
              <a:defRPr sz="900"/>
            </a:lvl5pPr>
            <a:lvl6pPr marL="2285830" indent="0">
              <a:buNone/>
              <a:defRPr sz="900"/>
            </a:lvl6pPr>
            <a:lvl7pPr marL="2742995" indent="0">
              <a:buNone/>
              <a:defRPr sz="900"/>
            </a:lvl7pPr>
            <a:lvl8pPr marL="3200160" indent="0">
              <a:buNone/>
              <a:defRPr sz="900"/>
            </a:lvl8pPr>
            <a:lvl9pPr marL="3657327"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4"/>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7"/>
            <a:ext cx="2844800" cy="365126"/>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5/31/2024</a:t>
            </a:fld>
            <a:endParaRPr lang="en-US"/>
          </a:p>
        </p:txBody>
      </p:sp>
      <p:sp>
        <p:nvSpPr>
          <p:cNvPr id="5" name="Footer Placeholder 4"/>
          <p:cNvSpPr>
            <a:spLocks noGrp="1"/>
          </p:cNvSpPr>
          <p:nvPr>
            <p:ph type="ftr" sz="quarter" idx="3"/>
          </p:nvPr>
        </p:nvSpPr>
        <p:spPr>
          <a:xfrm>
            <a:off x="4165601" y="6356357"/>
            <a:ext cx="3860800" cy="365126"/>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7"/>
            <a:ext cx="2844800" cy="365126"/>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ver/>
  </p:transition>
  <p:txStyles>
    <p:titleStyle>
      <a:lvl1pPr algn="ctr" defTabSz="914332" rtl="0" eaLnBrk="1" latinLnBrk="0" hangingPunct="1">
        <a:spcBef>
          <a:spcPct val="0"/>
        </a:spcBef>
        <a:buNone/>
        <a:defRPr sz="4400" kern="1200">
          <a:solidFill>
            <a:schemeClr val="tx1"/>
          </a:solidFill>
          <a:latin typeface="+mj-lt"/>
          <a:ea typeface="+mj-ea"/>
          <a:cs typeface="+mj-cs"/>
        </a:defRPr>
      </a:lvl1pPr>
    </p:titleStyle>
    <p:bodyStyle>
      <a:lvl1pPr marL="342875" indent="-342875" algn="l" defTabSz="914332"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95" indent="-285729" algn="l" defTabSz="914332"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15" indent="-228582" algn="l" defTabSz="914332"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80" indent="-228582"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46" indent="-228582"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412" indent="-228582"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78" indent="-228582"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44" indent="-228582"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10" indent="-228582"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5"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30048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3"/>
            <a:stretch>
              <a:fillRect/>
            </a:stretch>
          </a:blipFill>
        </p:spPr>
        <p:txBody>
          <a:bodyPr/>
          <a:lstStyle/>
          <a:p>
            <a:endParaRPr lang="en-US"/>
          </a:p>
        </p:txBody>
      </p:sp>
      <p:grpSp>
        <p:nvGrpSpPr>
          <p:cNvPr id="3" name="Group 3"/>
          <p:cNvGrpSpPr/>
          <p:nvPr/>
        </p:nvGrpSpPr>
        <p:grpSpPr>
          <a:xfrm>
            <a:off x="5422823" y="937638"/>
            <a:ext cx="2159152" cy="712553"/>
            <a:chOff x="0" y="0"/>
            <a:chExt cx="2878869" cy="950070"/>
          </a:xfrm>
        </p:grpSpPr>
        <p:sp>
          <p:nvSpPr>
            <p:cNvPr id="4" name="Freeform 4"/>
            <p:cNvSpPr/>
            <p:nvPr/>
          </p:nvSpPr>
          <p:spPr>
            <a:xfrm>
              <a:off x="0" y="0"/>
              <a:ext cx="2878836" cy="950087"/>
            </a:xfrm>
            <a:custGeom>
              <a:avLst/>
              <a:gdLst/>
              <a:ahLst/>
              <a:cxnLst/>
              <a:rect l="l" t="t" r="r" b="b"/>
              <a:pathLst>
                <a:path w="2878836" h="950087">
                  <a:moveTo>
                    <a:pt x="0" y="474980"/>
                  </a:moveTo>
                  <a:cubicBezTo>
                    <a:pt x="0" y="212725"/>
                    <a:pt x="212725" y="0"/>
                    <a:pt x="474980" y="0"/>
                  </a:cubicBezTo>
                  <a:lnTo>
                    <a:pt x="2403856" y="0"/>
                  </a:lnTo>
                  <a:cubicBezTo>
                    <a:pt x="2666238" y="0"/>
                    <a:pt x="2878836" y="212725"/>
                    <a:pt x="2878836" y="474980"/>
                  </a:cubicBezTo>
                  <a:cubicBezTo>
                    <a:pt x="2878836" y="737235"/>
                    <a:pt x="2666111" y="949960"/>
                    <a:pt x="2403856" y="949960"/>
                  </a:cubicBezTo>
                  <a:lnTo>
                    <a:pt x="474980" y="949960"/>
                  </a:lnTo>
                  <a:cubicBezTo>
                    <a:pt x="212725" y="950087"/>
                    <a:pt x="0" y="737362"/>
                    <a:pt x="0" y="474980"/>
                  </a:cubicBezTo>
                  <a:close/>
                </a:path>
              </a:pathLst>
            </a:custGeom>
            <a:solidFill>
              <a:srgbClr val="D8D8D8">
                <a:alpha val="25098"/>
              </a:srgbClr>
            </a:solidFill>
          </p:spPr>
          <p:txBody>
            <a:bodyPr/>
            <a:lstStyle/>
            <a:p>
              <a:endParaRPr lang="en-US"/>
            </a:p>
          </p:txBody>
        </p:sp>
      </p:grpSp>
      <p:sp>
        <p:nvSpPr>
          <p:cNvPr id="5" name="TextBox 5"/>
          <p:cNvSpPr txBox="1"/>
          <p:nvPr/>
        </p:nvSpPr>
        <p:spPr>
          <a:xfrm>
            <a:off x="2540873" y="2041049"/>
            <a:ext cx="7923055" cy="493981"/>
          </a:xfrm>
          <a:prstGeom prst="rect">
            <a:avLst/>
          </a:prstGeom>
        </p:spPr>
        <p:txBody>
          <a:bodyPr lIns="0" tIns="0" rIns="0" bIns="0" rtlCol="0" anchor="t">
            <a:spAutoFit/>
          </a:bodyPr>
          <a:lstStyle/>
          <a:p>
            <a:pPr algn="ctr">
              <a:lnSpc>
                <a:spcPts val="4095"/>
              </a:lnSpc>
            </a:pPr>
            <a:r>
              <a:rPr lang="en-US" sz="3413">
                <a:solidFill>
                  <a:srgbClr val="FFAB40"/>
                </a:solidFill>
                <a:latin typeface="Arimo Bold"/>
              </a:rPr>
              <a:t> ĐỒ ÁN TỐT NGHIỆP</a:t>
            </a:r>
          </a:p>
        </p:txBody>
      </p:sp>
      <p:sp>
        <p:nvSpPr>
          <p:cNvPr id="6" name="TextBox 6"/>
          <p:cNvSpPr txBox="1"/>
          <p:nvPr/>
        </p:nvSpPr>
        <p:spPr>
          <a:xfrm>
            <a:off x="1703478" y="3200405"/>
            <a:ext cx="9570751" cy="895117"/>
          </a:xfrm>
          <a:prstGeom prst="rect">
            <a:avLst/>
          </a:prstGeom>
        </p:spPr>
        <p:txBody>
          <a:bodyPr lIns="0" tIns="0" rIns="0" bIns="0" rtlCol="0" anchor="t">
            <a:spAutoFit/>
          </a:bodyPr>
          <a:lstStyle/>
          <a:p>
            <a:pPr algn="ctr">
              <a:lnSpc>
                <a:spcPts val="3583"/>
              </a:lnSpc>
            </a:pPr>
            <a:r>
              <a:rPr lang="en-US" sz="2987">
                <a:solidFill>
                  <a:srgbClr val="FFFFFF"/>
                </a:solidFill>
                <a:latin typeface="Arimo Bold"/>
              </a:rPr>
              <a:t> XÂY DỰNG WEBSITE TRUYỆN COMICMARKET BẰNG NGÔN NGỮ JAVASCRIPT</a:t>
            </a:r>
          </a:p>
        </p:txBody>
      </p:sp>
      <p:sp>
        <p:nvSpPr>
          <p:cNvPr id="7" name="AutoShape 7"/>
          <p:cNvSpPr/>
          <p:nvPr/>
        </p:nvSpPr>
        <p:spPr>
          <a:xfrm rot="11810">
            <a:off x="5023718" y="2656347"/>
            <a:ext cx="2957377" cy="0"/>
          </a:xfrm>
          <a:prstGeom prst="line">
            <a:avLst/>
          </a:prstGeom>
          <a:ln w="9525" cap="rnd">
            <a:solidFill>
              <a:srgbClr val="FFAB40"/>
            </a:solidFill>
            <a:prstDash val="solid"/>
            <a:headEnd type="none" w="sm" len="sm"/>
            <a:tailEnd type="none" w="sm" len="sm"/>
          </a:ln>
        </p:spPr>
        <p:txBody>
          <a:bodyPr/>
          <a:lstStyle/>
          <a:p>
            <a:endParaRPr lang="en-US"/>
          </a:p>
        </p:txBody>
      </p:sp>
      <p:sp>
        <p:nvSpPr>
          <p:cNvPr id="8" name="TextBox 8"/>
          <p:cNvSpPr txBox="1"/>
          <p:nvPr/>
        </p:nvSpPr>
        <p:spPr>
          <a:xfrm>
            <a:off x="1972703" y="282607"/>
            <a:ext cx="8813188" cy="256480"/>
          </a:xfrm>
          <a:prstGeom prst="rect">
            <a:avLst/>
          </a:prstGeom>
        </p:spPr>
        <p:txBody>
          <a:bodyPr lIns="0" tIns="0" rIns="0" bIns="0" rtlCol="0" anchor="t">
            <a:spAutoFit/>
          </a:bodyPr>
          <a:lstStyle/>
          <a:p>
            <a:pPr algn="ctr">
              <a:lnSpc>
                <a:spcPts val="2047"/>
              </a:lnSpc>
            </a:pPr>
            <a:r>
              <a:rPr lang="en-US" sz="1705">
                <a:solidFill>
                  <a:srgbClr val="FFFFFF"/>
                </a:solidFill>
                <a:latin typeface="Montserrat Bold"/>
              </a:rPr>
              <a:t>KHOA CÔNG NGHỆ THÔNG TIN TRƯỜNG ĐẠI HỌC CÔNG NGHIỆP HÀ NỘI</a:t>
            </a:r>
          </a:p>
        </p:txBody>
      </p:sp>
      <p:sp>
        <p:nvSpPr>
          <p:cNvPr id="9" name="Freeform 9"/>
          <p:cNvSpPr/>
          <p:nvPr/>
        </p:nvSpPr>
        <p:spPr>
          <a:xfrm>
            <a:off x="5707955" y="1036678"/>
            <a:ext cx="447028" cy="447028"/>
          </a:xfrm>
          <a:custGeom>
            <a:avLst/>
            <a:gdLst/>
            <a:ahLst/>
            <a:cxnLst/>
            <a:rect l="l" t="t" r="r" b="b"/>
            <a:pathLst>
              <a:path w="447028" h="447028">
                <a:moveTo>
                  <a:pt x="0" y="0"/>
                </a:moveTo>
                <a:lnTo>
                  <a:pt x="447028" y="0"/>
                </a:lnTo>
                <a:lnTo>
                  <a:pt x="447028" y="447029"/>
                </a:lnTo>
                <a:lnTo>
                  <a:pt x="0" y="447029"/>
                </a:lnTo>
                <a:lnTo>
                  <a:pt x="0" y="0"/>
                </a:lnTo>
                <a:close/>
              </a:path>
            </a:pathLst>
          </a:custGeom>
          <a:blipFill>
            <a:blip r:embed="rId4"/>
            <a:stretch>
              <a:fillRect/>
            </a:stretch>
          </a:blipFill>
        </p:spPr>
        <p:txBody>
          <a:bodyPr/>
          <a:lstStyle/>
          <a:p>
            <a:endParaRPr lang="en-US"/>
          </a:p>
        </p:txBody>
      </p:sp>
      <p:sp>
        <p:nvSpPr>
          <p:cNvPr id="10" name="Freeform 10"/>
          <p:cNvSpPr/>
          <p:nvPr/>
        </p:nvSpPr>
        <p:spPr>
          <a:xfrm>
            <a:off x="6154982" y="886707"/>
            <a:ext cx="1521743" cy="855980"/>
          </a:xfrm>
          <a:custGeom>
            <a:avLst/>
            <a:gdLst/>
            <a:ahLst/>
            <a:cxnLst/>
            <a:rect l="l" t="t" r="r" b="b"/>
            <a:pathLst>
              <a:path w="1521742" h="855980">
                <a:moveTo>
                  <a:pt x="0" y="0"/>
                </a:moveTo>
                <a:lnTo>
                  <a:pt x="1521742" y="0"/>
                </a:lnTo>
                <a:lnTo>
                  <a:pt x="1521742" y="855980"/>
                </a:lnTo>
                <a:lnTo>
                  <a:pt x="0" y="855980"/>
                </a:lnTo>
                <a:lnTo>
                  <a:pt x="0" y="0"/>
                </a:lnTo>
                <a:close/>
              </a:path>
            </a:pathLst>
          </a:custGeom>
          <a:blipFill>
            <a:blip r:embed="rId5"/>
            <a:stretch>
              <a:fillRect/>
            </a:stretch>
          </a:blipFill>
        </p:spPr>
        <p:txBody>
          <a:bodyPr/>
          <a:lstStyle/>
          <a:p>
            <a:endParaRPr lang="en-US"/>
          </a:p>
        </p:txBody>
      </p:sp>
      <p:graphicFrame>
        <p:nvGraphicFramePr>
          <p:cNvPr id="11" name="Table 11"/>
          <p:cNvGraphicFramePr>
            <a:graphicFrameLocks noGrp="1"/>
          </p:cNvGraphicFramePr>
          <p:nvPr>
            <p:extLst>
              <p:ext uri="{D42A27DB-BD31-4B8C-83A1-F6EECF244321}">
                <p14:modId xmlns:p14="http://schemas.microsoft.com/office/powerpoint/2010/main" val="975499786"/>
              </p:ext>
            </p:extLst>
          </p:nvPr>
        </p:nvGraphicFramePr>
        <p:xfrm>
          <a:off x="4561841" y="4987046"/>
          <a:ext cx="5825067" cy="1623315"/>
        </p:xfrm>
        <a:graphic>
          <a:graphicData uri="http://schemas.openxmlformats.org/drawingml/2006/table">
            <a:tbl>
              <a:tblPr/>
              <a:tblGrid>
                <a:gridCol w="2830888">
                  <a:extLst>
                    <a:ext uri="{9D8B030D-6E8A-4147-A177-3AD203B41FA5}">
                      <a16:colId xmlns:a16="http://schemas.microsoft.com/office/drawing/2014/main" val="20000"/>
                    </a:ext>
                  </a:extLst>
                </a:gridCol>
                <a:gridCol w="2994179">
                  <a:extLst>
                    <a:ext uri="{9D8B030D-6E8A-4147-A177-3AD203B41FA5}">
                      <a16:colId xmlns:a16="http://schemas.microsoft.com/office/drawing/2014/main" val="20001"/>
                    </a:ext>
                  </a:extLst>
                </a:gridCol>
              </a:tblGrid>
              <a:tr h="541105">
                <a:tc>
                  <a:txBody>
                    <a:bodyPr/>
                    <a:lstStyle/>
                    <a:p>
                      <a:pPr algn="l">
                        <a:lnSpc>
                          <a:spcPts val="2304"/>
                        </a:lnSpc>
                        <a:defRPr/>
                      </a:pPr>
                      <a:r>
                        <a:rPr lang="en-US" sz="2000">
                          <a:solidFill>
                            <a:srgbClr val="FFFFFF"/>
                          </a:solidFill>
                          <a:latin typeface="Montserrat Bold"/>
                        </a:rPr>
                        <a:t>GVHD</a:t>
                      </a:r>
                      <a:endParaRPr lang="en-US" sz="1100"/>
                    </a:p>
                  </a:txBody>
                  <a:tcPr marT="91440" marB="914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ts val="2304"/>
                        </a:lnSpc>
                        <a:defRPr/>
                      </a:pPr>
                      <a:r>
                        <a:rPr lang="en-US" sz="2000">
                          <a:solidFill>
                            <a:srgbClr val="FFFFFF"/>
                          </a:solidFill>
                          <a:latin typeface="Montserrat Bold"/>
                        </a:rPr>
                        <a:t>: TS. Phạm Văn Hà</a:t>
                      </a:r>
                      <a:endParaRPr lang="en-US" sz="1100"/>
                    </a:p>
                  </a:txBody>
                  <a:tcPr marT="91440" marB="914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41105">
                <a:tc>
                  <a:txBody>
                    <a:bodyPr/>
                    <a:lstStyle/>
                    <a:p>
                      <a:pPr algn="l">
                        <a:lnSpc>
                          <a:spcPts val="2304"/>
                        </a:lnSpc>
                        <a:defRPr/>
                      </a:pPr>
                      <a:r>
                        <a:rPr lang="en-US" sz="2000">
                          <a:solidFill>
                            <a:srgbClr val="FFFFFF"/>
                          </a:solidFill>
                          <a:latin typeface="Montserrat Bold"/>
                        </a:rPr>
                        <a:t>Sinh viên thực hiện</a:t>
                      </a:r>
                      <a:endParaRPr lang="en-US" sz="1100"/>
                    </a:p>
                  </a:txBody>
                  <a:tcPr marT="91440" marB="914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ts val="2304"/>
                        </a:lnSpc>
                        <a:defRPr/>
                      </a:pPr>
                      <a:r>
                        <a:rPr lang="en-US" sz="2000">
                          <a:solidFill>
                            <a:srgbClr val="FFFFFF"/>
                          </a:solidFill>
                          <a:latin typeface="Montserrat Bold"/>
                        </a:rPr>
                        <a:t>: Tạ Văn Tú</a:t>
                      </a:r>
                      <a:endParaRPr lang="en-US" sz="1100"/>
                    </a:p>
                  </a:txBody>
                  <a:tcPr marT="91440" marB="914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41105">
                <a:tc>
                  <a:txBody>
                    <a:bodyPr/>
                    <a:lstStyle/>
                    <a:p>
                      <a:pPr algn="l">
                        <a:lnSpc>
                          <a:spcPts val="2304"/>
                        </a:lnSpc>
                        <a:defRPr/>
                      </a:pPr>
                      <a:r>
                        <a:rPr lang="en-US" sz="2000">
                          <a:solidFill>
                            <a:srgbClr val="FFFFFF"/>
                          </a:solidFill>
                          <a:latin typeface="Montserrat Bold"/>
                        </a:rPr>
                        <a:t>MSV</a:t>
                      </a:r>
                      <a:endParaRPr lang="en-US" sz="1100"/>
                    </a:p>
                  </a:txBody>
                  <a:tcPr marT="91440" marB="914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ts val="2304"/>
                        </a:lnSpc>
                        <a:defRPr/>
                      </a:pPr>
                      <a:r>
                        <a:rPr lang="en-US" sz="2000">
                          <a:solidFill>
                            <a:srgbClr val="FFFFFF"/>
                          </a:solidFill>
                          <a:latin typeface="Montserrat Bold"/>
                        </a:rPr>
                        <a:t>: 2020608245</a:t>
                      </a:r>
                      <a:endParaRPr lang="en-US" sz="1100"/>
                    </a:p>
                  </a:txBody>
                  <a:tcPr marT="91440" marB="914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30048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3"/>
            <a:stretch>
              <a:fillRect/>
            </a:stretch>
          </a:blipFill>
        </p:spPr>
        <p:txBody>
          <a:bodyPr/>
          <a:lstStyle/>
          <a:p>
            <a:endParaRPr lang="en-US"/>
          </a:p>
        </p:txBody>
      </p:sp>
      <p:sp>
        <p:nvSpPr>
          <p:cNvPr id="3" name="TextBox 3"/>
          <p:cNvSpPr txBox="1"/>
          <p:nvPr/>
        </p:nvSpPr>
        <p:spPr>
          <a:xfrm>
            <a:off x="2169589" y="492799"/>
            <a:ext cx="575560" cy="589905"/>
          </a:xfrm>
          <a:prstGeom prst="rect">
            <a:avLst/>
          </a:prstGeom>
        </p:spPr>
        <p:txBody>
          <a:bodyPr lIns="0" tIns="0" rIns="0" bIns="0" rtlCol="0" anchor="t">
            <a:spAutoFit/>
          </a:bodyPr>
          <a:lstStyle/>
          <a:p>
            <a:pPr>
              <a:lnSpc>
                <a:spcPts val="4608"/>
              </a:lnSpc>
            </a:pPr>
            <a:r>
              <a:rPr lang="en-US" sz="3840">
                <a:solidFill>
                  <a:srgbClr val="FFFFFF"/>
                </a:solidFill>
                <a:latin typeface="Arimo"/>
              </a:rPr>
              <a:t>04</a:t>
            </a:r>
          </a:p>
        </p:txBody>
      </p:sp>
      <p:grpSp>
        <p:nvGrpSpPr>
          <p:cNvPr id="4" name="Group 4"/>
          <p:cNvGrpSpPr/>
          <p:nvPr/>
        </p:nvGrpSpPr>
        <p:grpSpPr>
          <a:xfrm>
            <a:off x="2018776" y="373291"/>
            <a:ext cx="877187" cy="877187"/>
            <a:chOff x="0" y="0"/>
            <a:chExt cx="1169582" cy="1169582"/>
          </a:xfrm>
        </p:grpSpPr>
        <p:sp>
          <p:nvSpPr>
            <p:cNvPr id="5" name="Freeform 5"/>
            <p:cNvSpPr/>
            <p:nvPr/>
          </p:nvSpPr>
          <p:spPr>
            <a:xfrm>
              <a:off x="0" y="0"/>
              <a:ext cx="1169543" cy="1169543"/>
            </a:xfrm>
            <a:custGeom>
              <a:avLst/>
              <a:gdLst/>
              <a:ahLst/>
              <a:cxnLst/>
              <a:rect l="l" t="t" r="r" b="b"/>
              <a:pathLst>
                <a:path w="1169543" h="1169543">
                  <a:moveTo>
                    <a:pt x="6731" y="0"/>
                  </a:moveTo>
                  <a:lnTo>
                    <a:pt x="1162812" y="0"/>
                  </a:lnTo>
                  <a:cubicBezTo>
                    <a:pt x="1166495" y="0"/>
                    <a:pt x="1169543" y="3048"/>
                    <a:pt x="1169543" y="6731"/>
                  </a:cubicBezTo>
                  <a:lnTo>
                    <a:pt x="1169543" y="1162812"/>
                  </a:lnTo>
                  <a:cubicBezTo>
                    <a:pt x="1169543" y="1166495"/>
                    <a:pt x="1166495" y="1169543"/>
                    <a:pt x="1162812" y="1169543"/>
                  </a:cubicBezTo>
                  <a:lnTo>
                    <a:pt x="6731" y="1169543"/>
                  </a:lnTo>
                  <a:cubicBezTo>
                    <a:pt x="3048" y="1169543"/>
                    <a:pt x="0" y="1166495"/>
                    <a:pt x="0" y="1162812"/>
                  </a:cubicBezTo>
                  <a:lnTo>
                    <a:pt x="0" y="6731"/>
                  </a:lnTo>
                  <a:cubicBezTo>
                    <a:pt x="0" y="3048"/>
                    <a:pt x="3048" y="0"/>
                    <a:pt x="6731" y="0"/>
                  </a:cubicBezTo>
                  <a:moveTo>
                    <a:pt x="6731" y="13589"/>
                  </a:moveTo>
                  <a:lnTo>
                    <a:pt x="6731" y="6731"/>
                  </a:lnTo>
                  <a:lnTo>
                    <a:pt x="13462" y="6731"/>
                  </a:lnTo>
                  <a:lnTo>
                    <a:pt x="13462" y="1162812"/>
                  </a:lnTo>
                  <a:lnTo>
                    <a:pt x="6731" y="1162812"/>
                  </a:lnTo>
                  <a:lnTo>
                    <a:pt x="6731" y="1156081"/>
                  </a:lnTo>
                  <a:lnTo>
                    <a:pt x="1162812" y="1156081"/>
                  </a:lnTo>
                  <a:lnTo>
                    <a:pt x="1162812" y="1162812"/>
                  </a:lnTo>
                  <a:lnTo>
                    <a:pt x="1156081" y="1162812"/>
                  </a:lnTo>
                  <a:lnTo>
                    <a:pt x="1156081" y="6731"/>
                  </a:lnTo>
                  <a:lnTo>
                    <a:pt x="1162812" y="6731"/>
                  </a:lnTo>
                  <a:lnTo>
                    <a:pt x="1162812" y="13462"/>
                  </a:lnTo>
                  <a:lnTo>
                    <a:pt x="6731" y="13462"/>
                  </a:lnTo>
                  <a:close/>
                </a:path>
              </a:pathLst>
            </a:custGeom>
            <a:solidFill>
              <a:srgbClr val="BA7C2E"/>
            </a:solidFill>
          </p:spPr>
          <p:txBody>
            <a:bodyPr/>
            <a:lstStyle/>
            <a:p>
              <a:endParaRPr lang="en-US"/>
            </a:p>
          </p:txBody>
        </p:sp>
      </p:grpSp>
      <p:sp>
        <p:nvSpPr>
          <p:cNvPr id="6" name="TextBox 6"/>
          <p:cNvSpPr txBox="1"/>
          <p:nvPr/>
        </p:nvSpPr>
        <p:spPr>
          <a:xfrm>
            <a:off x="3199541" y="562317"/>
            <a:ext cx="7288979" cy="433452"/>
          </a:xfrm>
          <a:prstGeom prst="rect">
            <a:avLst/>
          </a:prstGeom>
        </p:spPr>
        <p:txBody>
          <a:bodyPr lIns="0" tIns="0" rIns="0" bIns="0" rtlCol="0" anchor="t">
            <a:spAutoFit/>
          </a:bodyPr>
          <a:lstStyle/>
          <a:p>
            <a:pPr>
              <a:lnSpc>
                <a:spcPts val="3583"/>
              </a:lnSpc>
            </a:pPr>
            <a:r>
              <a:rPr lang="en-US" sz="2987">
                <a:solidFill>
                  <a:srgbClr val="FFC000"/>
                </a:solidFill>
                <a:latin typeface="Arimo"/>
              </a:rPr>
              <a:t>KẾT LUẬN VÀ HƯỚNG PHÁT TRIỂN</a:t>
            </a:r>
          </a:p>
        </p:txBody>
      </p:sp>
      <p:sp>
        <p:nvSpPr>
          <p:cNvPr id="7" name="TextBox 7"/>
          <p:cNvSpPr txBox="1"/>
          <p:nvPr/>
        </p:nvSpPr>
        <p:spPr>
          <a:xfrm>
            <a:off x="2018778" y="1758611"/>
            <a:ext cx="1544092" cy="361125"/>
          </a:xfrm>
          <a:prstGeom prst="rect">
            <a:avLst/>
          </a:prstGeom>
        </p:spPr>
        <p:txBody>
          <a:bodyPr lIns="0" tIns="0" rIns="0" bIns="0" rtlCol="0" anchor="t">
            <a:spAutoFit/>
          </a:bodyPr>
          <a:lstStyle/>
          <a:p>
            <a:pPr algn="ctr">
              <a:lnSpc>
                <a:spcPts val="2984"/>
              </a:lnSpc>
              <a:spcBef>
                <a:spcPct val="0"/>
              </a:spcBef>
            </a:pPr>
            <a:r>
              <a:rPr lang="en-US" sz="2487">
                <a:solidFill>
                  <a:srgbClr val="FFC000"/>
                </a:solidFill>
                <a:latin typeface="Arimo"/>
              </a:rPr>
              <a:t>KẾT LUẬN</a:t>
            </a:r>
          </a:p>
        </p:txBody>
      </p:sp>
      <p:sp>
        <p:nvSpPr>
          <p:cNvPr id="8" name="TextBox 8"/>
          <p:cNvSpPr txBox="1"/>
          <p:nvPr/>
        </p:nvSpPr>
        <p:spPr>
          <a:xfrm>
            <a:off x="6502402" y="4237071"/>
            <a:ext cx="3206948" cy="361125"/>
          </a:xfrm>
          <a:prstGeom prst="rect">
            <a:avLst/>
          </a:prstGeom>
        </p:spPr>
        <p:txBody>
          <a:bodyPr lIns="0" tIns="0" rIns="0" bIns="0" rtlCol="0" anchor="t">
            <a:spAutoFit/>
          </a:bodyPr>
          <a:lstStyle/>
          <a:p>
            <a:pPr algn="ctr">
              <a:lnSpc>
                <a:spcPts val="2984"/>
              </a:lnSpc>
              <a:spcBef>
                <a:spcPct val="0"/>
              </a:spcBef>
            </a:pPr>
            <a:r>
              <a:rPr lang="en-US" sz="2487">
                <a:solidFill>
                  <a:srgbClr val="FFC000"/>
                </a:solidFill>
                <a:latin typeface="Arimo"/>
              </a:rPr>
              <a:t>HƯỚNG PHÁT TRIỂN</a:t>
            </a:r>
          </a:p>
        </p:txBody>
      </p:sp>
      <p:sp>
        <p:nvSpPr>
          <p:cNvPr id="9" name="TextBox 9"/>
          <p:cNvSpPr txBox="1"/>
          <p:nvPr/>
        </p:nvSpPr>
        <p:spPr>
          <a:xfrm>
            <a:off x="2381106" y="2308337"/>
            <a:ext cx="3965927" cy="1836144"/>
          </a:xfrm>
          <a:prstGeom prst="rect">
            <a:avLst/>
          </a:prstGeom>
        </p:spPr>
        <p:txBody>
          <a:bodyPr lIns="0" tIns="0" rIns="0" bIns="0" rtlCol="0" anchor="t">
            <a:spAutoFit/>
          </a:bodyPr>
          <a:lstStyle/>
          <a:p>
            <a:pPr algn="just">
              <a:lnSpc>
                <a:spcPts val="1788"/>
              </a:lnSpc>
            </a:pPr>
            <a:r>
              <a:rPr lang="en-US" sz="1491">
                <a:solidFill>
                  <a:srgbClr val="FFFFFF"/>
                </a:solidFill>
                <a:latin typeface="Montserrat"/>
              </a:rPr>
              <a:t>Hiểu rõ quy trình xây dựng một website hoàn chỉnh, nắm được các kiến thức cơ bản của một website cần có và cách thức hoạt động của một website.</a:t>
            </a:r>
          </a:p>
          <a:p>
            <a:pPr algn="just">
              <a:lnSpc>
                <a:spcPts val="1788"/>
              </a:lnSpc>
            </a:pPr>
            <a:r>
              <a:rPr lang="en-US" sz="1491">
                <a:solidFill>
                  <a:srgbClr val="FFFFFF"/>
                </a:solidFill>
                <a:latin typeface="Montserrat"/>
              </a:rPr>
              <a:t>Hoàn thành thiết kế hệ thống hoàn thiện các chức năng được phân tích với giao diện thân thiện, dễ sử dụng.</a:t>
            </a:r>
          </a:p>
          <a:p>
            <a:pPr algn="just">
              <a:lnSpc>
                <a:spcPts val="1788"/>
              </a:lnSpc>
              <a:spcBef>
                <a:spcPct val="0"/>
              </a:spcBef>
            </a:pPr>
            <a:endParaRPr lang="en-US" sz="1491">
              <a:solidFill>
                <a:srgbClr val="FFFFFF"/>
              </a:solidFill>
              <a:latin typeface="Montserrat"/>
            </a:endParaRPr>
          </a:p>
        </p:txBody>
      </p:sp>
      <p:sp>
        <p:nvSpPr>
          <p:cNvPr id="10" name="Freeform 10"/>
          <p:cNvSpPr/>
          <p:nvPr/>
        </p:nvSpPr>
        <p:spPr>
          <a:xfrm>
            <a:off x="2018778" y="2308340"/>
            <a:ext cx="219604" cy="201237"/>
          </a:xfrm>
          <a:custGeom>
            <a:avLst/>
            <a:gdLst/>
            <a:ahLst/>
            <a:cxnLst/>
            <a:rect l="l" t="t" r="r" b="b"/>
            <a:pathLst>
              <a:path w="219604" h="201237">
                <a:moveTo>
                  <a:pt x="0" y="0"/>
                </a:moveTo>
                <a:lnTo>
                  <a:pt x="219604" y="0"/>
                </a:lnTo>
                <a:lnTo>
                  <a:pt x="219604" y="201236"/>
                </a:lnTo>
                <a:lnTo>
                  <a:pt x="0" y="2012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1" name="Freeform 11"/>
          <p:cNvSpPr/>
          <p:nvPr/>
        </p:nvSpPr>
        <p:spPr>
          <a:xfrm>
            <a:off x="2018778" y="3184640"/>
            <a:ext cx="219604" cy="201237"/>
          </a:xfrm>
          <a:custGeom>
            <a:avLst/>
            <a:gdLst/>
            <a:ahLst/>
            <a:cxnLst/>
            <a:rect l="l" t="t" r="r" b="b"/>
            <a:pathLst>
              <a:path w="219604" h="201237">
                <a:moveTo>
                  <a:pt x="0" y="0"/>
                </a:moveTo>
                <a:lnTo>
                  <a:pt x="219604" y="0"/>
                </a:lnTo>
                <a:lnTo>
                  <a:pt x="219604" y="201236"/>
                </a:lnTo>
                <a:lnTo>
                  <a:pt x="0" y="2012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2" name="TextBox 12"/>
          <p:cNvSpPr txBox="1"/>
          <p:nvPr/>
        </p:nvSpPr>
        <p:spPr>
          <a:xfrm>
            <a:off x="6502400" y="4800600"/>
            <a:ext cx="4291577" cy="1370824"/>
          </a:xfrm>
          <a:prstGeom prst="rect">
            <a:avLst/>
          </a:prstGeom>
        </p:spPr>
        <p:txBody>
          <a:bodyPr lIns="0" tIns="0" rIns="0" bIns="0" rtlCol="0" anchor="t">
            <a:spAutoFit/>
          </a:bodyPr>
          <a:lstStyle/>
          <a:p>
            <a:pPr marL="321668" lvl="1" indent="-160835">
              <a:lnSpc>
                <a:spcPts val="1788"/>
              </a:lnSpc>
              <a:buFont typeface="Arial"/>
              <a:buChar char="•"/>
            </a:pPr>
            <a:r>
              <a:rPr lang="en-US" sz="1491">
                <a:solidFill>
                  <a:srgbClr val="FFFFFF"/>
                </a:solidFill>
                <a:latin typeface="Arimo"/>
              </a:rPr>
              <a:t>Tích hợp chức năng nạp tiền qua Momo</a:t>
            </a:r>
          </a:p>
          <a:p>
            <a:pPr marL="321668" lvl="1" indent="-160835">
              <a:lnSpc>
                <a:spcPts val="1788"/>
              </a:lnSpc>
              <a:buFont typeface="Arial"/>
              <a:buChar char="•"/>
            </a:pPr>
            <a:r>
              <a:rPr lang="en-US" sz="1491">
                <a:solidFill>
                  <a:srgbClr val="FFFFFF"/>
                </a:solidFill>
                <a:latin typeface="Arimo"/>
              </a:rPr>
              <a:t>Chức năng trò chuyện trên website</a:t>
            </a:r>
          </a:p>
          <a:p>
            <a:pPr marL="321668" lvl="1" indent="-160835">
              <a:lnSpc>
                <a:spcPts val="1788"/>
              </a:lnSpc>
              <a:buFont typeface="Arial"/>
              <a:buChar char="•"/>
            </a:pPr>
            <a:r>
              <a:rPr lang="en-US" sz="1491">
                <a:solidFill>
                  <a:srgbClr val="FFFFFF"/>
                </a:solidFill>
                <a:latin typeface="Arimo"/>
              </a:rPr>
              <a:t>Chức năng đăng tải truyện cho người dùng muốn đăng bộ truyện mình sáng tác</a:t>
            </a:r>
          </a:p>
          <a:p>
            <a:pPr marL="321668" lvl="1" indent="-160835">
              <a:lnSpc>
                <a:spcPts val="1788"/>
              </a:lnSpc>
              <a:buFont typeface="Arial"/>
              <a:buChar char="•"/>
            </a:pPr>
            <a:r>
              <a:rPr lang="en-US" sz="1491">
                <a:solidFill>
                  <a:srgbClr val="FFFFFF"/>
                </a:solidFill>
                <a:latin typeface="Arimo"/>
              </a:rPr>
              <a:t>Chức năng thông báo</a:t>
            </a:r>
          </a:p>
          <a:p>
            <a:pPr marL="321668" lvl="1" indent="-160835">
              <a:lnSpc>
                <a:spcPts val="1788"/>
              </a:lnSpc>
              <a:buFont typeface="Arial"/>
              <a:buChar char="•"/>
            </a:pPr>
            <a:r>
              <a:rPr lang="en-US" sz="1491">
                <a:solidFill>
                  <a:srgbClr val="FFFFFF"/>
                </a:solidFill>
                <a:latin typeface="Arimo"/>
              </a:rPr>
              <a:t>Tối ưu giao diện</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500" fill="hold"/>
                                        <p:tgtEl>
                                          <p:spTgt spid="12"/>
                                        </p:tgtEl>
                                        <p:attrNameLst>
                                          <p:attrName>ppt_x</p:attrName>
                                        </p:attrNameLst>
                                      </p:cBhvr>
                                      <p:tavLst>
                                        <p:tav tm="0">
                                          <p:val>
                                            <p:strVal val="#ppt_x"/>
                                          </p:val>
                                        </p:tav>
                                        <p:tav tm="100000">
                                          <p:val>
                                            <p:strVal val="#ppt_x"/>
                                          </p:val>
                                        </p:tav>
                                      </p:tavLst>
                                    </p:anim>
                                    <p:anim calcmode="lin" valueType="num">
                                      <p:cBhvr additive="base">
                                        <p:cTn id="3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9" grpId="0"/>
      <p:bldP spid="10" grpId="0" animBg="1"/>
      <p:bldP spid="11" grpId="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30048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3"/>
            <a:stretch>
              <a:fillRect/>
            </a:stretch>
          </a:blipFill>
        </p:spPr>
        <p:txBody>
          <a:bodyPr/>
          <a:lstStyle/>
          <a:p>
            <a:endParaRPr lang="en-US"/>
          </a:p>
        </p:txBody>
      </p:sp>
      <p:sp>
        <p:nvSpPr>
          <p:cNvPr id="6" name="TextBox 6"/>
          <p:cNvSpPr txBox="1"/>
          <p:nvPr/>
        </p:nvSpPr>
        <p:spPr>
          <a:xfrm>
            <a:off x="3416300" y="3276600"/>
            <a:ext cx="6172200" cy="463012"/>
          </a:xfrm>
          <a:prstGeom prst="rect">
            <a:avLst/>
          </a:prstGeom>
        </p:spPr>
        <p:txBody>
          <a:bodyPr wrap="square" lIns="0" tIns="0" rIns="0" bIns="0" rtlCol="0" anchor="t">
            <a:spAutoFit/>
          </a:bodyPr>
          <a:lstStyle/>
          <a:p>
            <a:pPr>
              <a:lnSpc>
                <a:spcPts val="3583"/>
              </a:lnSpc>
            </a:pPr>
            <a:r>
              <a:rPr lang="en-US" sz="4000">
                <a:solidFill>
                  <a:srgbClr val="FFC000"/>
                </a:solidFill>
                <a:latin typeface="Arimo"/>
              </a:rPr>
              <a:t>THANKS FOR WATCHING</a:t>
            </a:r>
          </a:p>
        </p:txBody>
      </p:sp>
    </p:spTree>
    <p:extLst>
      <p:ext uri="{BB962C8B-B14F-4D97-AF65-F5344CB8AC3E}">
        <p14:creationId xmlns:p14="http://schemas.microsoft.com/office/powerpoint/2010/main" val="34484492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30048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3"/>
            <a:stretch>
              <a:fillRect/>
            </a:stretch>
          </a:blipFill>
        </p:spPr>
        <p:txBody>
          <a:bodyPr/>
          <a:lstStyle/>
          <a:p>
            <a:endParaRPr lang="en-US"/>
          </a:p>
        </p:txBody>
      </p:sp>
      <p:sp>
        <p:nvSpPr>
          <p:cNvPr id="3" name="TextBox 3"/>
          <p:cNvSpPr txBox="1"/>
          <p:nvPr/>
        </p:nvSpPr>
        <p:spPr>
          <a:xfrm>
            <a:off x="4161238" y="648331"/>
            <a:ext cx="4693951" cy="589905"/>
          </a:xfrm>
          <a:prstGeom prst="rect">
            <a:avLst/>
          </a:prstGeom>
        </p:spPr>
        <p:txBody>
          <a:bodyPr lIns="0" tIns="0" rIns="0" bIns="0" rtlCol="0" anchor="t">
            <a:spAutoFit/>
          </a:bodyPr>
          <a:lstStyle/>
          <a:p>
            <a:pPr algn="ctr">
              <a:lnSpc>
                <a:spcPts val="4608"/>
              </a:lnSpc>
            </a:pPr>
            <a:r>
              <a:rPr lang="en-US" sz="3840">
                <a:solidFill>
                  <a:srgbClr val="FFAB40"/>
                </a:solidFill>
                <a:latin typeface="Arimo"/>
              </a:rPr>
              <a:t>NỘI DUNG CHÍNH</a:t>
            </a:r>
          </a:p>
        </p:txBody>
      </p:sp>
      <p:sp>
        <p:nvSpPr>
          <p:cNvPr id="4" name="TextBox 4"/>
          <p:cNvSpPr txBox="1"/>
          <p:nvPr/>
        </p:nvSpPr>
        <p:spPr>
          <a:xfrm>
            <a:off x="2873404" y="2143436"/>
            <a:ext cx="581359" cy="589905"/>
          </a:xfrm>
          <a:prstGeom prst="rect">
            <a:avLst/>
          </a:prstGeom>
        </p:spPr>
        <p:txBody>
          <a:bodyPr wrap="square" lIns="0" tIns="0" rIns="0" bIns="0" rtlCol="0" anchor="t">
            <a:spAutoFit/>
          </a:bodyPr>
          <a:lstStyle/>
          <a:p>
            <a:pPr>
              <a:lnSpc>
                <a:spcPts val="4608"/>
              </a:lnSpc>
            </a:pPr>
            <a:r>
              <a:rPr lang="en-US" sz="3840">
                <a:solidFill>
                  <a:srgbClr val="FFFFFF"/>
                </a:solidFill>
                <a:latin typeface="Arimo"/>
              </a:rPr>
              <a:t>01</a:t>
            </a:r>
          </a:p>
        </p:txBody>
      </p:sp>
      <p:grpSp>
        <p:nvGrpSpPr>
          <p:cNvPr id="5" name="Group 5"/>
          <p:cNvGrpSpPr/>
          <p:nvPr/>
        </p:nvGrpSpPr>
        <p:grpSpPr>
          <a:xfrm>
            <a:off x="2667845" y="1999810"/>
            <a:ext cx="877158" cy="877158"/>
            <a:chOff x="-55280" y="55769"/>
            <a:chExt cx="1169543" cy="1169543"/>
          </a:xfrm>
        </p:grpSpPr>
        <p:sp>
          <p:nvSpPr>
            <p:cNvPr id="6" name="Freeform 6"/>
            <p:cNvSpPr/>
            <p:nvPr/>
          </p:nvSpPr>
          <p:spPr>
            <a:xfrm>
              <a:off x="-55280" y="55769"/>
              <a:ext cx="1169543" cy="1169543"/>
            </a:xfrm>
            <a:custGeom>
              <a:avLst/>
              <a:gdLst/>
              <a:ahLst/>
              <a:cxnLst/>
              <a:rect l="l" t="t" r="r" b="b"/>
              <a:pathLst>
                <a:path w="1169543" h="1169543">
                  <a:moveTo>
                    <a:pt x="6731" y="0"/>
                  </a:moveTo>
                  <a:lnTo>
                    <a:pt x="1162812" y="0"/>
                  </a:lnTo>
                  <a:cubicBezTo>
                    <a:pt x="1166495" y="0"/>
                    <a:pt x="1169543" y="3048"/>
                    <a:pt x="1169543" y="6731"/>
                  </a:cubicBezTo>
                  <a:lnTo>
                    <a:pt x="1169543" y="1162812"/>
                  </a:lnTo>
                  <a:cubicBezTo>
                    <a:pt x="1169543" y="1166495"/>
                    <a:pt x="1166495" y="1169543"/>
                    <a:pt x="1162812" y="1169543"/>
                  </a:cubicBezTo>
                  <a:lnTo>
                    <a:pt x="6731" y="1169543"/>
                  </a:lnTo>
                  <a:cubicBezTo>
                    <a:pt x="3048" y="1169543"/>
                    <a:pt x="0" y="1166495"/>
                    <a:pt x="0" y="1162812"/>
                  </a:cubicBezTo>
                  <a:lnTo>
                    <a:pt x="0" y="6731"/>
                  </a:lnTo>
                  <a:cubicBezTo>
                    <a:pt x="0" y="3048"/>
                    <a:pt x="3048" y="0"/>
                    <a:pt x="6731" y="0"/>
                  </a:cubicBezTo>
                  <a:moveTo>
                    <a:pt x="6731" y="13589"/>
                  </a:moveTo>
                  <a:lnTo>
                    <a:pt x="6731" y="6731"/>
                  </a:lnTo>
                  <a:lnTo>
                    <a:pt x="13462" y="6731"/>
                  </a:lnTo>
                  <a:lnTo>
                    <a:pt x="13462" y="1162812"/>
                  </a:lnTo>
                  <a:lnTo>
                    <a:pt x="6731" y="1162812"/>
                  </a:lnTo>
                  <a:lnTo>
                    <a:pt x="6731" y="1156081"/>
                  </a:lnTo>
                  <a:lnTo>
                    <a:pt x="1162812" y="1156081"/>
                  </a:lnTo>
                  <a:lnTo>
                    <a:pt x="1162812" y="1162812"/>
                  </a:lnTo>
                  <a:lnTo>
                    <a:pt x="1156081" y="1162812"/>
                  </a:lnTo>
                  <a:lnTo>
                    <a:pt x="1156081" y="6731"/>
                  </a:lnTo>
                  <a:lnTo>
                    <a:pt x="1162812" y="6731"/>
                  </a:lnTo>
                  <a:lnTo>
                    <a:pt x="1162812" y="13462"/>
                  </a:lnTo>
                  <a:lnTo>
                    <a:pt x="6731" y="13462"/>
                  </a:lnTo>
                  <a:close/>
                </a:path>
              </a:pathLst>
            </a:custGeom>
            <a:solidFill>
              <a:srgbClr val="BA7C2E"/>
            </a:solidFill>
          </p:spPr>
          <p:txBody>
            <a:bodyPr/>
            <a:lstStyle/>
            <a:p>
              <a:endParaRPr lang="en-US"/>
            </a:p>
          </p:txBody>
        </p:sp>
      </p:grpSp>
      <p:sp>
        <p:nvSpPr>
          <p:cNvPr id="7" name="TextBox 7"/>
          <p:cNvSpPr txBox="1"/>
          <p:nvPr/>
        </p:nvSpPr>
        <p:spPr>
          <a:xfrm>
            <a:off x="3830033" y="2222828"/>
            <a:ext cx="6605713" cy="433452"/>
          </a:xfrm>
          <a:prstGeom prst="rect">
            <a:avLst/>
          </a:prstGeom>
        </p:spPr>
        <p:txBody>
          <a:bodyPr lIns="0" tIns="0" rIns="0" bIns="0" rtlCol="0" anchor="t">
            <a:spAutoFit/>
          </a:bodyPr>
          <a:lstStyle/>
          <a:p>
            <a:pPr>
              <a:lnSpc>
                <a:spcPts val="3583"/>
              </a:lnSpc>
            </a:pPr>
            <a:r>
              <a:rPr lang="en-US" sz="2987">
                <a:solidFill>
                  <a:srgbClr val="FFFFFF"/>
                </a:solidFill>
                <a:latin typeface="Arimo"/>
              </a:rPr>
              <a:t>TỔNG QUAN ĐỀ TÀI</a:t>
            </a:r>
          </a:p>
        </p:txBody>
      </p:sp>
      <p:sp>
        <p:nvSpPr>
          <p:cNvPr id="8" name="TextBox 8"/>
          <p:cNvSpPr txBox="1"/>
          <p:nvPr/>
        </p:nvSpPr>
        <p:spPr>
          <a:xfrm>
            <a:off x="2860409" y="3181259"/>
            <a:ext cx="672257" cy="589905"/>
          </a:xfrm>
          <a:prstGeom prst="rect">
            <a:avLst/>
          </a:prstGeom>
        </p:spPr>
        <p:txBody>
          <a:bodyPr wrap="square" lIns="0" tIns="0" rIns="0" bIns="0" rtlCol="0" anchor="t">
            <a:spAutoFit/>
          </a:bodyPr>
          <a:lstStyle/>
          <a:p>
            <a:pPr>
              <a:lnSpc>
                <a:spcPts val="4608"/>
              </a:lnSpc>
            </a:pPr>
            <a:r>
              <a:rPr lang="en-US" sz="3840">
                <a:solidFill>
                  <a:srgbClr val="FFFFFF"/>
                </a:solidFill>
                <a:latin typeface="Arimo"/>
              </a:rPr>
              <a:t>02</a:t>
            </a:r>
          </a:p>
        </p:txBody>
      </p:sp>
      <p:grpSp>
        <p:nvGrpSpPr>
          <p:cNvPr id="9" name="Group 9"/>
          <p:cNvGrpSpPr/>
          <p:nvPr/>
        </p:nvGrpSpPr>
        <p:grpSpPr>
          <a:xfrm>
            <a:off x="2678804" y="3053897"/>
            <a:ext cx="877187" cy="877187"/>
            <a:chOff x="0" y="0"/>
            <a:chExt cx="1169582" cy="1169582"/>
          </a:xfrm>
        </p:grpSpPr>
        <p:sp>
          <p:nvSpPr>
            <p:cNvPr id="10" name="Freeform 10"/>
            <p:cNvSpPr/>
            <p:nvPr/>
          </p:nvSpPr>
          <p:spPr>
            <a:xfrm>
              <a:off x="0" y="0"/>
              <a:ext cx="1169543" cy="1169543"/>
            </a:xfrm>
            <a:custGeom>
              <a:avLst/>
              <a:gdLst/>
              <a:ahLst/>
              <a:cxnLst/>
              <a:rect l="l" t="t" r="r" b="b"/>
              <a:pathLst>
                <a:path w="1169543" h="1169543">
                  <a:moveTo>
                    <a:pt x="6731" y="0"/>
                  </a:moveTo>
                  <a:lnTo>
                    <a:pt x="1162812" y="0"/>
                  </a:lnTo>
                  <a:cubicBezTo>
                    <a:pt x="1166495" y="0"/>
                    <a:pt x="1169543" y="3048"/>
                    <a:pt x="1169543" y="6731"/>
                  </a:cubicBezTo>
                  <a:lnTo>
                    <a:pt x="1169543" y="1162812"/>
                  </a:lnTo>
                  <a:cubicBezTo>
                    <a:pt x="1169543" y="1166495"/>
                    <a:pt x="1166495" y="1169543"/>
                    <a:pt x="1162812" y="1169543"/>
                  </a:cubicBezTo>
                  <a:lnTo>
                    <a:pt x="6731" y="1169543"/>
                  </a:lnTo>
                  <a:cubicBezTo>
                    <a:pt x="3048" y="1169543"/>
                    <a:pt x="0" y="1166495"/>
                    <a:pt x="0" y="1162812"/>
                  </a:cubicBezTo>
                  <a:lnTo>
                    <a:pt x="0" y="6731"/>
                  </a:lnTo>
                  <a:cubicBezTo>
                    <a:pt x="0" y="3048"/>
                    <a:pt x="3048" y="0"/>
                    <a:pt x="6731" y="0"/>
                  </a:cubicBezTo>
                  <a:moveTo>
                    <a:pt x="6731" y="13589"/>
                  </a:moveTo>
                  <a:lnTo>
                    <a:pt x="6731" y="6731"/>
                  </a:lnTo>
                  <a:lnTo>
                    <a:pt x="13462" y="6731"/>
                  </a:lnTo>
                  <a:lnTo>
                    <a:pt x="13462" y="1162812"/>
                  </a:lnTo>
                  <a:lnTo>
                    <a:pt x="6731" y="1162812"/>
                  </a:lnTo>
                  <a:lnTo>
                    <a:pt x="6731" y="1156081"/>
                  </a:lnTo>
                  <a:lnTo>
                    <a:pt x="1162812" y="1156081"/>
                  </a:lnTo>
                  <a:lnTo>
                    <a:pt x="1162812" y="1162812"/>
                  </a:lnTo>
                  <a:lnTo>
                    <a:pt x="1156081" y="1162812"/>
                  </a:lnTo>
                  <a:lnTo>
                    <a:pt x="1156081" y="6731"/>
                  </a:lnTo>
                  <a:lnTo>
                    <a:pt x="1162812" y="6731"/>
                  </a:lnTo>
                  <a:lnTo>
                    <a:pt x="1162812" y="13462"/>
                  </a:lnTo>
                  <a:lnTo>
                    <a:pt x="6731" y="13462"/>
                  </a:lnTo>
                  <a:close/>
                </a:path>
              </a:pathLst>
            </a:custGeom>
            <a:solidFill>
              <a:srgbClr val="BA7C2E"/>
            </a:solidFill>
          </p:spPr>
          <p:txBody>
            <a:bodyPr/>
            <a:lstStyle/>
            <a:p>
              <a:endParaRPr lang="en-US"/>
            </a:p>
          </p:txBody>
        </p:sp>
      </p:grpSp>
      <p:sp>
        <p:nvSpPr>
          <p:cNvPr id="11" name="TextBox 11"/>
          <p:cNvSpPr txBox="1"/>
          <p:nvPr/>
        </p:nvSpPr>
        <p:spPr>
          <a:xfrm>
            <a:off x="3738434" y="3283989"/>
            <a:ext cx="6587562" cy="433452"/>
          </a:xfrm>
          <a:prstGeom prst="rect">
            <a:avLst/>
          </a:prstGeom>
        </p:spPr>
        <p:txBody>
          <a:bodyPr wrap="square" lIns="0" tIns="0" rIns="0" bIns="0" rtlCol="0" anchor="t">
            <a:spAutoFit/>
          </a:bodyPr>
          <a:lstStyle/>
          <a:p>
            <a:pPr>
              <a:lnSpc>
                <a:spcPts val="3583"/>
              </a:lnSpc>
            </a:pPr>
            <a:r>
              <a:rPr lang="en-US" sz="2987">
                <a:solidFill>
                  <a:srgbClr val="FFFFFF"/>
                </a:solidFill>
                <a:latin typeface="Arimo"/>
              </a:rPr>
              <a:t>PHÂN TÍCH VÀ THIẾT KẾ HỆ THỐNG</a:t>
            </a:r>
          </a:p>
        </p:txBody>
      </p:sp>
      <p:sp>
        <p:nvSpPr>
          <p:cNvPr id="12" name="AutoShape 12"/>
          <p:cNvSpPr/>
          <p:nvPr/>
        </p:nvSpPr>
        <p:spPr>
          <a:xfrm rot="21639">
            <a:off x="5764649" y="1452316"/>
            <a:ext cx="1614051" cy="0"/>
          </a:xfrm>
          <a:prstGeom prst="line">
            <a:avLst/>
          </a:prstGeom>
          <a:ln w="9525" cap="rnd">
            <a:solidFill>
              <a:srgbClr val="FFAB40"/>
            </a:solidFill>
            <a:prstDash val="solid"/>
            <a:headEnd type="none" w="sm" len="sm"/>
            <a:tailEnd type="none" w="sm" len="sm"/>
          </a:ln>
        </p:spPr>
        <p:txBody>
          <a:bodyPr/>
          <a:lstStyle/>
          <a:p>
            <a:endParaRPr lang="en-US"/>
          </a:p>
        </p:txBody>
      </p:sp>
      <p:sp>
        <p:nvSpPr>
          <p:cNvPr id="13" name="TextBox 13"/>
          <p:cNvSpPr txBox="1"/>
          <p:nvPr/>
        </p:nvSpPr>
        <p:spPr>
          <a:xfrm>
            <a:off x="2848107" y="5601037"/>
            <a:ext cx="606656" cy="589905"/>
          </a:xfrm>
          <a:prstGeom prst="rect">
            <a:avLst/>
          </a:prstGeom>
        </p:spPr>
        <p:txBody>
          <a:bodyPr wrap="square" lIns="0" tIns="0" rIns="0" bIns="0" rtlCol="0" anchor="t">
            <a:spAutoFit/>
          </a:bodyPr>
          <a:lstStyle/>
          <a:p>
            <a:pPr>
              <a:lnSpc>
                <a:spcPts val="4608"/>
              </a:lnSpc>
            </a:pPr>
            <a:r>
              <a:rPr lang="en-US" sz="3840">
                <a:solidFill>
                  <a:srgbClr val="FFFFFF"/>
                </a:solidFill>
                <a:latin typeface="Arimo"/>
              </a:rPr>
              <a:t>04</a:t>
            </a:r>
          </a:p>
        </p:txBody>
      </p:sp>
      <p:grpSp>
        <p:nvGrpSpPr>
          <p:cNvPr id="14" name="Group 14"/>
          <p:cNvGrpSpPr/>
          <p:nvPr/>
        </p:nvGrpSpPr>
        <p:grpSpPr>
          <a:xfrm>
            <a:off x="2667845" y="5457411"/>
            <a:ext cx="877187" cy="877187"/>
            <a:chOff x="0" y="0"/>
            <a:chExt cx="1169582" cy="1169582"/>
          </a:xfrm>
        </p:grpSpPr>
        <p:sp>
          <p:nvSpPr>
            <p:cNvPr id="15" name="Freeform 15"/>
            <p:cNvSpPr/>
            <p:nvPr/>
          </p:nvSpPr>
          <p:spPr>
            <a:xfrm>
              <a:off x="0" y="0"/>
              <a:ext cx="1169543" cy="1169543"/>
            </a:xfrm>
            <a:custGeom>
              <a:avLst/>
              <a:gdLst/>
              <a:ahLst/>
              <a:cxnLst/>
              <a:rect l="l" t="t" r="r" b="b"/>
              <a:pathLst>
                <a:path w="1169543" h="1169543">
                  <a:moveTo>
                    <a:pt x="6731" y="0"/>
                  </a:moveTo>
                  <a:lnTo>
                    <a:pt x="1162812" y="0"/>
                  </a:lnTo>
                  <a:cubicBezTo>
                    <a:pt x="1166495" y="0"/>
                    <a:pt x="1169543" y="3048"/>
                    <a:pt x="1169543" y="6731"/>
                  </a:cubicBezTo>
                  <a:lnTo>
                    <a:pt x="1169543" y="1162812"/>
                  </a:lnTo>
                  <a:cubicBezTo>
                    <a:pt x="1169543" y="1166495"/>
                    <a:pt x="1166495" y="1169543"/>
                    <a:pt x="1162812" y="1169543"/>
                  </a:cubicBezTo>
                  <a:lnTo>
                    <a:pt x="6731" y="1169543"/>
                  </a:lnTo>
                  <a:cubicBezTo>
                    <a:pt x="3048" y="1169543"/>
                    <a:pt x="0" y="1166495"/>
                    <a:pt x="0" y="1162812"/>
                  </a:cubicBezTo>
                  <a:lnTo>
                    <a:pt x="0" y="6731"/>
                  </a:lnTo>
                  <a:cubicBezTo>
                    <a:pt x="0" y="3048"/>
                    <a:pt x="3048" y="0"/>
                    <a:pt x="6731" y="0"/>
                  </a:cubicBezTo>
                  <a:moveTo>
                    <a:pt x="6731" y="13589"/>
                  </a:moveTo>
                  <a:lnTo>
                    <a:pt x="6731" y="6731"/>
                  </a:lnTo>
                  <a:lnTo>
                    <a:pt x="13462" y="6731"/>
                  </a:lnTo>
                  <a:lnTo>
                    <a:pt x="13462" y="1162812"/>
                  </a:lnTo>
                  <a:lnTo>
                    <a:pt x="6731" y="1162812"/>
                  </a:lnTo>
                  <a:lnTo>
                    <a:pt x="6731" y="1156081"/>
                  </a:lnTo>
                  <a:lnTo>
                    <a:pt x="1162812" y="1156081"/>
                  </a:lnTo>
                  <a:lnTo>
                    <a:pt x="1162812" y="1162812"/>
                  </a:lnTo>
                  <a:lnTo>
                    <a:pt x="1156081" y="1162812"/>
                  </a:lnTo>
                  <a:lnTo>
                    <a:pt x="1156081" y="6731"/>
                  </a:lnTo>
                  <a:lnTo>
                    <a:pt x="1162812" y="6731"/>
                  </a:lnTo>
                  <a:lnTo>
                    <a:pt x="1162812" y="13462"/>
                  </a:lnTo>
                  <a:lnTo>
                    <a:pt x="6731" y="13462"/>
                  </a:lnTo>
                  <a:close/>
                </a:path>
              </a:pathLst>
            </a:custGeom>
            <a:solidFill>
              <a:srgbClr val="BA7C2E"/>
            </a:solidFill>
          </p:spPr>
          <p:txBody>
            <a:bodyPr/>
            <a:lstStyle/>
            <a:p>
              <a:endParaRPr lang="en-US"/>
            </a:p>
          </p:txBody>
        </p:sp>
      </p:grpSp>
      <p:sp>
        <p:nvSpPr>
          <p:cNvPr id="16" name="TextBox 16"/>
          <p:cNvSpPr txBox="1"/>
          <p:nvPr/>
        </p:nvSpPr>
        <p:spPr>
          <a:xfrm>
            <a:off x="3834238" y="5631184"/>
            <a:ext cx="6605713" cy="895117"/>
          </a:xfrm>
          <a:prstGeom prst="rect">
            <a:avLst/>
          </a:prstGeom>
        </p:spPr>
        <p:txBody>
          <a:bodyPr lIns="0" tIns="0" rIns="0" bIns="0" rtlCol="0" anchor="t">
            <a:spAutoFit/>
          </a:bodyPr>
          <a:lstStyle/>
          <a:p>
            <a:pPr>
              <a:lnSpc>
                <a:spcPts val="3583"/>
              </a:lnSpc>
            </a:pPr>
            <a:r>
              <a:rPr lang="en-US" sz="2987">
                <a:solidFill>
                  <a:srgbClr val="FFFFFF"/>
                </a:solidFill>
                <a:latin typeface="Arimo"/>
              </a:rPr>
              <a:t>KẾT LUẬN VÀ HƯỚNG PHÁT TRIỂN</a:t>
            </a:r>
          </a:p>
          <a:p>
            <a:pPr>
              <a:lnSpc>
                <a:spcPts val="3583"/>
              </a:lnSpc>
            </a:pPr>
            <a:endParaRPr lang="en-US" sz="2987">
              <a:solidFill>
                <a:srgbClr val="FFFFFF"/>
              </a:solidFill>
              <a:latin typeface="Arimo"/>
            </a:endParaRPr>
          </a:p>
        </p:txBody>
      </p:sp>
      <p:sp>
        <p:nvSpPr>
          <p:cNvPr id="17" name="TextBox 17"/>
          <p:cNvSpPr txBox="1"/>
          <p:nvPr/>
        </p:nvSpPr>
        <p:spPr>
          <a:xfrm>
            <a:off x="2848107" y="4369263"/>
            <a:ext cx="606656" cy="589905"/>
          </a:xfrm>
          <a:prstGeom prst="rect">
            <a:avLst/>
          </a:prstGeom>
        </p:spPr>
        <p:txBody>
          <a:bodyPr wrap="square" lIns="0" tIns="0" rIns="0" bIns="0" rtlCol="0" anchor="t">
            <a:spAutoFit/>
          </a:bodyPr>
          <a:lstStyle/>
          <a:p>
            <a:pPr>
              <a:lnSpc>
                <a:spcPts val="4608"/>
              </a:lnSpc>
            </a:pPr>
            <a:r>
              <a:rPr lang="en-US" sz="3840">
                <a:solidFill>
                  <a:srgbClr val="FFFFFF"/>
                </a:solidFill>
                <a:latin typeface="Arimo"/>
              </a:rPr>
              <a:t>03</a:t>
            </a:r>
          </a:p>
        </p:txBody>
      </p:sp>
      <p:grpSp>
        <p:nvGrpSpPr>
          <p:cNvPr id="18" name="Group 18"/>
          <p:cNvGrpSpPr/>
          <p:nvPr/>
        </p:nvGrpSpPr>
        <p:grpSpPr>
          <a:xfrm>
            <a:off x="2667845" y="4225637"/>
            <a:ext cx="877187" cy="877187"/>
            <a:chOff x="0" y="0"/>
            <a:chExt cx="1169582" cy="1169582"/>
          </a:xfrm>
        </p:grpSpPr>
        <p:sp>
          <p:nvSpPr>
            <p:cNvPr id="19" name="Freeform 19"/>
            <p:cNvSpPr/>
            <p:nvPr/>
          </p:nvSpPr>
          <p:spPr>
            <a:xfrm>
              <a:off x="0" y="0"/>
              <a:ext cx="1169543" cy="1169543"/>
            </a:xfrm>
            <a:custGeom>
              <a:avLst/>
              <a:gdLst/>
              <a:ahLst/>
              <a:cxnLst/>
              <a:rect l="l" t="t" r="r" b="b"/>
              <a:pathLst>
                <a:path w="1169543" h="1169543">
                  <a:moveTo>
                    <a:pt x="6731" y="0"/>
                  </a:moveTo>
                  <a:lnTo>
                    <a:pt x="1162812" y="0"/>
                  </a:lnTo>
                  <a:cubicBezTo>
                    <a:pt x="1166495" y="0"/>
                    <a:pt x="1169543" y="3048"/>
                    <a:pt x="1169543" y="6731"/>
                  </a:cubicBezTo>
                  <a:lnTo>
                    <a:pt x="1169543" y="1162812"/>
                  </a:lnTo>
                  <a:cubicBezTo>
                    <a:pt x="1169543" y="1166495"/>
                    <a:pt x="1166495" y="1169543"/>
                    <a:pt x="1162812" y="1169543"/>
                  </a:cubicBezTo>
                  <a:lnTo>
                    <a:pt x="6731" y="1169543"/>
                  </a:lnTo>
                  <a:cubicBezTo>
                    <a:pt x="3048" y="1169543"/>
                    <a:pt x="0" y="1166495"/>
                    <a:pt x="0" y="1162812"/>
                  </a:cubicBezTo>
                  <a:lnTo>
                    <a:pt x="0" y="6731"/>
                  </a:lnTo>
                  <a:cubicBezTo>
                    <a:pt x="0" y="3048"/>
                    <a:pt x="3048" y="0"/>
                    <a:pt x="6731" y="0"/>
                  </a:cubicBezTo>
                  <a:moveTo>
                    <a:pt x="6731" y="13589"/>
                  </a:moveTo>
                  <a:lnTo>
                    <a:pt x="6731" y="6731"/>
                  </a:lnTo>
                  <a:lnTo>
                    <a:pt x="13462" y="6731"/>
                  </a:lnTo>
                  <a:lnTo>
                    <a:pt x="13462" y="1162812"/>
                  </a:lnTo>
                  <a:lnTo>
                    <a:pt x="6731" y="1162812"/>
                  </a:lnTo>
                  <a:lnTo>
                    <a:pt x="6731" y="1156081"/>
                  </a:lnTo>
                  <a:lnTo>
                    <a:pt x="1162812" y="1156081"/>
                  </a:lnTo>
                  <a:lnTo>
                    <a:pt x="1162812" y="1162812"/>
                  </a:lnTo>
                  <a:lnTo>
                    <a:pt x="1156081" y="1162812"/>
                  </a:lnTo>
                  <a:lnTo>
                    <a:pt x="1156081" y="6731"/>
                  </a:lnTo>
                  <a:lnTo>
                    <a:pt x="1162812" y="6731"/>
                  </a:lnTo>
                  <a:lnTo>
                    <a:pt x="1162812" y="13462"/>
                  </a:lnTo>
                  <a:lnTo>
                    <a:pt x="6731" y="13462"/>
                  </a:lnTo>
                  <a:close/>
                </a:path>
              </a:pathLst>
            </a:custGeom>
            <a:solidFill>
              <a:srgbClr val="BA7C2E"/>
            </a:solidFill>
          </p:spPr>
          <p:txBody>
            <a:bodyPr/>
            <a:lstStyle/>
            <a:p>
              <a:endParaRPr lang="en-US"/>
            </a:p>
          </p:txBody>
        </p:sp>
      </p:grpSp>
      <p:sp>
        <p:nvSpPr>
          <p:cNvPr id="20" name="TextBox 20"/>
          <p:cNvSpPr txBox="1"/>
          <p:nvPr/>
        </p:nvSpPr>
        <p:spPr>
          <a:xfrm>
            <a:off x="3834238" y="4399408"/>
            <a:ext cx="6605713" cy="895117"/>
          </a:xfrm>
          <a:prstGeom prst="rect">
            <a:avLst/>
          </a:prstGeom>
        </p:spPr>
        <p:txBody>
          <a:bodyPr lIns="0" tIns="0" rIns="0" bIns="0" rtlCol="0" anchor="t">
            <a:spAutoFit/>
          </a:bodyPr>
          <a:lstStyle/>
          <a:p>
            <a:pPr>
              <a:lnSpc>
                <a:spcPts val="3583"/>
              </a:lnSpc>
            </a:pPr>
            <a:r>
              <a:rPr lang="en-US" sz="2987">
                <a:solidFill>
                  <a:srgbClr val="FFFFFF"/>
                </a:solidFill>
                <a:latin typeface="Arimo"/>
              </a:rPr>
              <a:t>DEMO SẢN PHẨM</a:t>
            </a:r>
          </a:p>
          <a:p>
            <a:pPr>
              <a:lnSpc>
                <a:spcPts val="3583"/>
              </a:lnSpc>
            </a:pPr>
            <a:endParaRPr lang="en-US" sz="2987">
              <a:solidFill>
                <a:srgbClr val="FFFFFF"/>
              </a:solidFill>
              <a:latin typeface="Arimo"/>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par>
                          <p:cTn id="16" fill="hold">
                            <p:stCondLst>
                              <p:cond delay="1500"/>
                            </p:stCondLst>
                            <p:childTnLst>
                              <p:par>
                                <p:cTn id="17" presetID="2" presetClass="entr" presetSubtype="4"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par>
                          <p:cTn id="21" fill="hold">
                            <p:stCondLst>
                              <p:cond delay="2000"/>
                            </p:stCondLst>
                            <p:childTnLst>
                              <p:par>
                                <p:cTn id="22" presetID="22" presetClass="entr" presetSubtype="4"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childTnLst>
                          </p:cTn>
                        </p:par>
                        <p:par>
                          <p:cTn id="25" fill="hold">
                            <p:stCondLst>
                              <p:cond delay="2500"/>
                            </p:stCondLst>
                            <p:childTnLst>
                              <p:par>
                                <p:cTn id="26" presetID="2" presetClass="entr" presetSubtype="4"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500" fill="hold"/>
                                        <p:tgtEl>
                                          <p:spTgt spid="17"/>
                                        </p:tgtEl>
                                        <p:attrNameLst>
                                          <p:attrName>ppt_x</p:attrName>
                                        </p:attrNameLst>
                                      </p:cBhvr>
                                      <p:tavLst>
                                        <p:tav tm="0">
                                          <p:val>
                                            <p:strVal val="#ppt_x"/>
                                          </p:val>
                                        </p:tav>
                                        <p:tav tm="100000">
                                          <p:val>
                                            <p:strVal val="#ppt_x"/>
                                          </p:val>
                                        </p:tav>
                                      </p:tavLst>
                                    </p:anim>
                                    <p:anim calcmode="lin" valueType="num">
                                      <p:cBhvr additive="base">
                                        <p:cTn id="29" dur="500" fill="hold"/>
                                        <p:tgtEl>
                                          <p:spTgt spid="17"/>
                                        </p:tgtEl>
                                        <p:attrNameLst>
                                          <p:attrName>ppt_y</p:attrName>
                                        </p:attrNameLst>
                                      </p:cBhvr>
                                      <p:tavLst>
                                        <p:tav tm="0">
                                          <p:val>
                                            <p:strVal val="1+#ppt_h/2"/>
                                          </p:val>
                                        </p:tav>
                                        <p:tav tm="100000">
                                          <p:val>
                                            <p:strVal val="#ppt_y"/>
                                          </p:val>
                                        </p:tav>
                                      </p:tavLst>
                                    </p:anim>
                                  </p:childTnLst>
                                </p:cTn>
                              </p:par>
                            </p:childTnLst>
                          </p:cTn>
                        </p:par>
                        <p:par>
                          <p:cTn id="30" fill="hold">
                            <p:stCondLst>
                              <p:cond delay="3000"/>
                            </p:stCondLst>
                            <p:childTnLst>
                              <p:par>
                                <p:cTn id="31" presetID="16" presetClass="entr" presetSubtype="21"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barn(inVertical)">
                                      <p:cBhvr>
                                        <p:cTn id="33" dur="500"/>
                                        <p:tgtEl>
                                          <p:spTgt spid="20"/>
                                        </p:tgtEl>
                                      </p:cBhvr>
                                    </p:animEffect>
                                  </p:childTnLst>
                                </p:cTn>
                              </p:par>
                            </p:childTnLst>
                          </p:cTn>
                        </p:par>
                        <p:par>
                          <p:cTn id="34" fill="hold">
                            <p:stCondLst>
                              <p:cond delay="3500"/>
                            </p:stCondLst>
                            <p:childTnLst>
                              <p:par>
                                <p:cTn id="35" presetID="2" presetClass="entr" presetSubtype="4"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par>
                          <p:cTn id="39" fill="hold">
                            <p:stCondLst>
                              <p:cond delay="4000"/>
                            </p:stCondLst>
                            <p:childTnLst>
                              <p:par>
                                <p:cTn id="40" presetID="16" presetClass="entr" presetSubtype="21" fill="hold" grpId="0"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arn(inVertical)">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P spid="8" grpId="0"/>
      <p:bldP spid="11" grpId="0"/>
      <p:bldP spid="13" grpId="0"/>
      <p:bldP spid="16" grpId="0"/>
      <p:bldP spid="17"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8087" y="0"/>
            <a:ext cx="130048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3"/>
            <a:stretch>
              <a:fillRect/>
            </a:stretch>
          </a:blipFill>
        </p:spPr>
        <p:txBody>
          <a:bodyPr/>
          <a:lstStyle/>
          <a:p>
            <a:endParaRPr lang="en-US"/>
          </a:p>
        </p:txBody>
      </p:sp>
      <p:sp>
        <p:nvSpPr>
          <p:cNvPr id="3" name="TextBox 3"/>
          <p:cNvSpPr txBox="1"/>
          <p:nvPr/>
        </p:nvSpPr>
        <p:spPr>
          <a:xfrm>
            <a:off x="2169589" y="484515"/>
            <a:ext cx="575560" cy="589905"/>
          </a:xfrm>
          <a:prstGeom prst="rect">
            <a:avLst/>
          </a:prstGeom>
        </p:spPr>
        <p:txBody>
          <a:bodyPr lIns="0" tIns="0" rIns="0" bIns="0" rtlCol="0" anchor="t">
            <a:spAutoFit/>
          </a:bodyPr>
          <a:lstStyle/>
          <a:p>
            <a:pPr>
              <a:lnSpc>
                <a:spcPts val="4608"/>
              </a:lnSpc>
            </a:pPr>
            <a:r>
              <a:rPr lang="en-US" sz="3840">
                <a:solidFill>
                  <a:srgbClr val="FFFFFF"/>
                </a:solidFill>
                <a:latin typeface="Arimo"/>
              </a:rPr>
              <a:t>01</a:t>
            </a:r>
          </a:p>
        </p:txBody>
      </p:sp>
      <p:grpSp>
        <p:nvGrpSpPr>
          <p:cNvPr id="4" name="Group 4"/>
          <p:cNvGrpSpPr/>
          <p:nvPr/>
        </p:nvGrpSpPr>
        <p:grpSpPr>
          <a:xfrm>
            <a:off x="2018777" y="366597"/>
            <a:ext cx="877187" cy="877187"/>
            <a:chOff x="0" y="0"/>
            <a:chExt cx="1169582" cy="1169582"/>
          </a:xfrm>
        </p:grpSpPr>
        <p:sp>
          <p:nvSpPr>
            <p:cNvPr id="5" name="Freeform 5"/>
            <p:cNvSpPr/>
            <p:nvPr/>
          </p:nvSpPr>
          <p:spPr>
            <a:xfrm>
              <a:off x="0" y="0"/>
              <a:ext cx="1169543" cy="1169543"/>
            </a:xfrm>
            <a:custGeom>
              <a:avLst/>
              <a:gdLst/>
              <a:ahLst/>
              <a:cxnLst/>
              <a:rect l="l" t="t" r="r" b="b"/>
              <a:pathLst>
                <a:path w="1169543" h="1169543">
                  <a:moveTo>
                    <a:pt x="6731" y="0"/>
                  </a:moveTo>
                  <a:lnTo>
                    <a:pt x="1162812" y="0"/>
                  </a:lnTo>
                  <a:cubicBezTo>
                    <a:pt x="1166495" y="0"/>
                    <a:pt x="1169543" y="3048"/>
                    <a:pt x="1169543" y="6731"/>
                  </a:cubicBezTo>
                  <a:lnTo>
                    <a:pt x="1169543" y="1162812"/>
                  </a:lnTo>
                  <a:cubicBezTo>
                    <a:pt x="1169543" y="1166495"/>
                    <a:pt x="1166495" y="1169543"/>
                    <a:pt x="1162812" y="1169543"/>
                  </a:cubicBezTo>
                  <a:lnTo>
                    <a:pt x="6731" y="1169543"/>
                  </a:lnTo>
                  <a:cubicBezTo>
                    <a:pt x="3048" y="1169543"/>
                    <a:pt x="0" y="1166495"/>
                    <a:pt x="0" y="1162812"/>
                  </a:cubicBezTo>
                  <a:lnTo>
                    <a:pt x="0" y="6731"/>
                  </a:lnTo>
                  <a:cubicBezTo>
                    <a:pt x="0" y="3048"/>
                    <a:pt x="3048" y="0"/>
                    <a:pt x="6731" y="0"/>
                  </a:cubicBezTo>
                  <a:moveTo>
                    <a:pt x="6731" y="13589"/>
                  </a:moveTo>
                  <a:lnTo>
                    <a:pt x="6731" y="6731"/>
                  </a:lnTo>
                  <a:lnTo>
                    <a:pt x="13462" y="6731"/>
                  </a:lnTo>
                  <a:lnTo>
                    <a:pt x="13462" y="1162812"/>
                  </a:lnTo>
                  <a:lnTo>
                    <a:pt x="6731" y="1162812"/>
                  </a:lnTo>
                  <a:lnTo>
                    <a:pt x="6731" y="1156081"/>
                  </a:lnTo>
                  <a:lnTo>
                    <a:pt x="1162812" y="1156081"/>
                  </a:lnTo>
                  <a:lnTo>
                    <a:pt x="1162812" y="1162812"/>
                  </a:lnTo>
                  <a:lnTo>
                    <a:pt x="1156081" y="1162812"/>
                  </a:lnTo>
                  <a:lnTo>
                    <a:pt x="1156081" y="6731"/>
                  </a:lnTo>
                  <a:lnTo>
                    <a:pt x="1162812" y="6731"/>
                  </a:lnTo>
                  <a:lnTo>
                    <a:pt x="1162812" y="13462"/>
                  </a:lnTo>
                  <a:lnTo>
                    <a:pt x="6731" y="13462"/>
                  </a:lnTo>
                  <a:close/>
                </a:path>
              </a:pathLst>
            </a:custGeom>
            <a:solidFill>
              <a:srgbClr val="BA7C2E"/>
            </a:solidFill>
          </p:spPr>
          <p:txBody>
            <a:bodyPr/>
            <a:lstStyle/>
            <a:p>
              <a:endParaRPr lang="en-US"/>
            </a:p>
          </p:txBody>
        </p:sp>
      </p:grpSp>
      <p:sp>
        <p:nvSpPr>
          <p:cNvPr id="6" name="TextBox 6"/>
          <p:cNvSpPr txBox="1"/>
          <p:nvPr/>
        </p:nvSpPr>
        <p:spPr>
          <a:xfrm>
            <a:off x="3199541" y="562316"/>
            <a:ext cx="7288979" cy="433452"/>
          </a:xfrm>
          <a:prstGeom prst="rect">
            <a:avLst/>
          </a:prstGeom>
        </p:spPr>
        <p:txBody>
          <a:bodyPr lIns="0" tIns="0" rIns="0" bIns="0" rtlCol="0" anchor="t">
            <a:spAutoFit/>
          </a:bodyPr>
          <a:lstStyle/>
          <a:p>
            <a:pPr>
              <a:lnSpc>
                <a:spcPts val="3583"/>
              </a:lnSpc>
            </a:pPr>
            <a:r>
              <a:rPr lang="en-US" sz="2987">
                <a:solidFill>
                  <a:srgbClr val="FFC000"/>
                </a:solidFill>
                <a:latin typeface="Arimo"/>
              </a:rPr>
              <a:t>TỔNG QUAN VỀ ĐỀ TÀI</a:t>
            </a:r>
          </a:p>
        </p:txBody>
      </p:sp>
      <p:sp>
        <p:nvSpPr>
          <p:cNvPr id="7" name="TextBox 7"/>
          <p:cNvSpPr txBox="1"/>
          <p:nvPr/>
        </p:nvSpPr>
        <p:spPr>
          <a:xfrm>
            <a:off x="2115305" y="1814201"/>
            <a:ext cx="2621649" cy="294953"/>
          </a:xfrm>
          <a:prstGeom prst="rect">
            <a:avLst/>
          </a:prstGeom>
        </p:spPr>
        <p:txBody>
          <a:bodyPr lIns="0" tIns="0" rIns="0" bIns="0" rtlCol="0" anchor="t">
            <a:spAutoFit/>
          </a:bodyPr>
          <a:lstStyle/>
          <a:p>
            <a:pPr>
              <a:lnSpc>
                <a:spcPts val="2304"/>
              </a:lnSpc>
            </a:pPr>
            <a:r>
              <a:rPr lang="en-US" sz="1920">
                <a:solidFill>
                  <a:srgbClr val="FFFFFF"/>
                </a:solidFill>
                <a:latin typeface="Montserrat Bold"/>
              </a:rPr>
              <a:t>1.1. Lý do chọn đề tài</a:t>
            </a:r>
          </a:p>
        </p:txBody>
      </p:sp>
      <p:sp>
        <p:nvSpPr>
          <p:cNvPr id="8" name="TextBox 8"/>
          <p:cNvSpPr txBox="1"/>
          <p:nvPr/>
        </p:nvSpPr>
        <p:spPr>
          <a:xfrm>
            <a:off x="2169605" y="2524712"/>
            <a:ext cx="8488236" cy="3362267"/>
          </a:xfrm>
          <a:prstGeom prst="rect">
            <a:avLst/>
          </a:prstGeom>
        </p:spPr>
        <p:txBody>
          <a:bodyPr lIns="0" tIns="0" rIns="0" bIns="0" rtlCol="0" anchor="t">
            <a:spAutoFit/>
          </a:bodyPr>
          <a:lstStyle/>
          <a:p>
            <a:pPr marL="285750" indent="-285750" algn="just">
              <a:lnSpc>
                <a:spcPts val="2151"/>
              </a:lnSpc>
              <a:buFont typeface="Arial" panose="020B0604020202020204" pitchFamily="34" charset="0"/>
              <a:buChar char="•"/>
            </a:pPr>
            <a:r>
              <a:rPr lang="en-US" sz="1493">
                <a:solidFill>
                  <a:srgbClr val="FFFFFF"/>
                </a:solidFill>
                <a:latin typeface="Montserrat"/>
              </a:rPr>
              <a:t>Nhận thấy sự hạn chế của truyện tranh trên giấy, không thể phủ nhận một số điểm yếu của hình thức này. Truyện tranh in giấy gặp khó khăn về không gian hạn chế, không thể chứa đựng nhiều thông tin và chi tiết như truyện tranh trực tuyến. Ngoài ra, việc sử dụng giấy và mực in để sản xuất truyện tranh in giấy tạo ra lượng lớn chất thải và đòi hỏi tiêu tốn tài nguyên tự nhiên. Điều này không chỉ gây tổn hại cho môi trường mà còn có tác động tiêu cực đến khía cạnh sinh thái. Hơn nữa, việc cập nhật và chỉnh sửa truyện tranh in giấy không linh hoạt như truyện tranh trực tuyến, giới hạn khả năng cập nhật và tái tạo nội dung.</a:t>
            </a:r>
          </a:p>
          <a:p>
            <a:pPr marL="285750" indent="-285750" algn="just">
              <a:lnSpc>
                <a:spcPts val="2151"/>
              </a:lnSpc>
              <a:buFont typeface="Arial" panose="020B0604020202020204" pitchFamily="34" charset="0"/>
              <a:buChar char="•"/>
            </a:pPr>
            <a:endParaRPr lang="en-US" sz="1493">
              <a:solidFill>
                <a:srgbClr val="FFFFFF"/>
              </a:solidFill>
              <a:latin typeface="Montserrat"/>
            </a:endParaRPr>
          </a:p>
          <a:p>
            <a:pPr marL="285750" indent="-285750" algn="just">
              <a:lnSpc>
                <a:spcPts val="2151"/>
              </a:lnSpc>
              <a:buFont typeface="Arial" panose="020B0604020202020204" pitchFamily="34" charset="0"/>
              <a:buChar char="•"/>
            </a:pPr>
            <a:r>
              <a:rPr lang="en-US" sz="1493">
                <a:solidFill>
                  <a:srgbClr val="FFFFFF"/>
                </a:solidFill>
                <a:latin typeface="Montserrat"/>
              </a:rPr>
              <a:t>Chính vì vậy, em đã quyết định tạo ra một website truyện tranh trực tuyến để khắc phục những bất cập đó hi vọng rằng website sẽ mang đến cho người đọc một trải nghiệm thuận lợi, đa dạng và phong phú hơn.</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1000"/>
                            </p:stCondLst>
                            <p:childTnLst>
                              <p:par>
                                <p:cTn id="16" presetID="21" presetClass="entr" presetSubtype="1"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heel(1)">
                                      <p:cBhvr>
                                        <p:cTn id="1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58" y="0"/>
            <a:ext cx="130048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3"/>
            <a:stretch>
              <a:fillRect/>
            </a:stretch>
          </a:blipFill>
        </p:spPr>
        <p:txBody>
          <a:bodyPr/>
          <a:lstStyle/>
          <a:p>
            <a:endParaRPr lang="en-US"/>
          </a:p>
        </p:txBody>
      </p:sp>
      <p:sp>
        <p:nvSpPr>
          <p:cNvPr id="3" name="TextBox 3"/>
          <p:cNvSpPr txBox="1"/>
          <p:nvPr/>
        </p:nvSpPr>
        <p:spPr>
          <a:xfrm>
            <a:off x="2169589" y="484515"/>
            <a:ext cx="575560" cy="589905"/>
          </a:xfrm>
          <a:prstGeom prst="rect">
            <a:avLst/>
          </a:prstGeom>
        </p:spPr>
        <p:txBody>
          <a:bodyPr lIns="0" tIns="0" rIns="0" bIns="0" rtlCol="0" anchor="t">
            <a:spAutoFit/>
          </a:bodyPr>
          <a:lstStyle/>
          <a:p>
            <a:pPr>
              <a:lnSpc>
                <a:spcPts val="4608"/>
              </a:lnSpc>
            </a:pPr>
            <a:r>
              <a:rPr lang="en-US" sz="3840">
                <a:solidFill>
                  <a:srgbClr val="FFFFFF"/>
                </a:solidFill>
                <a:latin typeface="Arimo"/>
              </a:rPr>
              <a:t>01</a:t>
            </a:r>
          </a:p>
        </p:txBody>
      </p:sp>
      <p:grpSp>
        <p:nvGrpSpPr>
          <p:cNvPr id="4" name="Group 4"/>
          <p:cNvGrpSpPr/>
          <p:nvPr/>
        </p:nvGrpSpPr>
        <p:grpSpPr>
          <a:xfrm>
            <a:off x="2018777" y="366597"/>
            <a:ext cx="877187" cy="877187"/>
            <a:chOff x="0" y="0"/>
            <a:chExt cx="1169582" cy="1169582"/>
          </a:xfrm>
        </p:grpSpPr>
        <p:sp>
          <p:nvSpPr>
            <p:cNvPr id="5" name="Freeform 5"/>
            <p:cNvSpPr/>
            <p:nvPr/>
          </p:nvSpPr>
          <p:spPr>
            <a:xfrm>
              <a:off x="0" y="0"/>
              <a:ext cx="1169543" cy="1169543"/>
            </a:xfrm>
            <a:custGeom>
              <a:avLst/>
              <a:gdLst/>
              <a:ahLst/>
              <a:cxnLst/>
              <a:rect l="l" t="t" r="r" b="b"/>
              <a:pathLst>
                <a:path w="1169543" h="1169543">
                  <a:moveTo>
                    <a:pt x="6731" y="0"/>
                  </a:moveTo>
                  <a:lnTo>
                    <a:pt x="1162812" y="0"/>
                  </a:lnTo>
                  <a:cubicBezTo>
                    <a:pt x="1166495" y="0"/>
                    <a:pt x="1169543" y="3048"/>
                    <a:pt x="1169543" y="6731"/>
                  </a:cubicBezTo>
                  <a:lnTo>
                    <a:pt x="1169543" y="1162812"/>
                  </a:lnTo>
                  <a:cubicBezTo>
                    <a:pt x="1169543" y="1166495"/>
                    <a:pt x="1166495" y="1169543"/>
                    <a:pt x="1162812" y="1169543"/>
                  </a:cubicBezTo>
                  <a:lnTo>
                    <a:pt x="6731" y="1169543"/>
                  </a:lnTo>
                  <a:cubicBezTo>
                    <a:pt x="3048" y="1169543"/>
                    <a:pt x="0" y="1166495"/>
                    <a:pt x="0" y="1162812"/>
                  </a:cubicBezTo>
                  <a:lnTo>
                    <a:pt x="0" y="6731"/>
                  </a:lnTo>
                  <a:cubicBezTo>
                    <a:pt x="0" y="3048"/>
                    <a:pt x="3048" y="0"/>
                    <a:pt x="6731" y="0"/>
                  </a:cubicBezTo>
                  <a:moveTo>
                    <a:pt x="6731" y="13589"/>
                  </a:moveTo>
                  <a:lnTo>
                    <a:pt x="6731" y="6731"/>
                  </a:lnTo>
                  <a:lnTo>
                    <a:pt x="13462" y="6731"/>
                  </a:lnTo>
                  <a:lnTo>
                    <a:pt x="13462" y="1162812"/>
                  </a:lnTo>
                  <a:lnTo>
                    <a:pt x="6731" y="1162812"/>
                  </a:lnTo>
                  <a:lnTo>
                    <a:pt x="6731" y="1156081"/>
                  </a:lnTo>
                  <a:lnTo>
                    <a:pt x="1162812" y="1156081"/>
                  </a:lnTo>
                  <a:lnTo>
                    <a:pt x="1162812" y="1162812"/>
                  </a:lnTo>
                  <a:lnTo>
                    <a:pt x="1156081" y="1162812"/>
                  </a:lnTo>
                  <a:lnTo>
                    <a:pt x="1156081" y="6731"/>
                  </a:lnTo>
                  <a:lnTo>
                    <a:pt x="1162812" y="6731"/>
                  </a:lnTo>
                  <a:lnTo>
                    <a:pt x="1162812" y="13462"/>
                  </a:lnTo>
                  <a:lnTo>
                    <a:pt x="6731" y="13462"/>
                  </a:lnTo>
                  <a:close/>
                </a:path>
              </a:pathLst>
            </a:custGeom>
            <a:solidFill>
              <a:srgbClr val="BA7C2E"/>
            </a:solidFill>
          </p:spPr>
          <p:txBody>
            <a:bodyPr/>
            <a:lstStyle/>
            <a:p>
              <a:endParaRPr lang="en-US"/>
            </a:p>
          </p:txBody>
        </p:sp>
      </p:grpSp>
      <p:sp>
        <p:nvSpPr>
          <p:cNvPr id="6" name="Freeform 6" descr="A person running with a bow and arrow in front of a target  Description automatically generated"/>
          <p:cNvSpPr/>
          <p:nvPr/>
        </p:nvSpPr>
        <p:spPr>
          <a:xfrm>
            <a:off x="2078167" y="2865758"/>
            <a:ext cx="3362960" cy="2367207"/>
          </a:xfrm>
          <a:custGeom>
            <a:avLst/>
            <a:gdLst/>
            <a:ahLst/>
            <a:cxnLst/>
            <a:rect l="l" t="t" r="r" b="b"/>
            <a:pathLst>
              <a:path w="3362960" h="2367206">
                <a:moveTo>
                  <a:pt x="0" y="0"/>
                </a:moveTo>
                <a:lnTo>
                  <a:pt x="3362960" y="0"/>
                </a:lnTo>
                <a:lnTo>
                  <a:pt x="3362960" y="2367206"/>
                </a:lnTo>
                <a:lnTo>
                  <a:pt x="0" y="2367206"/>
                </a:lnTo>
                <a:lnTo>
                  <a:pt x="0" y="0"/>
                </a:lnTo>
                <a:close/>
              </a:path>
            </a:pathLst>
          </a:custGeom>
          <a:blipFill>
            <a:blip r:embed="rId4"/>
            <a:stretch>
              <a:fillRect/>
            </a:stretch>
          </a:blipFill>
        </p:spPr>
        <p:txBody>
          <a:bodyPr/>
          <a:lstStyle/>
          <a:p>
            <a:endParaRPr lang="en-US"/>
          </a:p>
        </p:txBody>
      </p:sp>
      <p:sp>
        <p:nvSpPr>
          <p:cNvPr id="7" name="Freeform 7"/>
          <p:cNvSpPr/>
          <p:nvPr/>
        </p:nvSpPr>
        <p:spPr>
          <a:xfrm>
            <a:off x="6282798" y="2911482"/>
            <a:ext cx="219604" cy="201237"/>
          </a:xfrm>
          <a:custGeom>
            <a:avLst/>
            <a:gdLst/>
            <a:ahLst/>
            <a:cxnLst/>
            <a:rect l="l" t="t" r="r" b="b"/>
            <a:pathLst>
              <a:path w="219604" h="201237">
                <a:moveTo>
                  <a:pt x="0" y="0"/>
                </a:moveTo>
                <a:lnTo>
                  <a:pt x="219604" y="0"/>
                </a:lnTo>
                <a:lnTo>
                  <a:pt x="219604" y="201237"/>
                </a:lnTo>
                <a:lnTo>
                  <a:pt x="0" y="20123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8" name="TextBox 8"/>
          <p:cNvSpPr txBox="1"/>
          <p:nvPr/>
        </p:nvSpPr>
        <p:spPr>
          <a:xfrm>
            <a:off x="3199541" y="562316"/>
            <a:ext cx="7288979" cy="433452"/>
          </a:xfrm>
          <a:prstGeom prst="rect">
            <a:avLst/>
          </a:prstGeom>
        </p:spPr>
        <p:txBody>
          <a:bodyPr lIns="0" tIns="0" rIns="0" bIns="0" rtlCol="0" anchor="t">
            <a:spAutoFit/>
          </a:bodyPr>
          <a:lstStyle/>
          <a:p>
            <a:pPr>
              <a:lnSpc>
                <a:spcPts val="3583"/>
              </a:lnSpc>
            </a:pPr>
            <a:r>
              <a:rPr lang="en-US" sz="2987">
                <a:solidFill>
                  <a:srgbClr val="FFC000"/>
                </a:solidFill>
                <a:latin typeface="Arimo"/>
              </a:rPr>
              <a:t>TỔNG QUAN VỀ ĐỀ TÀI</a:t>
            </a:r>
          </a:p>
        </p:txBody>
      </p:sp>
      <p:sp>
        <p:nvSpPr>
          <p:cNvPr id="9" name="TextBox 9"/>
          <p:cNvSpPr txBox="1"/>
          <p:nvPr/>
        </p:nvSpPr>
        <p:spPr>
          <a:xfrm>
            <a:off x="2115305" y="1814201"/>
            <a:ext cx="2452371" cy="294953"/>
          </a:xfrm>
          <a:prstGeom prst="rect">
            <a:avLst/>
          </a:prstGeom>
        </p:spPr>
        <p:txBody>
          <a:bodyPr lIns="0" tIns="0" rIns="0" bIns="0" rtlCol="0" anchor="t">
            <a:spAutoFit/>
          </a:bodyPr>
          <a:lstStyle/>
          <a:p>
            <a:pPr>
              <a:lnSpc>
                <a:spcPts val="2304"/>
              </a:lnSpc>
            </a:pPr>
            <a:r>
              <a:rPr lang="en-US" sz="1920">
                <a:solidFill>
                  <a:srgbClr val="FFFFFF"/>
                </a:solidFill>
                <a:latin typeface="Montserrat Bold"/>
              </a:rPr>
              <a:t>1.2. Mục tiêu đề tài</a:t>
            </a:r>
          </a:p>
        </p:txBody>
      </p:sp>
      <p:sp>
        <p:nvSpPr>
          <p:cNvPr id="10" name="TextBox 10"/>
          <p:cNvSpPr txBox="1"/>
          <p:nvPr/>
        </p:nvSpPr>
        <p:spPr>
          <a:xfrm>
            <a:off x="6648027" y="2911478"/>
            <a:ext cx="3840480" cy="2528706"/>
          </a:xfrm>
          <a:prstGeom prst="rect">
            <a:avLst/>
          </a:prstGeom>
        </p:spPr>
        <p:txBody>
          <a:bodyPr lIns="0" tIns="0" rIns="0" bIns="0" rtlCol="0" anchor="t">
            <a:spAutoFit/>
          </a:bodyPr>
          <a:lstStyle/>
          <a:p>
            <a:pPr>
              <a:lnSpc>
                <a:spcPts val="1791"/>
              </a:lnSpc>
            </a:pPr>
            <a:r>
              <a:rPr lang="en-US" sz="1493">
                <a:solidFill>
                  <a:srgbClr val="FFFFFF"/>
                </a:solidFill>
                <a:latin typeface="Montserrat"/>
              </a:rPr>
              <a:t>Nắm bắt được kiến thức cơ bản ngôn ngữ Javascript và các công nghệ liên quan như ReactJS, NodeJS.</a:t>
            </a:r>
          </a:p>
          <a:p>
            <a:pPr>
              <a:lnSpc>
                <a:spcPts val="1791"/>
              </a:lnSpc>
            </a:pPr>
            <a:endParaRPr lang="en-US" sz="1493">
              <a:solidFill>
                <a:srgbClr val="FFFFFF"/>
              </a:solidFill>
              <a:latin typeface="Montserrat"/>
            </a:endParaRPr>
          </a:p>
          <a:p>
            <a:pPr>
              <a:lnSpc>
                <a:spcPts val="1791"/>
              </a:lnSpc>
            </a:pPr>
            <a:r>
              <a:rPr lang="en-US" sz="1493">
                <a:solidFill>
                  <a:srgbClr val="FFFFFF"/>
                </a:solidFill>
                <a:latin typeface="Montserrat"/>
              </a:rPr>
              <a:t>Phân tích và thiết kế được hệ thống hoàn chỉnh.</a:t>
            </a:r>
          </a:p>
          <a:p>
            <a:pPr>
              <a:lnSpc>
                <a:spcPts val="1791"/>
              </a:lnSpc>
            </a:pPr>
            <a:endParaRPr lang="en-US" sz="1493">
              <a:solidFill>
                <a:srgbClr val="FFFFFF"/>
              </a:solidFill>
              <a:latin typeface="Montserrat"/>
            </a:endParaRPr>
          </a:p>
          <a:p>
            <a:pPr>
              <a:lnSpc>
                <a:spcPts val="1791"/>
              </a:lnSpc>
            </a:pPr>
            <a:r>
              <a:rPr lang="en-US" sz="1493">
                <a:solidFill>
                  <a:srgbClr val="FFFFFF"/>
                </a:solidFill>
                <a:latin typeface="Montserrat"/>
              </a:rPr>
              <a:t>Xây dựng trang web đọc truyện tranh thân thiện đáp ứng đủ những chức năng cơ bản cho người dùng.</a:t>
            </a:r>
          </a:p>
          <a:p>
            <a:pPr>
              <a:lnSpc>
                <a:spcPts val="1791"/>
              </a:lnSpc>
            </a:pPr>
            <a:endParaRPr lang="en-US" sz="1493">
              <a:solidFill>
                <a:srgbClr val="FFFFFF"/>
              </a:solidFill>
              <a:latin typeface="Montserrat"/>
            </a:endParaRPr>
          </a:p>
        </p:txBody>
      </p:sp>
      <p:sp>
        <p:nvSpPr>
          <p:cNvPr id="11" name="Freeform 11"/>
          <p:cNvSpPr/>
          <p:nvPr/>
        </p:nvSpPr>
        <p:spPr>
          <a:xfrm>
            <a:off x="6282798" y="3854153"/>
            <a:ext cx="219604" cy="201237"/>
          </a:xfrm>
          <a:custGeom>
            <a:avLst/>
            <a:gdLst/>
            <a:ahLst/>
            <a:cxnLst/>
            <a:rect l="l" t="t" r="r" b="b"/>
            <a:pathLst>
              <a:path w="219604" h="201237">
                <a:moveTo>
                  <a:pt x="0" y="0"/>
                </a:moveTo>
                <a:lnTo>
                  <a:pt x="219604" y="0"/>
                </a:lnTo>
                <a:lnTo>
                  <a:pt x="219604" y="201237"/>
                </a:lnTo>
                <a:lnTo>
                  <a:pt x="0" y="20123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2" name="Freeform 12"/>
          <p:cNvSpPr/>
          <p:nvPr/>
        </p:nvSpPr>
        <p:spPr>
          <a:xfrm>
            <a:off x="6282798" y="4459416"/>
            <a:ext cx="219604" cy="201237"/>
          </a:xfrm>
          <a:custGeom>
            <a:avLst/>
            <a:gdLst/>
            <a:ahLst/>
            <a:cxnLst/>
            <a:rect l="l" t="t" r="r" b="b"/>
            <a:pathLst>
              <a:path w="219604" h="201237">
                <a:moveTo>
                  <a:pt x="0" y="0"/>
                </a:moveTo>
                <a:lnTo>
                  <a:pt x="219604" y="0"/>
                </a:lnTo>
                <a:lnTo>
                  <a:pt x="219604" y="201236"/>
                </a:lnTo>
                <a:lnTo>
                  <a:pt x="0" y="20123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10" grpId="0"/>
      <p:bldP spid="11"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30048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3"/>
            <a:stretch>
              <a:fillRect/>
            </a:stretch>
          </a:blipFill>
        </p:spPr>
        <p:txBody>
          <a:bodyPr/>
          <a:lstStyle/>
          <a:p>
            <a:endParaRPr lang="en-US"/>
          </a:p>
        </p:txBody>
      </p:sp>
      <p:sp>
        <p:nvSpPr>
          <p:cNvPr id="3" name="TextBox 3"/>
          <p:cNvSpPr txBox="1"/>
          <p:nvPr/>
        </p:nvSpPr>
        <p:spPr>
          <a:xfrm>
            <a:off x="2169589" y="484515"/>
            <a:ext cx="575560" cy="589905"/>
          </a:xfrm>
          <a:prstGeom prst="rect">
            <a:avLst/>
          </a:prstGeom>
        </p:spPr>
        <p:txBody>
          <a:bodyPr lIns="0" tIns="0" rIns="0" bIns="0" rtlCol="0" anchor="t">
            <a:spAutoFit/>
          </a:bodyPr>
          <a:lstStyle/>
          <a:p>
            <a:pPr>
              <a:lnSpc>
                <a:spcPts val="4608"/>
              </a:lnSpc>
            </a:pPr>
            <a:r>
              <a:rPr lang="en-US" sz="3840">
                <a:solidFill>
                  <a:srgbClr val="FFFFFF"/>
                </a:solidFill>
                <a:latin typeface="Arimo"/>
              </a:rPr>
              <a:t>01</a:t>
            </a:r>
          </a:p>
        </p:txBody>
      </p:sp>
      <p:grpSp>
        <p:nvGrpSpPr>
          <p:cNvPr id="4" name="Group 4"/>
          <p:cNvGrpSpPr/>
          <p:nvPr/>
        </p:nvGrpSpPr>
        <p:grpSpPr>
          <a:xfrm>
            <a:off x="2018777" y="366597"/>
            <a:ext cx="877187" cy="877187"/>
            <a:chOff x="0" y="0"/>
            <a:chExt cx="1169582" cy="1169582"/>
          </a:xfrm>
        </p:grpSpPr>
        <p:sp>
          <p:nvSpPr>
            <p:cNvPr id="5" name="Freeform 5"/>
            <p:cNvSpPr/>
            <p:nvPr/>
          </p:nvSpPr>
          <p:spPr>
            <a:xfrm>
              <a:off x="0" y="0"/>
              <a:ext cx="1169543" cy="1169543"/>
            </a:xfrm>
            <a:custGeom>
              <a:avLst/>
              <a:gdLst/>
              <a:ahLst/>
              <a:cxnLst/>
              <a:rect l="l" t="t" r="r" b="b"/>
              <a:pathLst>
                <a:path w="1169543" h="1169543">
                  <a:moveTo>
                    <a:pt x="6731" y="0"/>
                  </a:moveTo>
                  <a:lnTo>
                    <a:pt x="1162812" y="0"/>
                  </a:lnTo>
                  <a:cubicBezTo>
                    <a:pt x="1166495" y="0"/>
                    <a:pt x="1169543" y="3048"/>
                    <a:pt x="1169543" y="6731"/>
                  </a:cubicBezTo>
                  <a:lnTo>
                    <a:pt x="1169543" y="1162812"/>
                  </a:lnTo>
                  <a:cubicBezTo>
                    <a:pt x="1169543" y="1166495"/>
                    <a:pt x="1166495" y="1169543"/>
                    <a:pt x="1162812" y="1169543"/>
                  </a:cubicBezTo>
                  <a:lnTo>
                    <a:pt x="6731" y="1169543"/>
                  </a:lnTo>
                  <a:cubicBezTo>
                    <a:pt x="3048" y="1169543"/>
                    <a:pt x="0" y="1166495"/>
                    <a:pt x="0" y="1162812"/>
                  </a:cubicBezTo>
                  <a:lnTo>
                    <a:pt x="0" y="6731"/>
                  </a:lnTo>
                  <a:cubicBezTo>
                    <a:pt x="0" y="3048"/>
                    <a:pt x="3048" y="0"/>
                    <a:pt x="6731" y="0"/>
                  </a:cubicBezTo>
                  <a:moveTo>
                    <a:pt x="6731" y="13589"/>
                  </a:moveTo>
                  <a:lnTo>
                    <a:pt x="6731" y="6731"/>
                  </a:lnTo>
                  <a:lnTo>
                    <a:pt x="13462" y="6731"/>
                  </a:lnTo>
                  <a:lnTo>
                    <a:pt x="13462" y="1162812"/>
                  </a:lnTo>
                  <a:lnTo>
                    <a:pt x="6731" y="1162812"/>
                  </a:lnTo>
                  <a:lnTo>
                    <a:pt x="6731" y="1156081"/>
                  </a:lnTo>
                  <a:lnTo>
                    <a:pt x="1162812" y="1156081"/>
                  </a:lnTo>
                  <a:lnTo>
                    <a:pt x="1162812" y="1162812"/>
                  </a:lnTo>
                  <a:lnTo>
                    <a:pt x="1156081" y="1162812"/>
                  </a:lnTo>
                  <a:lnTo>
                    <a:pt x="1156081" y="6731"/>
                  </a:lnTo>
                  <a:lnTo>
                    <a:pt x="1162812" y="6731"/>
                  </a:lnTo>
                  <a:lnTo>
                    <a:pt x="1162812" y="13462"/>
                  </a:lnTo>
                  <a:lnTo>
                    <a:pt x="6731" y="13462"/>
                  </a:lnTo>
                  <a:close/>
                </a:path>
              </a:pathLst>
            </a:custGeom>
            <a:solidFill>
              <a:srgbClr val="BA7C2E"/>
            </a:solidFill>
          </p:spPr>
          <p:txBody>
            <a:bodyPr/>
            <a:lstStyle/>
            <a:p>
              <a:endParaRPr lang="en-US"/>
            </a:p>
          </p:txBody>
        </p:sp>
      </p:grpSp>
      <p:sp>
        <p:nvSpPr>
          <p:cNvPr id="7" name="TextBox 7"/>
          <p:cNvSpPr txBox="1"/>
          <p:nvPr/>
        </p:nvSpPr>
        <p:spPr>
          <a:xfrm>
            <a:off x="3199541" y="562316"/>
            <a:ext cx="7288979" cy="433452"/>
          </a:xfrm>
          <a:prstGeom prst="rect">
            <a:avLst/>
          </a:prstGeom>
        </p:spPr>
        <p:txBody>
          <a:bodyPr lIns="0" tIns="0" rIns="0" bIns="0" rtlCol="0" anchor="t">
            <a:spAutoFit/>
          </a:bodyPr>
          <a:lstStyle/>
          <a:p>
            <a:pPr>
              <a:lnSpc>
                <a:spcPts val="3583"/>
              </a:lnSpc>
            </a:pPr>
            <a:r>
              <a:rPr lang="en-US" sz="2987">
                <a:solidFill>
                  <a:srgbClr val="FFC000"/>
                </a:solidFill>
                <a:latin typeface="Arimo"/>
              </a:rPr>
              <a:t>TỔNG QUAN VỀ ĐỀ TÀI</a:t>
            </a:r>
          </a:p>
        </p:txBody>
      </p:sp>
      <p:sp>
        <p:nvSpPr>
          <p:cNvPr id="8" name="TextBox 8"/>
          <p:cNvSpPr txBox="1"/>
          <p:nvPr/>
        </p:nvSpPr>
        <p:spPr>
          <a:xfrm>
            <a:off x="2115298" y="1814201"/>
            <a:ext cx="3172647" cy="294953"/>
          </a:xfrm>
          <a:prstGeom prst="rect">
            <a:avLst/>
          </a:prstGeom>
        </p:spPr>
        <p:txBody>
          <a:bodyPr lIns="0" tIns="0" rIns="0" bIns="0" rtlCol="0" anchor="t">
            <a:spAutoFit/>
          </a:bodyPr>
          <a:lstStyle/>
          <a:p>
            <a:pPr>
              <a:lnSpc>
                <a:spcPts val="2304"/>
              </a:lnSpc>
            </a:pPr>
            <a:r>
              <a:rPr lang="en-US" sz="1920">
                <a:solidFill>
                  <a:srgbClr val="FFFFFF"/>
                </a:solidFill>
                <a:latin typeface="Montserrat Bold"/>
              </a:rPr>
              <a:t>1.3. Công nghệ sử dụng</a:t>
            </a:r>
          </a:p>
        </p:txBody>
      </p:sp>
      <p:pic>
        <p:nvPicPr>
          <p:cNvPr id="1026" name="Picture 2" descr="What Is the MERN Stack? Introduction and How it Works">
            <a:extLst>
              <a:ext uri="{FF2B5EF4-FFF2-40B4-BE49-F238E27FC236}">
                <a16:creationId xmlns:a16="http://schemas.microsoft.com/office/drawing/2014/main" id="{994BB5C0-7CA1-4BDD-AEC2-D2FDDF585D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910" y="2652832"/>
            <a:ext cx="7288980" cy="41000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30048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3"/>
            <a:stretch>
              <a:fillRect/>
            </a:stretch>
          </a:blipFill>
        </p:spPr>
        <p:txBody>
          <a:bodyPr/>
          <a:lstStyle/>
          <a:p>
            <a:endParaRPr lang="en-US"/>
          </a:p>
        </p:txBody>
      </p:sp>
      <p:sp>
        <p:nvSpPr>
          <p:cNvPr id="3" name="TextBox 3"/>
          <p:cNvSpPr txBox="1"/>
          <p:nvPr/>
        </p:nvSpPr>
        <p:spPr>
          <a:xfrm>
            <a:off x="2169589" y="484515"/>
            <a:ext cx="575560" cy="589905"/>
          </a:xfrm>
          <a:prstGeom prst="rect">
            <a:avLst/>
          </a:prstGeom>
        </p:spPr>
        <p:txBody>
          <a:bodyPr lIns="0" tIns="0" rIns="0" bIns="0" rtlCol="0" anchor="t">
            <a:spAutoFit/>
          </a:bodyPr>
          <a:lstStyle/>
          <a:p>
            <a:pPr>
              <a:lnSpc>
                <a:spcPts val="4608"/>
              </a:lnSpc>
            </a:pPr>
            <a:r>
              <a:rPr lang="en-US" sz="3840">
                <a:solidFill>
                  <a:srgbClr val="FFFFFF"/>
                </a:solidFill>
                <a:latin typeface="Arimo"/>
              </a:rPr>
              <a:t>01</a:t>
            </a:r>
          </a:p>
        </p:txBody>
      </p:sp>
      <p:grpSp>
        <p:nvGrpSpPr>
          <p:cNvPr id="4" name="Group 4"/>
          <p:cNvGrpSpPr/>
          <p:nvPr/>
        </p:nvGrpSpPr>
        <p:grpSpPr>
          <a:xfrm>
            <a:off x="2018777" y="366597"/>
            <a:ext cx="877187" cy="877187"/>
            <a:chOff x="0" y="0"/>
            <a:chExt cx="1169582" cy="1169582"/>
          </a:xfrm>
        </p:grpSpPr>
        <p:sp>
          <p:nvSpPr>
            <p:cNvPr id="5" name="Freeform 5"/>
            <p:cNvSpPr/>
            <p:nvPr/>
          </p:nvSpPr>
          <p:spPr>
            <a:xfrm>
              <a:off x="0" y="0"/>
              <a:ext cx="1169543" cy="1169543"/>
            </a:xfrm>
            <a:custGeom>
              <a:avLst/>
              <a:gdLst/>
              <a:ahLst/>
              <a:cxnLst/>
              <a:rect l="l" t="t" r="r" b="b"/>
              <a:pathLst>
                <a:path w="1169543" h="1169543">
                  <a:moveTo>
                    <a:pt x="6731" y="0"/>
                  </a:moveTo>
                  <a:lnTo>
                    <a:pt x="1162812" y="0"/>
                  </a:lnTo>
                  <a:cubicBezTo>
                    <a:pt x="1166495" y="0"/>
                    <a:pt x="1169543" y="3048"/>
                    <a:pt x="1169543" y="6731"/>
                  </a:cubicBezTo>
                  <a:lnTo>
                    <a:pt x="1169543" y="1162812"/>
                  </a:lnTo>
                  <a:cubicBezTo>
                    <a:pt x="1169543" y="1166495"/>
                    <a:pt x="1166495" y="1169543"/>
                    <a:pt x="1162812" y="1169543"/>
                  </a:cubicBezTo>
                  <a:lnTo>
                    <a:pt x="6731" y="1169543"/>
                  </a:lnTo>
                  <a:cubicBezTo>
                    <a:pt x="3048" y="1169543"/>
                    <a:pt x="0" y="1166495"/>
                    <a:pt x="0" y="1162812"/>
                  </a:cubicBezTo>
                  <a:lnTo>
                    <a:pt x="0" y="6731"/>
                  </a:lnTo>
                  <a:cubicBezTo>
                    <a:pt x="0" y="3048"/>
                    <a:pt x="3048" y="0"/>
                    <a:pt x="6731" y="0"/>
                  </a:cubicBezTo>
                  <a:moveTo>
                    <a:pt x="6731" y="13589"/>
                  </a:moveTo>
                  <a:lnTo>
                    <a:pt x="6731" y="6731"/>
                  </a:lnTo>
                  <a:lnTo>
                    <a:pt x="13462" y="6731"/>
                  </a:lnTo>
                  <a:lnTo>
                    <a:pt x="13462" y="1162812"/>
                  </a:lnTo>
                  <a:lnTo>
                    <a:pt x="6731" y="1162812"/>
                  </a:lnTo>
                  <a:lnTo>
                    <a:pt x="6731" y="1156081"/>
                  </a:lnTo>
                  <a:lnTo>
                    <a:pt x="1162812" y="1156081"/>
                  </a:lnTo>
                  <a:lnTo>
                    <a:pt x="1162812" y="1162812"/>
                  </a:lnTo>
                  <a:lnTo>
                    <a:pt x="1156081" y="1162812"/>
                  </a:lnTo>
                  <a:lnTo>
                    <a:pt x="1156081" y="6731"/>
                  </a:lnTo>
                  <a:lnTo>
                    <a:pt x="1162812" y="6731"/>
                  </a:lnTo>
                  <a:lnTo>
                    <a:pt x="1162812" y="13462"/>
                  </a:lnTo>
                  <a:lnTo>
                    <a:pt x="6731" y="13462"/>
                  </a:lnTo>
                  <a:close/>
                </a:path>
              </a:pathLst>
            </a:custGeom>
            <a:solidFill>
              <a:srgbClr val="BA7C2E"/>
            </a:solidFill>
          </p:spPr>
          <p:txBody>
            <a:bodyPr/>
            <a:lstStyle/>
            <a:p>
              <a:endParaRPr lang="en-US"/>
            </a:p>
          </p:txBody>
        </p:sp>
      </p:grpSp>
      <p:sp>
        <p:nvSpPr>
          <p:cNvPr id="6" name="Freeform 6"/>
          <p:cNvSpPr/>
          <p:nvPr/>
        </p:nvSpPr>
        <p:spPr>
          <a:xfrm>
            <a:off x="2895963" y="2374467"/>
            <a:ext cx="3108751" cy="960887"/>
          </a:xfrm>
          <a:custGeom>
            <a:avLst/>
            <a:gdLst/>
            <a:ahLst/>
            <a:cxnLst/>
            <a:rect l="l" t="t" r="r" b="b"/>
            <a:pathLst>
              <a:path w="3108750" h="960886">
                <a:moveTo>
                  <a:pt x="0" y="0"/>
                </a:moveTo>
                <a:lnTo>
                  <a:pt x="3108750" y="0"/>
                </a:lnTo>
                <a:lnTo>
                  <a:pt x="3108750" y="960886"/>
                </a:lnTo>
                <a:lnTo>
                  <a:pt x="0" y="9608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TextBox 7"/>
          <p:cNvSpPr txBox="1"/>
          <p:nvPr/>
        </p:nvSpPr>
        <p:spPr>
          <a:xfrm>
            <a:off x="3199541" y="562316"/>
            <a:ext cx="7288979" cy="433452"/>
          </a:xfrm>
          <a:prstGeom prst="rect">
            <a:avLst/>
          </a:prstGeom>
        </p:spPr>
        <p:txBody>
          <a:bodyPr lIns="0" tIns="0" rIns="0" bIns="0" rtlCol="0" anchor="t">
            <a:spAutoFit/>
          </a:bodyPr>
          <a:lstStyle/>
          <a:p>
            <a:pPr>
              <a:lnSpc>
                <a:spcPts val="3583"/>
              </a:lnSpc>
            </a:pPr>
            <a:r>
              <a:rPr lang="en-US" sz="2987">
                <a:solidFill>
                  <a:srgbClr val="FFC000"/>
                </a:solidFill>
                <a:latin typeface="Arimo"/>
              </a:rPr>
              <a:t>TỔNG QUAN VỀ ĐỀ TÀI</a:t>
            </a:r>
          </a:p>
        </p:txBody>
      </p:sp>
      <p:sp>
        <p:nvSpPr>
          <p:cNvPr id="8" name="TextBox 8"/>
          <p:cNvSpPr txBox="1"/>
          <p:nvPr/>
        </p:nvSpPr>
        <p:spPr>
          <a:xfrm>
            <a:off x="2115304" y="1814201"/>
            <a:ext cx="3600309" cy="294953"/>
          </a:xfrm>
          <a:prstGeom prst="rect">
            <a:avLst/>
          </a:prstGeom>
        </p:spPr>
        <p:txBody>
          <a:bodyPr lIns="0" tIns="0" rIns="0" bIns="0" rtlCol="0" anchor="t">
            <a:spAutoFit/>
          </a:bodyPr>
          <a:lstStyle/>
          <a:p>
            <a:pPr>
              <a:lnSpc>
                <a:spcPts val="2304"/>
              </a:lnSpc>
            </a:pPr>
            <a:r>
              <a:rPr lang="en-US" sz="1920">
                <a:solidFill>
                  <a:srgbClr val="FFFFFF"/>
                </a:solidFill>
                <a:latin typeface="Montserrat Bold"/>
              </a:rPr>
              <a:t>1.4. Các chức năng chính</a:t>
            </a:r>
          </a:p>
        </p:txBody>
      </p:sp>
      <p:sp>
        <p:nvSpPr>
          <p:cNvPr id="9" name="Freeform 9"/>
          <p:cNvSpPr/>
          <p:nvPr/>
        </p:nvSpPr>
        <p:spPr>
          <a:xfrm>
            <a:off x="2895963" y="3764838"/>
            <a:ext cx="3108751" cy="960887"/>
          </a:xfrm>
          <a:custGeom>
            <a:avLst/>
            <a:gdLst/>
            <a:ahLst/>
            <a:cxnLst/>
            <a:rect l="l" t="t" r="r" b="b"/>
            <a:pathLst>
              <a:path w="3108750" h="960886">
                <a:moveTo>
                  <a:pt x="0" y="0"/>
                </a:moveTo>
                <a:lnTo>
                  <a:pt x="3108750" y="0"/>
                </a:lnTo>
                <a:lnTo>
                  <a:pt x="3108750" y="960887"/>
                </a:lnTo>
                <a:lnTo>
                  <a:pt x="0" y="96088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a:off x="2895963" y="5306749"/>
            <a:ext cx="3108751" cy="960887"/>
          </a:xfrm>
          <a:custGeom>
            <a:avLst/>
            <a:gdLst/>
            <a:ahLst/>
            <a:cxnLst/>
            <a:rect l="l" t="t" r="r" b="b"/>
            <a:pathLst>
              <a:path w="3108750" h="960886">
                <a:moveTo>
                  <a:pt x="0" y="0"/>
                </a:moveTo>
                <a:lnTo>
                  <a:pt x="3108750" y="0"/>
                </a:lnTo>
                <a:lnTo>
                  <a:pt x="3108750" y="960886"/>
                </a:lnTo>
                <a:lnTo>
                  <a:pt x="0" y="9608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1" name="Freeform 11"/>
          <p:cNvSpPr/>
          <p:nvPr/>
        </p:nvSpPr>
        <p:spPr>
          <a:xfrm>
            <a:off x="7071299" y="2374467"/>
            <a:ext cx="3108751" cy="960887"/>
          </a:xfrm>
          <a:custGeom>
            <a:avLst/>
            <a:gdLst/>
            <a:ahLst/>
            <a:cxnLst/>
            <a:rect l="l" t="t" r="r" b="b"/>
            <a:pathLst>
              <a:path w="3108750" h="960886">
                <a:moveTo>
                  <a:pt x="0" y="0"/>
                </a:moveTo>
                <a:lnTo>
                  <a:pt x="3108750" y="0"/>
                </a:lnTo>
                <a:lnTo>
                  <a:pt x="3108750" y="960886"/>
                </a:lnTo>
                <a:lnTo>
                  <a:pt x="0" y="9608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2" name="Freeform 12"/>
          <p:cNvSpPr/>
          <p:nvPr/>
        </p:nvSpPr>
        <p:spPr>
          <a:xfrm>
            <a:off x="7071299" y="3764838"/>
            <a:ext cx="3108751" cy="960887"/>
          </a:xfrm>
          <a:custGeom>
            <a:avLst/>
            <a:gdLst/>
            <a:ahLst/>
            <a:cxnLst/>
            <a:rect l="l" t="t" r="r" b="b"/>
            <a:pathLst>
              <a:path w="3108750" h="960886">
                <a:moveTo>
                  <a:pt x="0" y="0"/>
                </a:moveTo>
                <a:lnTo>
                  <a:pt x="3108750" y="0"/>
                </a:lnTo>
                <a:lnTo>
                  <a:pt x="3108750" y="960887"/>
                </a:lnTo>
                <a:lnTo>
                  <a:pt x="0" y="96088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3" name="Freeform 13"/>
          <p:cNvSpPr/>
          <p:nvPr/>
        </p:nvSpPr>
        <p:spPr>
          <a:xfrm>
            <a:off x="7071299" y="5306749"/>
            <a:ext cx="3108751" cy="960887"/>
          </a:xfrm>
          <a:custGeom>
            <a:avLst/>
            <a:gdLst/>
            <a:ahLst/>
            <a:cxnLst/>
            <a:rect l="l" t="t" r="r" b="b"/>
            <a:pathLst>
              <a:path w="3108750" h="960886">
                <a:moveTo>
                  <a:pt x="0" y="0"/>
                </a:moveTo>
                <a:lnTo>
                  <a:pt x="3108750" y="0"/>
                </a:lnTo>
                <a:lnTo>
                  <a:pt x="3108750" y="960886"/>
                </a:lnTo>
                <a:lnTo>
                  <a:pt x="0" y="9608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4" name="TextBox 14"/>
          <p:cNvSpPr txBox="1"/>
          <p:nvPr/>
        </p:nvSpPr>
        <p:spPr>
          <a:xfrm>
            <a:off x="2895963" y="2707276"/>
            <a:ext cx="3108751" cy="288925"/>
          </a:xfrm>
          <a:prstGeom prst="rect">
            <a:avLst/>
          </a:prstGeom>
        </p:spPr>
        <p:txBody>
          <a:bodyPr lIns="0" tIns="0" rIns="0" bIns="0" rtlCol="0" anchor="t">
            <a:spAutoFit/>
          </a:bodyPr>
          <a:lstStyle/>
          <a:p>
            <a:pPr algn="ctr">
              <a:lnSpc>
                <a:spcPts val="2387"/>
              </a:lnSpc>
              <a:spcBef>
                <a:spcPct val="0"/>
              </a:spcBef>
            </a:pPr>
            <a:r>
              <a:rPr lang="en-US" sz="1989">
                <a:solidFill>
                  <a:srgbClr val="FFFFFF"/>
                </a:solidFill>
                <a:latin typeface="Arimo"/>
              </a:rPr>
              <a:t>Đăng ký, đăng nhập</a:t>
            </a:r>
          </a:p>
        </p:txBody>
      </p:sp>
      <p:sp>
        <p:nvSpPr>
          <p:cNvPr id="15" name="TextBox 15"/>
          <p:cNvSpPr txBox="1"/>
          <p:nvPr/>
        </p:nvSpPr>
        <p:spPr>
          <a:xfrm>
            <a:off x="7166960" y="4075472"/>
            <a:ext cx="2917427" cy="288925"/>
          </a:xfrm>
          <a:prstGeom prst="rect">
            <a:avLst/>
          </a:prstGeom>
        </p:spPr>
        <p:txBody>
          <a:bodyPr lIns="0" tIns="0" rIns="0" bIns="0" rtlCol="0" anchor="t">
            <a:spAutoFit/>
          </a:bodyPr>
          <a:lstStyle/>
          <a:p>
            <a:pPr algn="ctr">
              <a:lnSpc>
                <a:spcPts val="2387"/>
              </a:lnSpc>
              <a:spcBef>
                <a:spcPct val="0"/>
              </a:spcBef>
            </a:pPr>
            <a:r>
              <a:rPr lang="en-US" sz="1989">
                <a:solidFill>
                  <a:srgbClr val="FFFFFF"/>
                </a:solidFill>
                <a:latin typeface="Arimo"/>
              </a:rPr>
              <a:t>Theo dõi</a:t>
            </a:r>
          </a:p>
        </p:txBody>
      </p:sp>
      <p:sp>
        <p:nvSpPr>
          <p:cNvPr id="16" name="TextBox 16"/>
          <p:cNvSpPr txBox="1"/>
          <p:nvPr/>
        </p:nvSpPr>
        <p:spPr>
          <a:xfrm>
            <a:off x="2895963" y="5639560"/>
            <a:ext cx="3108751" cy="288925"/>
          </a:xfrm>
          <a:prstGeom prst="rect">
            <a:avLst/>
          </a:prstGeom>
        </p:spPr>
        <p:txBody>
          <a:bodyPr lIns="0" tIns="0" rIns="0" bIns="0" rtlCol="0" anchor="t">
            <a:spAutoFit/>
          </a:bodyPr>
          <a:lstStyle/>
          <a:p>
            <a:pPr algn="ctr">
              <a:lnSpc>
                <a:spcPts val="2387"/>
              </a:lnSpc>
              <a:spcBef>
                <a:spcPct val="0"/>
              </a:spcBef>
            </a:pPr>
            <a:r>
              <a:rPr lang="en-US" sz="1989">
                <a:solidFill>
                  <a:srgbClr val="FFFFFF"/>
                </a:solidFill>
                <a:latin typeface="Arimo"/>
              </a:rPr>
              <a:t>Bình luận</a:t>
            </a:r>
          </a:p>
        </p:txBody>
      </p:sp>
      <p:sp>
        <p:nvSpPr>
          <p:cNvPr id="17" name="TextBox 17"/>
          <p:cNvSpPr txBox="1"/>
          <p:nvPr/>
        </p:nvSpPr>
        <p:spPr>
          <a:xfrm>
            <a:off x="7071299" y="2707276"/>
            <a:ext cx="3108751" cy="288925"/>
          </a:xfrm>
          <a:prstGeom prst="rect">
            <a:avLst/>
          </a:prstGeom>
        </p:spPr>
        <p:txBody>
          <a:bodyPr lIns="0" tIns="0" rIns="0" bIns="0" rtlCol="0" anchor="t">
            <a:spAutoFit/>
          </a:bodyPr>
          <a:lstStyle/>
          <a:p>
            <a:pPr algn="ctr">
              <a:lnSpc>
                <a:spcPts val="2387"/>
              </a:lnSpc>
              <a:spcBef>
                <a:spcPct val="0"/>
              </a:spcBef>
            </a:pPr>
            <a:r>
              <a:rPr lang="en-US" sz="1989">
                <a:solidFill>
                  <a:srgbClr val="FFFFFF"/>
                </a:solidFill>
                <a:latin typeface="Arimo"/>
              </a:rPr>
              <a:t>Báo cáo lỗi</a:t>
            </a:r>
          </a:p>
        </p:txBody>
      </p:sp>
      <p:sp>
        <p:nvSpPr>
          <p:cNvPr id="18" name="TextBox 18"/>
          <p:cNvSpPr txBox="1"/>
          <p:nvPr/>
        </p:nvSpPr>
        <p:spPr>
          <a:xfrm>
            <a:off x="2991624" y="4075472"/>
            <a:ext cx="2917427" cy="288925"/>
          </a:xfrm>
          <a:prstGeom prst="rect">
            <a:avLst/>
          </a:prstGeom>
        </p:spPr>
        <p:txBody>
          <a:bodyPr lIns="0" tIns="0" rIns="0" bIns="0" rtlCol="0" anchor="t">
            <a:spAutoFit/>
          </a:bodyPr>
          <a:lstStyle/>
          <a:p>
            <a:pPr algn="ctr">
              <a:lnSpc>
                <a:spcPts val="2387"/>
              </a:lnSpc>
              <a:spcBef>
                <a:spcPct val="0"/>
              </a:spcBef>
            </a:pPr>
            <a:r>
              <a:rPr lang="en-US" sz="1989">
                <a:solidFill>
                  <a:srgbClr val="FFFFFF"/>
                </a:solidFill>
                <a:latin typeface="Arimo"/>
              </a:rPr>
              <a:t>Chi tiết truyện</a:t>
            </a:r>
          </a:p>
        </p:txBody>
      </p:sp>
      <p:sp>
        <p:nvSpPr>
          <p:cNvPr id="19" name="TextBox 19"/>
          <p:cNvSpPr txBox="1"/>
          <p:nvPr/>
        </p:nvSpPr>
        <p:spPr>
          <a:xfrm>
            <a:off x="7166969" y="5639560"/>
            <a:ext cx="2917427" cy="288925"/>
          </a:xfrm>
          <a:prstGeom prst="rect">
            <a:avLst/>
          </a:prstGeom>
        </p:spPr>
        <p:txBody>
          <a:bodyPr lIns="0" tIns="0" rIns="0" bIns="0" rtlCol="0" anchor="t">
            <a:spAutoFit/>
          </a:bodyPr>
          <a:lstStyle/>
          <a:p>
            <a:pPr algn="ctr">
              <a:lnSpc>
                <a:spcPts val="2387"/>
              </a:lnSpc>
              <a:spcBef>
                <a:spcPct val="0"/>
              </a:spcBef>
            </a:pPr>
            <a:r>
              <a:rPr lang="en-US" sz="1989">
                <a:solidFill>
                  <a:srgbClr val="FFFFFF"/>
                </a:solidFill>
                <a:latin typeface="Arimo"/>
              </a:rPr>
              <a:t>Quản lý truyện, tài khoản</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animBg="1"/>
      <p:bldP spid="10" grpId="0" animBg="1"/>
      <p:bldP spid="11" grpId="0" animBg="1"/>
      <p:bldP spid="12" grpId="0" animBg="1"/>
      <p:bldP spid="13" grpId="0" animBg="1"/>
      <p:bldP spid="14" grpId="0"/>
      <p:bldP spid="15" grpId="0"/>
      <p:bldP spid="16" grpId="0"/>
      <p:bldP spid="17" grpId="0"/>
      <p:bldP spid="18"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30048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3"/>
            <a:stretch>
              <a:fillRect/>
            </a:stretch>
          </a:blipFill>
        </p:spPr>
        <p:txBody>
          <a:bodyPr/>
          <a:lstStyle/>
          <a:p>
            <a:endParaRPr lang="en-US"/>
          </a:p>
        </p:txBody>
      </p:sp>
      <p:sp>
        <p:nvSpPr>
          <p:cNvPr id="3" name="TextBox 3"/>
          <p:cNvSpPr txBox="1"/>
          <p:nvPr/>
        </p:nvSpPr>
        <p:spPr>
          <a:xfrm>
            <a:off x="2169589" y="492799"/>
            <a:ext cx="575560" cy="589905"/>
          </a:xfrm>
          <a:prstGeom prst="rect">
            <a:avLst/>
          </a:prstGeom>
        </p:spPr>
        <p:txBody>
          <a:bodyPr lIns="0" tIns="0" rIns="0" bIns="0" rtlCol="0" anchor="t">
            <a:spAutoFit/>
          </a:bodyPr>
          <a:lstStyle/>
          <a:p>
            <a:pPr>
              <a:lnSpc>
                <a:spcPts val="4608"/>
              </a:lnSpc>
            </a:pPr>
            <a:r>
              <a:rPr lang="en-US" sz="3840">
                <a:solidFill>
                  <a:srgbClr val="FFFFFF"/>
                </a:solidFill>
                <a:latin typeface="Arimo"/>
              </a:rPr>
              <a:t>02</a:t>
            </a:r>
          </a:p>
        </p:txBody>
      </p:sp>
      <p:grpSp>
        <p:nvGrpSpPr>
          <p:cNvPr id="4" name="Group 4"/>
          <p:cNvGrpSpPr/>
          <p:nvPr/>
        </p:nvGrpSpPr>
        <p:grpSpPr>
          <a:xfrm>
            <a:off x="2018776" y="373291"/>
            <a:ext cx="877187" cy="877187"/>
            <a:chOff x="0" y="0"/>
            <a:chExt cx="1169582" cy="1169582"/>
          </a:xfrm>
        </p:grpSpPr>
        <p:sp>
          <p:nvSpPr>
            <p:cNvPr id="5" name="Freeform 5"/>
            <p:cNvSpPr/>
            <p:nvPr/>
          </p:nvSpPr>
          <p:spPr>
            <a:xfrm>
              <a:off x="0" y="0"/>
              <a:ext cx="1169543" cy="1169543"/>
            </a:xfrm>
            <a:custGeom>
              <a:avLst/>
              <a:gdLst/>
              <a:ahLst/>
              <a:cxnLst/>
              <a:rect l="l" t="t" r="r" b="b"/>
              <a:pathLst>
                <a:path w="1169543" h="1169543">
                  <a:moveTo>
                    <a:pt x="6731" y="0"/>
                  </a:moveTo>
                  <a:lnTo>
                    <a:pt x="1162812" y="0"/>
                  </a:lnTo>
                  <a:cubicBezTo>
                    <a:pt x="1166495" y="0"/>
                    <a:pt x="1169543" y="3048"/>
                    <a:pt x="1169543" y="6731"/>
                  </a:cubicBezTo>
                  <a:lnTo>
                    <a:pt x="1169543" y="1162812"/>
                  </a:lnTo>
                  <a:cubicBezTo>
                    <a:pt x="1169543" y="1166495"/>
                    <a:pt x="1166495" y="1169543"/>
                    <a:pt x="1162812" y="1169543"/>
                  </a:cubicBezTo>
                  <a:lnTo>
                    <a:pt x="6731" y="1169543"/>
                  </a:lnTo>
                  <a:cubicBezTo>
                    <a:pt x="3048" y="1169543"/>
                    <a:pt x="0" y="1166495"/>
                    <a:pt x="0" y="1162812"/>
                  </a:cubicBezTo>
                  <a:lnTo>
                    <a:pt x="0" y="6731"/>
                  </a:lnTo>
                  <a:cubicBezTo>
                    <a:pt x="0" y="3048"/>
                    <a:pt x="3048" y="0"/>
                    <a:pt x="6731" y="0"/>
                  </a:cubicBezTo>
                  <a:moveTo>
                    <a:pt x="6731" y="13589"/>
                  </a:moveTo>
                  <a:lnTo>
                    <a:pt x="6731" y="6731"/>
                  </a:lnTo>
                  <a:lnTo>
                    <a:pt x="13462" y="6731"/>
                  </a:lnTo>
                  <a:lnTo>
                    <a:pt x="13462" y="1162812"/>
                  </a:lnTo>
                  <a:lnTo>
                    <a:pt x="6731" y="1162812"/>
                  </a:lnTo>
                  <a:lnTo>
                    <a:pt x="6731" y="1156081"/>
                  </a:lnTo>
                  <a:lnTo>
                    <a:pt x="1162812" y="1156081"/>
                  </a:lnTo>
                  <a:lnTo>
                    <a:pt x="1162812" y="1162812"/>
                  </a:lnTo>
                  <a:lnTo>
                    <a:pt x="1156081" y="1162812"/>
                  </a:lnTo>
                  <a:lnTo>
                    <a:pt x="1156081" y="6731"/>
                  </a:lnTo>
                  <a:lnTo>
                    <a:pt x="1162812" y="6731"/>
                  </a:lnTo>
                  <a:lnTo>
                    <a:pt x="1162812" y="13462"/>
                  </a:lnTo>
                  <a:lnTo>
                    <a:pt x="6731" y="13462"/>
                  </a:lnTo>
                  <a:close/>
                </a:path>
              </a:pathLst>
            </a:custGeom>
            <a:solidFill>
              <a:srgbClr val="BA7C2E"/>
            </a:solidFill>
          </p:spPr>
          <p:txBody>
            <a:bodyPr/>
            <a:lstStyle/>
            <a:p>
              <a:endParaRPr lang="en-US"/>
            </a:p>
          </p:txBody>
        </p:sp>
      </p:grpSp>
      <p:sp>
        <p:nvSpPr>
          <p:cNvPr id="6" name="Freeform 6"/>
          <p:cNvSpPr/>
          <p:nvPr/>
        </p:nvSpPr>
        <p:spPr>
          <a:xfrm>
            <a:off x="4727121" y="2285978"/>
            <a:ext cx="3550575" cy="4386375"/>
          </a:xfrm>
          <a:custGeom>
            <a:avLst/>
            <a:gdLst/>
            <a:ahLst/>
            <a:cxnLst/>
            <a:rect l="l" t="t" r="r" b="b"/>
            <a:pathLst>
              <a:path w="3550575" h="4386374">
                <a:moveTo>
                  <a:pt x="0" y="0"/>
                </a:moveTo>
                <a:lnTo>
                  <a:pt x="3550576" y="0"/>
                </a:lnTo>
                <a:lnTo>
                  <a:pt x="3550576" y="4386374"/>
                </a:lnTo>
                <a:lnTo>
                  <a:pt x="0" y="4386374"/>
                </a:lnTo>
                <a:lnTo>
                  <a:pt x="0" y="0"/>
                </a:lnTo>
                <a:close/>
              </a:path>
            </a:pathLst>
          </a:custGeom>
          <a:blipFill>
            <a:blip r:embed="rId4"/>
            <a:stretch>
              <a:fillRect/>
            </a:stretch>
          </a:blipFill>
        </p:spPr>
        <p:txBody>
          <a:bodyPr/>
          <a:lstStyle/>
          <a:p>
            <a:endParaRPr lang="en-US"/>
          </a:p>
        </p:txBody>
      </p:sp>
      <p:sp>
        <p:nvSpPr>
          <p:cNvPr id="7" name="TextBox 7"/>
          <p:cNvSpPr txBox="1"/>
          <p:nvPr/>
        </p:nvSpPr>
        <p:spPr>
          <a:xfrm>
            <a:off x="3199541" y="562317"/>
            <a:ext cx="7288979" cy="433452"/>
          </a:xfrm>
          <a:prstGeom prst="rect">
            <a:avLst/>
          </a:prstGeom>
        </p:spPr>
        <p:txBody>
          <a:bodyPr lIns="0" tIns="0" rIns="0" bIns="0" rtlCol="0" anchor="t">
            <a:spAutoFit/>
          </a:bodyPr>
          <a:lstStyle/>
          <a:p>
            <a:pPr>
              <a:lnSpc>
                <a:spcPts val="3583"/>
              </a:lnSpc>
            </a:pPr>
            <a:r>
              <a:rPr lang="en-US" sz="2987">
                <a:solidFill>
                  <a:srgbClr val="FFC000"/>
                </a:solidFill>
                <a:latin typeface="Arimo"/>
              </a:rPr>
              <a:t>PHÂN TÍCH VÀ THIẾT KẾ HỆ THỐNG</a:t>
            </a:r>
          </a:p>
        </p:txBody>
      </p:sp>
      <p:sp>
        <p:nvSpPr>
          <p:cNvPr id="8" name="TextBox 8"/>
          <p:cNvSpPr txBox="1"/>
          <p:nvPr/>
        </p:nvSpPr>
        <p:spPr>
          <a:xfrm>
            <a:off x="2115298" y="1814201"/>
            <a:ext cx="4158501" cy="294953"/>
          </a:xfrm>
          <a:prstGeom prst="rect">
            <a:avLst/>
          </a:prstGeom>
        </p:spPr>
        <p:txBody>
          <a:bodyPr wrap="square" lIns="0" tIns="0" rIns="0" bIns="0" rtlCol="0" anchor="t">
            <a:spAutoFit/>
          </a:bodyPr>
          <a:lstStyle/>
          <a:p>
            <a:pPr>
              <a:lnSpc>
                <a:spcPts val="2304"/>
              </a:lnSpc>
            </a:pPr>
            <a:r>
              <a:rPr lang="en-US" sz="1920">
                <a:solidFill>
                  <a:srgbClr val="FFFFFF"/>
                </a:solidFill>
                <a:latin typeface="Montserrat Bold"/>
              </a:rPr>
              <a:t>2.1. Biểu đồ use case tổng quát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par>
                          <p:cTn id="15" fill="hold">
                            <p:stCondLst>
                              <p:cond delay="1000"/>
                            </p:stCondLst>
                            <p:childTnLst>
                              <p:par>
                                <p:cTn id="16" presetID="6" presetClass="entr" presetSubtype="16"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ircle(in)">
                                      <p:cBhvr>
                                        <p:cTn id="18"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30048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3"/>
            <a:stretch>
              <a:fillRect/>
            </a:stretch>
          </a:blipFill>
        </p:spPr>
        <p:txBody>
          <a:bodyPr/>
          <a:lstStyle/>
          <a:p>
            <a:endParaRPr lang="en-US"/>
          </a:p>
        </p:txBody>
      </p:sp>
      <p:sp>
        <p:nvSpPr>
          <p:cNvPr id="3" name="TextBox 3"/>
          <p:cNvSpPr txBox="1"/>
          <p:nvPr/>
        </p:nvSpPr>
        <p:spPr>
          <a:xfrm>
            <a:off x="2169589" y="492799"/>
            <a:ext cx="575560" cy="589905"/>
          </a:xfrm>
          <a:prstGeom prst="rect">
            <a:avLst/>
          </a:prstGeom>
        </p:spPr>
        <p:txBody>
          <a:bodyPr lIns="0" tIns="0" rIns="0" bIns="0" rtlCol="0" anchor="t">
            <a:spAutoFit/>
          </a:bodyPr>
          <a:lstStyle/>
          <a:p>
            <a:pPr>
              <a:lnSpc>
                <a:spcPts val="4608"/>
              </a:lnSpc>
            </a:pPr>
            <a:r>
              <a:rPr lang="en-US" sz="3840">
                <a:solidFill>
                  <a:srgbClr val="FFFFFF"/>
                </a:solidFill>
                <a:latin typeface="Arimo"/>
              </a:rPr>
              <a:t>02</a:t>
            </a:r>
          </a:p>
        </p:txBody>
      </p:sp>
      <p:grpSp>
        <p:nvGrpSpPr>
          <p:cNvPr id="4" name="Group 4"/>
          <p:cNvGrpSpPr/>
          <p:nvPr/>
        </p:nvGrpSpPr>
        <p:grpSpPr>
          <a:xfrm>
            <a:off x="2018776" y="373291"/>
            <a:ext cx="877187" cy="877187"/>
            <a:chOff x="0" y="0"/>
            <a:chExt cx="1169582" cy="1169582"/>
          </a:xfrm>
        </p:grpSpPr>
        <p:sp>
          <p:nvSpPr>
            <p:cNvPr id="5" name="Freeform 5"/>
            <p:cNvSpPr/>
            <p:nvPr/>
          </p:nvSpPr>
          <p:spPr>
            <a:xfrm>
              <a:off x="0" y="0"/>
              <a:ext cx="1169543" cy="1169543"/>
            </a:xfrm>
            <a:custGeom>
              <a:avLst/>
              <a:gdLst/>
              <a:ahLst/>
              <a:cxnLst/>
              <a:rect l="l" t="t" r="r" b="b"/>
              <a:pathLst>
                <a:path w="1169543" h="1169543">
                  <a:moveTo>
                    <a:pt x="6731" y="0"/>
                  </a:moveTo>
                  <a:lnTo>
                    <a:pt x="1162812" y="0"/>
                  </a:lnTo>
                  <a:cubicBezTo>
                    <a:pt x="1166495" y="0"/>
                    <a:pt x="1169543" y="3048"/>
                    <a:pt x="1169543" y="6731"/>
                  </a:cubicBezTo>
                  <a:lnTo>
                    <a:pt x="1169543" y="1162812"/>
                  </a:lnTo>
                  <a:cubicBezTo>
                    <a:pt x="1169543" y="1166495"/>
                    <a:pt x="1166495" y="1169543"/>
                    <a:pt x="1162812" y="1169543"/>
                  </a:cubicBezTo>
                  <a:lnTo>
                    <a:pt x="6731" y="1169543"/>
                  </a:lnTo>
                  <a:cubicBezTo>
                    <a:pt x="3048" y="1169543"/>
                    <a:pt x="0" y="1166495"/>
                    <a:pt x="0" y="1162812"/>
                  </a:cubicBezTo>
                  <a:lnTo>
                    <a:pt x="0" y="6731"/>
                  </a:lnTo>
                  <a:cubicBezTo>
                    <a:pt x="0" y="3048"/>
                    <a:pt x="3048" y="0"/>
                    <a:pt x="6731" y="0"/>
                  </a:cubicBezTo>
                  <a:moveTo>
                    <a:pt x="6731" y="13589"/>
                  </a:moveTo>
                  <a:lnTo>
                    <a:pt x="6731" y="6731"/>
                  </a:lnTo>
                  <a:lnTo>
                    <a:pt x="13462" y="6731"/>
                  </a:lnTo>
                  <a:lnTo>
                    <a:pt x="13462" y="1162812"/>
                  </a:lnTo>
                  <a:lnTo>
                    <a:pt x="6731" y="1162812"/>
                  </a:lnTo>
                  <a:lnTo>
                    <a:pt x="6731" y="1156081"/>
                  </a:lnTo>
                  <a:lnTo>
                    <a:pt x="1162812" y="1156081"/>
                  </a:lnTo>
                  <a:lnTo>
                    <a:pt x="1162812" y="1162812"/>
                  </a:lnTo>
                  <a:lnTo>
                    <a:pt x="1156081" y="1162812"/>
                  </a:lnTo>
                  <a:lnTo>
                    <a:pt x="1156081" y="6731"/>
                  </a:lnTo>
                  <a:lnTo>
                    <a:pt x="1162812" y="6731"/>
                  </a:lnTo>
                  <a:lnTo>
                    <a:pt x="1162812" y="13462"/>
                  </a:lnTo>
                  <a:lnTo>
                    <a:pt x="6731" y="13462"/>
                  </a:lnTo>
                  <a:close/>
                </a:path>
              </a:pathLst>
            </a:custGeom>
            <a:solidFill>
              <a:srgbClr val="BA7C2E"/>
            </a:solidFill>
          </p:spPr>
          <p:txBody>
            <a:bodyPr/>
            <a:lstStyle/>
            <a:p>
              <a:endParaRPr lang="en-US"/>
            </a:p>
          </p:txBody>
        </p:sp>
      </p:grpSp>
      <p:sp>
        <p:nvSpPr>
          <p:cNvPr id="6" name="Freeform 6"/>
          <p:cNvSpPr/>
          <p:nvPr/>
        </p:nvSpPr>
        <p:spPr>
          <a:xfrm>
            <a:off x="3540897" y="2454535"/>
            <a:ext cx="5923023" cy="4360700"/>
          </a:xfrm>
          <a:custGeom>
            <a:avLst/>
            <a:gdLst/>
            <a:ahLst/>
            <a:cxnLst/>
            <a:rect l="l" t="t" r="r" b="b"/>
            <a:pathLst>
              <a:path w="5923023" h="4360700">
                <a:moveTo>
                  <a:pt x="0" y="0"/>
                </a:moveTo>
                <a:lnTo>
                  <a:pt x="5923022" y="0"/>
                </a:lnTo>
                <a:lnTo>
                  <a:pt x="5923022" y="4360700"/>
                </a:lnTo>
                <a:lnTo>
                  <a:pt x="0" y="4360700"/>
                </a:lnTo>
                <a:lnTo>
                  <a:pt x="0" y="0"/>
                </a:lnTo>
                <a:close/>
              </a:path>
            </a:pathLst>
          </a:custGeom>
          <a:blipFill>
            <a:blip r:embed="rId4"/>
            <a:stretch>
              <a:fillRect/>
            </a:stretch>
          </a:blipFill>
        </p:spPr>
        <p:txBody>
          <a:bodyPr/>
          <a:lstStyle/>
          <a:p>
            <a:endParaRPr lang="en-US"/>
          </a:p>
        </p:txBody>
      </p:sp>
      <p:sp>
        <p:nvSpPr>
          <p:cNvPr id="7" name="TextBox 7"/>
          <p:cNvSpPr txBox="1"/>
          <p:nvPr/>
        </p:nvSpPr>
        <p:spPr>
          <a:xfrm>
            <a:off x="3199541" y="562317"/>
            <a:ext cx="7288979" cy="433452"/>
          </a:xfrm>
          <a:prstGeom prst="rect">
            <a:avLst/>
          </a:prstGeom>
        </p:spPr>
        <p:txBody>
          <a:bodyPr lIns="0" tIns="0" rIns="0" bIns="0" rtlCol="0" anchor="t">
            <a:spAutoFit/>
          </a:bodyPr>
          <a:lstStyle/>
          <a:p>
            <a:pPr>
              <a:lnSpc>
                <a:spcPts val="3583"/>
              </a:lnSpc>
            </a:pPr>
            <a:r>
              <a:rPr lang="en-US" sz="2987">
                <a:solidFill>
                  <a:srgbClr val="FFC000"/>
                </a:solidFill>
                <a:latin typeface="Arimo"/>
              </a:rPr>
              <a:t>PHÂN TÍCH VÀ THIẾT KẾ HỆ THỐNG</a:t>
            </a:r>
          </a:p>
        </p:txBody>
      </p:sp>
      <p:sp>
        <p:nvSpPr>
          <p:cNvPr id="8" name="TextBox 8"/>
          <p:cNvSpPr txBox="1"/>
          <p:nvPr/>
        </p:nvSpPr>
        <p:spPr>
          <a:xfrm>
            <a:off x="2115299" y="1814203"/>
            <a:ext cx="3791632" cy="294953"/>
          </a:xfrm>
          <a:prstGeom prst="rect">
            <a:avLst/>
          </a:prstGeom>
        </p:spPr>
        <p:txBody>
          <a:bodyPr lIns="0" tIns="0" rIns="0" bIns="0" rtlCol="0" anchor="t">
            <a:spAutoFit/>
          </a:bodyPr>
          <a:lstStyle/>
          <a:p>
            <a:pPr>
              <a:lnSpc>
                <a:spcPts val="2304"/>
              </a:lnSpc>
            </a:pPr>
            <a:r>
              <a:rPr lang="en-US" sz="1920">
                <a:solidFill>
                  <a:srgbClr val="FFFFFF"/>
                </a:solidFill>
                <a:latin typeface="Montserrat Bold"/>
              </a:rPr>
              <a:t>2.2. Cơ sở dữ liệu</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30048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3"/>
            <a:stretch>
              <a:fillRect/>
            </a:stretch>
          </a:blipFill>
        </p:spPr>
        <p:txBody>
          <a:bodyPr/>
          <a:lstStyle/>
          <a:p>
            <a:endParaRPr lang="en-US"/>
          </a:p>
        </p:txBody>
      </p:sp>
      <p:sp>
        <p:nvSpPr>
          <p:cNvPr id="3" name="TextBox 3"/>
          <p:cNvSpPr txBox="1"/>
          <p:nvPr/>
        </p:nvSpPr>
        <p:spPr>
          <a:xfrm>
            <a:off x="2169589" y="492799"/>
            <a:ext cx="575560" cy="589905"/>
          </a:xfrm>
          <a:prstGeom prst="rect">
            <a:avLst/>
          </a:prstGeom>
        </p:spPr>
        <p:txBody>
          <a:bodyPr lIns="0" tIns="0" rIns="0" bIns="0" rtlCol="0" anchor="t">
            <a:spAutoFit/>
          </a:bodyPr>
          <a:lstStyle/>
          <a:p>
            <a:pPr>
              <a:lnSpc>
                <a:spcPts val="4608"/>
              </a:lnSpc>
            </a:pPr>
            <a:r>
              <a:rPr lang="en-US" sz="3840">
                <a:solidFill>
                  <a:srgbClr val="FFFFFF"/>
                </a:solidFill>
                <a:latin typeface="Arimo"/>
              </a:rPr>
              <a:t>03</a:t>
            </a:r>
          </a:p>
        </p:txBody>
      </p:sp>
      <p:grpSp>
        <p:nvGrpSpPr>
          <p:cNvPr id="4" name="Group 4"/>
          <p:cNvGrpSpPr/>
          <p:nvPr/>
        </p:nvGrpSpPr>
        <p:grpSpPr>
          <a:xfrm>
            <a:off x="2018776" y="373291"/>
            <a:ext cx="877187" cy="877187"/>
            <a:chOff x="0" y="0"/>
            <a:chExt cx="1169582" cy="1169582"/>
          </a:xfrm>
        </p:grpSpPr>
        <p:sp>
          <p:nvSpPr>
            <p:cNvPr id="5" name="Freeform 5"/>
            <p:cNvSpPr/>
            <p:nvPr/>
          </p:nvSpPr>
          <p:spPr>
            <a:xfrm>
              <a:off x="0" y="0"/>
              <a:ext cx="1169543" cy="1169543"/>
            </a:xfrm>
            <a:custGeom>
              <a:avLst/>
              <a:gdLst/>
              <a:ahLst/>
              <a:cxnLst/>
              <a:rect l="l" t="t" r="r" b="b"/>
              <a:pathLst>
                <a:path w="1169543" h="1169543">
                  <a:moveTo>
                    <a:pt x="6731" y="0"/>
                  </a:moveTo>
                  <a:lnTo>
                    <a:pt x="1162812" y="0"/>
                  </a:lnTo>
                  <a:cubicBezTo>
                    <a:pt x="1166495" y="0"/>
                    <a:pt x="1169543" y="3048"/>
                    <a:pt x="1169543" y="6731"/>
                  </a:cubicBezTo>
                  <a:lnTo>
                    <a:pt x="1169543" y="1162812"/>
                  </a:lnTo>
                  <a:cubicBezTo>
                    <a:pt x="1169543" y="1166495"/>
                    <a:pt x="1166495" y="1169543"/>
                    <a:pt x="1162812" y="1169543"/>
                  </a:cubicBezTo>
                  <a:lnTo>
                    <a:pt x="6731" y="1169543"/>
                  </a:lnTo>
                  <a:cubicBezTo>
                    <a:pt x="3048" y="1169543"/>
                    <a:pt x="0" y="1166495"/>
                    <a:pt x="0" y="1162812"/>
                  </a:cubicBezTo>
                  <a:lnTo>
                    <a:pt x="0" y="6731"/>
                  </a:lnTo>
                  <a:cubicBezTo>
                    <a:pt x="0" y="3048"/>
                    <a:pt x="3048" y="0"/>
                    <a:pt x="6731" y="0"/>
                  </a:cubicBezTo>
                  <a:moveTo>
                    <a:pt x="6731" y="13589"/>
                  </a:moveTo>
                  <a:lnTo>
                    <a:pt x="6731" y="6731"/>
                  </a:lnTo>
                  <a:lnTo>
                    <a:pt x="13462" y="6731"/>
                  </a:lnTo>
                  <a:lnTo>
                    <a:pt x="13462" y="1162812"/>
                  </a:lnTo>
                  <a:lnTo>
                    <a:pt x="6731" y="1162812"/>
                  </a:lnTo>
                  <a:lnTo>
                    <a:pt x="6731" y="1156081"/>
                  </a:lnTo>
                  <a:lnTo>
                    <a:pt x="1162812" y="1156081"/>
                  </a:lnTo>
                  <a:lnTo>
                    <a:pt x="1162812" y="1162812"/>
                  </a:lnTo>
                  <a:lnTo>
                    <a:pt x="1156081" y="1162812"/>
                  </a:lnTo>
                  <a:lnTo>
                    <a:pt x="1156081" y="6731"/>
                  </a:lnTo>
                  <a:lnTo>
                    <a:pt x="1162812" y="6731"/>
                  </a:lnTo>
                  <a:lnTo>
                    <a:pt x="1162812" y="13462"/>
                  </a:lnTo>
                  <a:lnTo>
                    <a:pt x="6731" y="13462"/>
                  </a:lnTo>
                  <a:close/>
                </a:path>
              </a:pathLst>
            </a:custGeom>
            <a:solidFill>
              <a:srgbClr val="BA7C2E"/>
            </a:solidFill>
          </p:spPr>
          <p:txBody>
            <a:bodyPr/>
            <a:lstStyle/>
            <a:p>
              <a:endParaRPr lang="en-US"/>
            </a:p>
          </p:txBody>
        </p:sp>
      </p:grpSp>
      <p:sp>
        <p:nvSpPr>
          <p:cNvPr id="6" name="Freeform 6"/>
          <p:cNvSpPr/>
          <p:nvPr/>
        </p:nvSpPr>
        <p:spPr>
          <a:xfrm>
            <a:off x="3152262" y="1727777"/>
            <a:ext cx="6700295" cy="4467387"/>
          </a:xfrm>
          <a:custGeom>
            <a:avLst/>
            <a:gdLst/>
            <a:ahLst/>
            <a:cxnLst/>
            <a:rect l="l" t="t" r="r" b="b"/>
            <a:pathLst>
              <a:path w="6700295" h="4467387">
                <a:moveTo>
                  <a:pt x="0" y="0"/>
                </a:moveTo>
                <a:lnTo>
                  <a:pt x="6700294" y="0"/>
                </a:lnTo>
                <a:lnTo>
                  <a:pt x="6700294" y="4467388"/>
                </a:lnTo>
                <a:lnTo>
                  <a:pt x="0" y="4467388"/>
                </a:lnTo>
                <a:lnTo>
                  <a:pt x="0" y="0"/>
                </a:lnTo>
                <a:close/>
              </a:path>
            </a:pathLst>
          </a:custGeom>
          <a:blipFill>
            <a:blip r:embed="rId4"/>
            <a:stretch>
              <a:fillRect t="-18109" b="-10551"/>
            </a:stretch>
          </a:blipFill>
        </p:spPr>
        <p:txBody>
          <a:bodyPr/>
          <a:lstStyle/>
          <a:p>
            <a:endParaRPr lang="en-US"/>
          </a:p>
        </p:txBody>
      </p:sp>
      <p:sp>
        <p:nvSpPr>
          <p:cNvPr id="7" name="TextBox 7"/>
          <p:cNvSpPr txBox="1"/>
          <p:nvPr/>
        </p:nvSpPr>
        <p:spPr>
          <a:xfrm>
            <a:off x="3199541" y="562316"/>
            <a:ext cx="7288979" cy="433452"/>
          </a:xfrm>
          <a:prstGeom prst="rect">
            <a:avLst/>
          </a:prstGeom>
        </p:spPr>
        <p:txBody>
          <a:bodyPr lIns="0" tIns="0" rIns="0" bIns="0" rtlCol="0" anchor="t">
            <a:spAutoFit/>
          </a:bodyPr>
          <a:lstStyle/>
          <a:p>
            <a:pPr>
              <a:lnSpc>
                <a:spcPts val="3583"/>
              </a:lnSpc>
            </a:pPr>
            <a:r>
              <a:rPr lang="en-US" sz="2987">
                <a:solidFill>
                  <a:srgbClr val="FFC000"/>
                </a:solidFill>
                <a:latin typeface="Arimo"/>
              </a:rPr>
              <a:t>DEMO SẢN PHẨM</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par>
                          <p:cTn id="11" fill="hold">
                            <p:stCondLst>
                              <p:cond delay="500"/>
                            </p:stCondLst>
                            <p:childTnLst>
                              <p:par>
                                <p:cTn id="12" presetID="6" presetClass="entr" presetSubtype="1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circle(in)">
                                      <p:cBhvr>
                                        <p:cTn id="14"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549</Words>
  <Application>Microsoft Office PowerPoint</Application>
  <PresentationFormat>Custom</PresentationFormat>
  <Paragraphs>87</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Arimo Bold</vt:lpstr>
      <vt:lpstr>Montserrat Bold</vt:lpstr>
      <vt:lpstr>Arial</vt:lpstr>
      <vt:lpstr>Montserrat</vt:lpstr>
      <vt:lpstr>Calibri</vt:lpstr>
      <vt:lpstr>Arimo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ppda.pptx</dc:title>
  <dc:creator>Văn Tú</dc:creator>
  <cp:lastModifiedBy>13. Tạ Văn Tú</cp:lastModifiedBy>
  <cp:revision>10</cp:revision>
  <dcterms:created xsi:type="dcterms:W3CDTF">2006-08-16T00:00:00Z</dcterms:created>
  <dcterms:modified xsi:type="dcterms:W3CDTF">2024-05-31T01:20:05Z</dcterms:modified>
  <dc:identifier>DAGGny-58nI</dc:identifier>
</cp:coreProperties>
</file>