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9" r:id="rId6"/>
    <p:sldId id="262" r:id="rId7"/>
    <p:sldId id="260" r:id="rId8"/>
    <p:sldId id="266" r:id="rId9"/>
    <p:sldId id="263" r:id="rId10"/>
    <p:sldId id="269" r:id="rId11"/>
    <p:sldId id="268" r:id="rId12"/>
    <p:sldId id="261" r:id="rId13"/>
    <p:sldId id="264" r:id="rId14"/>
    <p:sldId id="265" r:id="rId15"/>
    <p:sldId id="267" r:id="rId16"/>
    <p:sldId id="258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88"/>
  </p:normalViewPr>
  <p:slideViewPr>
    <p:cSldViewPr snapToGrid="0" snapToObjects="1" showGuides="1">
      <p:cViewPr varScale="1">
        <p:scale>
          <a:sx n="60" d="100"/>
          <a:sy n="60" d="100"/>
        </p:scale>
        <p:origin x="96" y="1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en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27.11.2024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Don't trust that storage medium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Tatu Erkinjuntti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EF47D-6CB2-85FF-9FEE-410912193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AF8D-DA92-759A-8384-B40D38D2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Optical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B7D2-BAD0-39A1-E263-091A508335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Optical discs aren’t that widely used as in the past, but they still have a place in IT. </a:t>
            </a:r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6E555-BE74-8B59-C33B-9F4DC7F5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B9E04-28EE-7BC8-0576-CE96F176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DF74-EFC0-9C35-288B-A71D393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12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4D06D-4D02-8C05-C5F2-F77FEF1FA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A947-1FA7-EC01-F70E-0473197D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disc drives (HDD) &amp; Solid-state drives (SSD)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EC95-C070-362E-D852-AD67C7DD44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86D2-5149-83EC-EF78-A376A897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D50AF-1644-273D-08FA-47A477AB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F34C-87B3-AC1F-A333-EE1CC5CC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23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7C4AA-189B-6523-ADC0-588542DA1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A13B-8006-E98E-27FF-6073BDF0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countermeasures are there to mitigate storage media related threats?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9C52-AAFA-104E-DFC0-1DEBBD4D00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3647-2A8E-6399-8141-88F23E26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9318-FC5B-5D86-8C25-395A510A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5BC9-036C-C57B-30AD-AE9E2720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74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Thank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81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a storage media?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physical device that can store data.</a:t>
            </a:r>
          </a:p>
          <a:p>
            <a:r>
              <a:rPr lang="en-US" dirty="0"/>
              <a:t>In IT, these are commonly:</a:t>
            </a:r>
          </a:p>
          <a:p>
            <a:pPr lvl="1"/>
            <a:r>
              <a:rPr lang="en-US" dirty="0"/>
              <a:t>Hard disc drives (HDDs)</a:t>
            </a:r>
          </a:p>
          <a:p>
            <a:pPr lvl="1"/>
            <a:r>
              <a:rPr lang="en-US" dirty="0"/>
              <a:t>Solid-state drives (SSDs)</a:t>
            </a:r>
          </a:p>
          <a:p>
            <a:pPr lvl="2"/>
            <a:r>
              <a:rPr lang="en-US" dirty="0"/>
              <a:t>USB mass storage devices are commonly SSDs</a:t>
            </a:r>
          </a:p>
          <a:p>
            <a:pPr lvl="1"/>
            <a:r>
              <a:rPr lang="en-US" dirty="0"/>
              <a:t>Magnetic-tape drives</a:t>
            </a:r>
          </a:p>
          <a:p>
            <a:pPr lvl="1"/>
            <a:r>
              <a:rPr lang="en-US" dirty="0"/>
              <a:t>Floppy discs</a:t>
            </a:r>
          </a:p>
          <a:p>
            <a:pPr lvl="1"/>
            <a:r>
              <a:rPr lang="en-US" dirty="0"/>
              <a:t>Optical media</a:t>
            </a:r>
          </a:p>
          <a:p>
            <a:pPr lvl="2"/>
            <a:r>
              <a:rPr lang="en-US" dirty="0"/>
              <a:t>CD’s</a:t>
            </a:r>
          </a:p>
          <a:p>
            <a:pPr lvl="2"/>
            <a:r>
              <a:rPr lang="en-US" dirty="0"/>
              <a:t>DVD’s</a:t>
            </a:r>
          </a:p>
          <a:p>
            <a:pPr lvl="2"/>
            <a:r>
              <a:rPr lang="en-US" dirty="0"/>
              <a:t>Blu-ray’s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74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C9E03-7E7A-487C-73C8-B0981503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8B2D-681A-3BDD-19AB-5A471E39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 anchor="t">
            <a:normAutofit/>
          </a:bodyPr>
          <a:lstStyle/>
          <a:p>
            <a:r>
              <a:rPr lang="en-US" dirty="0"/>
              <a:t>What are the areas we are interested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4191-C326-00BD-A54A-5DC75BAF3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>
            <a:normAutofit/>
          </a:bodyPr>
          <a:lstStyle/>
          <a:p>
            <a:r>
              <a:rPr lang="en-US" sz="2800" dirty="0"/>
              <a:t>USB mass storage devices</a:t>
            </a:r>
          </a:p>
          <a:p>
            <a:endParaRPr lang="en-US" sz="2800" dirty="0"/>
          </a:p>
          <a:p>
            <a:r>
              <a:rPr lang="en-US" sz="2800" dirty="0"/>
              <a:t>Optical media</a:t>
            </a:r>
          </a:p>
          <a:p>
            <a:endParaRPr lang="en-US" sz="2800" dirty="0"/>
          </a:p>
          <a:p>
            <a:r>
              <a:rPr lang="en-US" sz="2800" dirty="0"/>
              <a:t>Hard disc drives (HDD) </a:t>
            </a:r>
            <a:br>
              <a:rPr lang="en-US" sz="2800" dirty="0"/>
            </a:br>
            <a:r>
              <a:rPr lang="en-US" sz="2800" dirty="0"/>
              <a:t>&amp; Solid-state drives (SSD)</a:t>
            </a:r>
          </a:p>
          <a:p>
            <a:pPr lvl="1"/>
            <a:r>
              <a:rPr lang="en-US" sz="2800" dirty="0"/>
              <a:t>Excluding USB devices</a:t>
            </a:r>
          </a:p>
          <a:p>
            <a:pPr marL="504000" lvl="1" indent="0">
              <a:buNone/>
            </a:pPr>
            <a:endParaRPr lang="en-US" sz="2400" dirty="0"/>
          </a:p>
        </p:txBody>
      </p:sp>
      <p:pic>
        <p:nvPicPr>
          <p:cNvPr id="8" name="Picture 7" descr="A group of electronic devices on a wooden surface&#10;&#10;Description automatically generated">
            <a:extLst>
              <a:ext uri="{FF2B5EF4-FFF2-40B4-BE49-F238E27FC236}">
                <a16:creationId xmlns:a16="http://schemas.microsoft.com/office/drawing/2014/main" id="{0200F783-4095-3E0D-B3E5-D858D103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646" y="2435354"/>
            <a:ext cx="5389417" cy="2815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EB0C7-4CC9-8041-93F7-E7177C78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1EDCD7B-6966-E249-89F2-D46BDFBF56BE}" type="datetime1">
              <a:rPr lang="fi-FI" smtClean="0"/>
              <a:pPr>
                <a:spcAft>
                  <a:spcPts val="600"/>
                </a:spcAft>
              </a:pPr>
              <a:t>27.11.2024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01BC-EF7D-A783-5576-CB955108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/>
              <a:t>ICT Security Basics from Trust to Blockchain - ICT4HM103-3006 </a:t>
            </a:r>
            <a:endParaRPr lang="en-GB" sz="5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13D2-9BD8-320A-0329-4875CE57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22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7AC36-3B27-4CCB-EE57-A77BD3D58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0BB4-7629-6368-5F37-E38E7C12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 of scope for this presentation?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67BEB7-3DD3-9197-D4BD-E5EC7AB13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Floppy discs</a:t>
            </a:r>
            <a:endParaRPr lang="en-FI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DC1879-3B95-E1BE-3625-8A1830C47D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be considered legacy.</a:t>
            </a:r>
          </a:p>
          <a:p>
            <a:r>
              <a:rPr lang="en-US" dirty="0"/>
              <a:t>Not used in consumer electronics anymore.</a:t>
            </a:r>
          </a:p>
          <a:p>
            <a:r>
              <a:rPr lang="en-US" dirty="0"/>
              <a:t>Windows 10 / 11 no longer offer device drivers by default.</a:t>
            </a:r>
          </a:p>
          <a:p>
            <a:r>
              <a:rPr lang="en-US" dirty="0"/>
              <a:t>Linux should offer support in the stock kernel.</a:t>
            </a:r>
          </a:p>
          <a:p>
            <a:pPr lvl="1"/>
            <a:endParaRPr lang="en-US" dirty="0"/>
          </a:p>
          <a:p>
            <a:endParaRPr lang="en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1D7C5-D978-AE22-BCC0-7FCB14A0BD8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2800" dirty="0"/>
              <a:t>Magnetic-tape drives</a:t>
            </a:r>
          </a:p>
          <a:p>
            <a:endParaRPr lang="en-FI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5D8126-E595-78BD-C4E4-81B1A4CEA85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Mainly used for long-term</a:t>
            </a:r>
            <a:r>
              <a:rPr lang="fi-FI" dirty="0"/>
              <a:t> </a:t>
            </a:r>
            <a:r>
              <a:rPr lang="en-US" dirty="0"/>
              <a:t>storage</a:t>
            </a:r>
            <a:r>
              <a:rPr lang="fi-FI" dirty="0"/>
              <a:t> and </a:t>
            </a:r>
            <a:r>
              <a:rPr lang="en-US" dirty="0"/>
              <a:t>archiving</a:t>
            </a:r>
            <a:r>
              <a:rPr lang="fi-FI" dirty="0"/>
              <a:t>.</a:t>
            </a:r>
          </a:p>
          <a:p>
            <a:r>
              <a:rPr lang="en-US" dirty="0"/>
              <a:t>Doesn’t really have a place in consumer electronics at the moment.</a:t>
            </a:r>
            <a:endParaRPr lang="fi-FI" dirty="0"/>
          </a:p>
          <a:p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BD0A5-1F94-F49A-F458-4E985F70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70A5B-96B1-B2BD-A88F-05DDB9E0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624E-011C-4492-06BD-FA51C144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 dirty="0"/>
          </a:p>
        </p:txBody>
      </p:sp>
      <p:pic>
        <p:nvPicPr>
          <p:cNvPr id="14" name="Picture 13" descr="Several floppy disks stacked on top of each other&#10;&#10;Description automatically generated">
            <a:extLst>
              <a:ext uri="{FF2B5EF4-FFF2-40B4-BE49-F238E27FC236}">
                <a16:creationId xmlns:a16="http://schemas.microsoft.com/office/drawing/2014/main" id="{F5940216-D6B5-555D-1915-1AFD7CF2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19" y="4496536"/>
            <a:ext cx="2000737" cy="1334491"/>
          </a:xfrm>
          <a:prstGeom prst="rect">
            <a:avLst/>
          </a:prstGeom>
        </p:spPr>
      </p:pic>
      <p:pic>
        <p:nvPicPr>
          <p:cNvPr id="18" name="Picture 17" descr="A tape recorder and a reel&#10;&#10;Description automatically generated">
            <a:extLst>
              <a:ext uri="{FF2B5EF4-FFF2-40B4-BE49-F238E27FC236}">
                <a16:creationId xmlns:a16="http://schemas.microsoft.com/office/drawing/2014/main" id="{179C1555-E48E-2BFF-A1A7-E2B58376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55" y="3781975"/>
            <a:ext cx="4480781" cy="13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0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B90B9-EFD1-372D-89E1-095C43805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592A-B80A-F805-17F0-4C0D8720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consider when dealing with storage media?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A6CD-A838-BA53-9D82-CA057360E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Generally, If you do not know the device origin, don’t use it.</a:t>
            </a:r>
          </a:p>
          <a:p>
            <a:endParaRPr lang="en-US" sz="2800" dirty="0"/>
          </a:p>
          <a:p>
            <a:r>
              <a:rPr lang="en-US" sz="2800" dirty="0"/>
              <a:t>Even up to date virus protection might not protect your system.</a:t>
            </a:r>
          </a:p>
          <a:p>
            <a:endParaRPr lang="en-US" sz="2800" dirty="0"/>
          </a:p>
          <a:p>
            <a:r>
              <a:rPr lang="en-US" sz="2800" dirty="0"/>
              <a:t>“Curiosity killed the cat”, just taking a peek might be enough to be compromised.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113BA-55C9-3BC5-F943-9913F0C1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E852-089A-5398-1E5E-27D3E294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BCE6-6A13-1260-4D36-A3516431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08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E515C-E518-6B96-1213-D95DC2DA5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DEFD-98E6-7ADB-9B67-FEA61C18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should we be worried when dealing with storage media?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ED7F-8A34-1453-4E6E-7B830B6D4E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May contain malicious software (Malware)</a:t>
            </a:r>
          </a:p>
          <a:p>
            <a:pPr lvl="1"/>
            <a:r>
              <a:rPr lang="en-US" sz="2400" dirty="0"/>
              <a:t>Examples are:</a:t>
            </a:r>
          </a:p>
          <a:p>
            <a:pPr lvl="2"/>
            <a:r>
              <a:rPr lang="en-US" sz="2400" dirty="0"/>
              <a:t>Worms</a:t>
            </a:r>
          </a:p>
          <a:p>
            <a:pPr lvl="2"/>
            <a:r>
              <a:rPr lang="en-US" sz="2400" dirty="0"/>
              <a:t>Trojan horses</a:t>
            </a:r>
          </a:p>
          <a:p>
            <a:pPr lvl="2"/>
            <a:r>
              <a:rPr lang="en-US" sz="2400" dirty="0"/>
              <a:t>Ransomware </a:t>
            </a:r>
          </a:p>
          <a:p>
            <a:pPr lvl="2"/>
            <a:r>
              <a:rPr lang="en-US" sz="2400" dirty="0"/>
              <a:t>Spyware</a:t>
            </a:r>
          </a:p>
          <a:p>
            <a:pPr lvl="2"/>
            <a:r>
              <a:rPr lang="en-US" sz="2400" dirty="0"/>
              <a:t>Adware / Scareware</a:t>
            </a:r>
          </a:p>
          <a:p>
            <a:pPr lvl="2"/>
            <a:r>
              <a:rPr lang="en-US" sz="2400" dirty="0"/>
              <a:t>Wipers</a:t>
            </a:r>
          </a:p>
          <a:p>
            <a:pPr lvl="2"/>
            <a:r>
              <a:rPr lang="en-US" sz="2400" dirty="0"/>
              <a:t>Keyloggers</a:t>
            </a:r>
          </a:p>
          <a:p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F9D035-8D3D-B9AC-3005-8EAB4443F3F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Payload can be delivered/activated by:</a:t>
            </a:r>
          </a:p>
          <a:p>
            <a:pPr lvl="1"/>
            <a:r>
              <a:rPr lang="en-US" dirty="0"/>
              <a:t>User interaction</a:t>
            </a:r>
          </a:p>
          <a:p>
            <a:pPr lvl="1"/>
            <a:r>
              <a:rPr lang="en-US" dirty="0"/>
              <a:t>USB device enumeration </a:t>
            </a:r>
          </a:p>
          <a:p>
            <a:pPr lvl="1"/>
            <a:r>
              <a:rPr lang="en-US" dirty="0"/>
              <a:t>Boot sector on host device boot</a:t>
            </a:r>
          </a:p>
          <a:p>
            <a:pPr lvl="1"/>
            <a:r>
              <a:rPr lang="en-US" dirty="0"/>
              <a:t>Corrupted disc firmware</a:t>
            </a:r>
          </a:p>
          <a:p>
            <a:pPr lvl="1"/>
            <a:r>
              <a:rPr lang="en-US" dirty="0"/>
              <a:t>Autorun / Autoplay on insertion</a:t>
            </a:r>
          </a:p>
          <a:p>
            <a:pPr lvl="1"/>
            <a:r>
              <a:rPr lang="en-US" dirty="0"/>
              <a:t>Payload hiding in a overprovisioned part of the disc</a:t>
            </a:r>
          </a:p>
          <a:p>
            <a:pPr lvl="1"/>
            <a:endParaRPr lang="en-US" dirty="0"/>
          </a:p>
          <a:p>
            <a:pPr lvl="1"/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73328-2179-E536-0A4E-B357F08E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1B82-3CE1-3AFC-FE49-3E55206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3F1F-4894-E4B4-B9DB-867C4E1F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93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2C501-2269-916C-2904-640729086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713F-6AC5-1ED6-487F-5E271878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interaction, a universal way of executing a payload.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50CA-5756-247E-D93E-B7078C724C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Regardless of device type or attack vector, getting the user to execute the malicious payload is the most convenient way to infect the target host.</a:t>
            </a:r>
          </a:p>
          <a:p>
            <a:endParaRPr lang="en-US" dirty="0"/>
          </a:p>
          <a:p>
            <a:r>
              <a:rPr lang="en-US" dirty="0"/>
              <a:t>This can be achieved by social engineering</a:t>
            </a:r>
          </a:p>
          <a:p>
            <a:pPr lvl="1"/>
            <a:r>
              <a:rPr lang="en-US" dirty="0"/>
              <a:t>Raising curiosity</a:t>
            </a:r>
          </a:p>
          <a:p>
            <a:pPr lvl="1"/>
            <a:r>
              <a:rPr lang="en-US" dirty="0"/>
              <a:t>Past as a legitimate device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471F4-620D-0D4E-326A-55BB2579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D25B-317D-F241-8252-BBB4BDFE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A9DFB-E38C-44B5-BB03-CF622388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26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A8CD7-A992-C395-E3F8-352B3BDCB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0C4E-D607-3637-CDB0-AC934EAE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USB mass storage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3535-6C06-D1A4-5762-684682124F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By far the most convenient way to deliver a payload</a:t>
            </a:r>
          </a:p>
          <a:p>
            <a:r>
              <a:rPr lang="en-US" dirty="0"/>
              <a:t>Devices are cheap, can be produced in mass</a:t>
            </a:r>
          </a:p>
          <a:p>
            <a:r>
              <a:rPr lang="en-US" dirty="0"/>
              <a:t>A common and familiar storage device for people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09D68-D1D0-53E4-20BD-D2F9E8F1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B57A-A5EF-D245-DC9C-46417F83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CECD-7979-DABB-53B6-91EE6127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01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9B904-EE75-8350-D262-4B259909E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63D4-24F6-4AC0-CFD2-6002B01A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USB mass storage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73C3-3FD7-F769-AB11-3933185056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By far the most convenient way to deliver a payload</a:t>
            </a:r>
          </a:p>
          <a:p>
            <a:r>
              <a:rPr lang="en-US" dirty="0"/>
              <a:t>Devices are cheap, can be produced in mass</a:t>
            </a:r>
          </a:p>
          <a:p>
            <a:r>
              <a:rPr lang="en-US" dirty="0"/>
              <a:t>A common and familiar storage device for people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7318-4633-A8FB-DF8F-CCD41B83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AFD3F-C2A7-DDB7-1A99-91FDAD11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ICT Security Basics from Trust to Blockchain - ICT4HM103-3006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86F1-DCC6-070B-C385-DEFC75FD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17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B39A7987-9DF2-46A5-8C49-76F4F504BE15}" vid="{EDB8C19E-2D6A-4F0D-B7B7-AAD0A7117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Haaga-Helia-powerpoint-pohja_BB</Template>
  <TotalTime>552</TotalTime>
  <Words>582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Don't trust that storage medium</vt:lpstr>
      <vt:lpstr>So, what is a storage media?</vt:lpstr>
      <vt:lpstr>What are the areas we are interested in?</vt:lpstr>
      <vt:lpstr>What is out of scope for this presentation?</vt:lpstr>
      <vt:lpstr>What should we consider when dealing with storage media?</vt:lpstr>
      <vt:lpstr>So what should we be worried when dealing with storage media?</vt:lpstr>
      <vt:lpstr>User interaction, a universal way of executing a payload. </vt:lpstr>
      <vt:lpstr>USB mass storage devices</vt:lpstr>
      <vt:lpstr>USB mass storage devices</vt:lpstr>
      <vt:lpstr>Optical media</vt:lpstr>
      <vt:lpstr>Hard disc drives (HDD) &amp; Solid-state drives (SSD)</vt:lpstr>
      <vt:lpstr>What countermeasures are there to mitigate storage media related threats?</vt:lpstr>
      <vt:lpstr>Thank you!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Vanhanen Tuomo</dc:creator>
  <cp:lastModifiedBy>Erkinjuntti Tatu</cp:lastModifiedBy>
  <cp:revision>56</cp:revision>
  <cp:lastPrinted>2020-09-28T07:56:54Z</cp:lastPrinted>
  <dcterms:created xsi:type="dcterms:W3CDTF">2021-02-15T10:07:05Z</dcterms:created>
  <dcterms:modified xsi:type="dcterms:W3CDTF">2024-11-27T21:17:16Z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