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4.png" ContentType="image/png"/>
  <Override PartName="/ppt/media/image3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572071773819771"/>
          <c:y val="0.0251850427761223"/>
          <c:w val="0.916771502350526"/>
          <c:h val="0.8062097471883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baddc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79c2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aacd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219"/>
        <c:overlap val="-27"/>
        <c:axId val="28833722"/>
        <c:axId val="37501421"/>
      </c:barChart>
      <c:catAx>
        <c:axId val="2883372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1" sz="1000" strike="noStrike" u="none">
                <a:solidFill>
                  <a:srgbClr val="000000"/>
                </a:solidFill>
                <a:uFillTx/>
                <a:latin typeface="Arial"/>
                <a:ea typeface="Tahoma"/>
              </a:defRPr>
            </a:pPr>
          </a:p>
        </c:txPr>
        <c:crossAx val="37501421"/>
        <c:crosses val="autoZero"/>
        <c:auto val="1"/>
        <c:lblAlgn val="ctr"/>
        <c:lblOffset val="100"/>
        <c:noMultiLvlLbl val="0"/>
      </c:catAx>
      <c:valAx>
        <c:axId val="3750142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trike="noStrike" u="none">
                <a:solidFill>
                  <a:srgbClr val="a6a6a6"/>
                </a:solidFill>
                <a:uFillTx/>
                <a:latin typeface="Arial"/>
                <a:ea typeface="Tahoma"/>
              </a:defRPr>
            </a:pPr>
          </a:p>
        </c:txPr>
        <c:crossAx val="28833722"/>
        <c:crosses val="autoZero"/>
        <c:crossBetween val="between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266722108735432"/>
          <c:y val="0.929100217141173"/>
          <c:w val="0.466555782529135"/>
          <c:h val="0.0708997828588274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900" strike="noStrike" u="none">
              <a:solidFill>
                <a:srgbClr val="000000"/>
              </a:solidFill>
              <a:uFillTx/>
              <a:latin typeface="Arial"/>
              <a:ea typeface="Tahoma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BEB9FF-5F02-4B9C-AB0D-867338D125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F9DFDF2-F5FB-4736-A083-698F0DB514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D7F444C-F3DE-43E7-AAFC-000EE03546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A84B224-9B9E-4DA7-A4B2-4534DF2FC4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36EB5308-E03C-45AE-805A-5A40CB9FF4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95EDB65D-1952-433D-953A-A6389F688A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2141CC-C48E-4711-B564-48BA478412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C0E1CE-EA28-42DC-AE26-BC838E950D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EE045D-BD49-451F-B7FB-9988E8D58D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2ED92BE-5A32-44E7-9231-82120A1ED2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59A2109-C688-4918-B913-5944B19A51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5B3BD01-38C0-4B9A-B2BA-D795122DE7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18EB094-E5D9-4E4D-A8C5-3552B49027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hyperlink" Target="https://haagahelia.sharepoint.com/sites/HHkuvapankki/Shared%20Documents/Forms/AllItems.aspx?viewid=7deba41b-50a9-4c75-a5e7-25735f49b7cc" TargetMode="External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chart" Target="../charts/chart1.xml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0" y="6136560"/>
            <a:ext cx="12191760" cy="72108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pic>
        <p:nvPicPr>
          <p:cNvPr id="1" name="Picture 7" descr="A picture containing drawing&#10;&#10;Description automatically generated"/>
          <p:cNvPicPr/>
          <p:nvPr/>
        </p:nvPicPr>
        <p:blipFill>
          <a:blip r:embed="rId2"/>
          <a:srcRect l="0" t="16002" r="0" b="22134"/>
          <a:stretch/>
        </p:blipFill>
        <p:spPr>
          <a:xfrm>
            <a:off x="9774720" y="6136560"/>
            <a:ext cx="1294920" cy="721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50800" y="1773360"/>
            <a:ext cx="11124720" cy="180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defTabSz="914400">
              <a:lnSpc>
                <a:spcPts val="5499"/>
              </a:lnSpc>
              <a:buNone/>
            </a:pPr>
            <a:r>
              <a:rPr b="1" lang="en-US" sz="5500" strike="noStrike" u="none">
                <a:solidFill>
                  <a:schemeClr val="lt1"/>
                </a:solidFill>
                <a:uFillTx/>
                <a:latin typeface="Arial"/>
              </a:rPr>
              <a:t>Click to edit Master title style</a:t>
            </a:r>
            <a:endParaRPr b="0" lang="en-FI" sz="55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0" y="-204480"/>
            <a:ext cx="12191760" cy="706212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FI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50800" y="3955320"/>
            <a:ext cx="11124720" cy="58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indent="0" defTabSz="914400">
              <a:lnSpc>
                <a:spcPts val="21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lt1"/>
                </a:solidFill>
                <a:uFillTx/>
                <a:latin typeface="Arial"/>
              </a:rPr>
              <a:t>Edit Master text styles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550800" y="4551840"/>
            <a:ext cx="30301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i-FI" sz="1600" strike="noStrike" u="none">
                <a:solidFill>
                  <a:schemeClr val="lt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i-FI" sz="1600" strike="noStrike" u="none">
                <a:solidFill>
                  <a:schemeClr val="lt1"/>
                </a:solidFill>
                <a:uFillTx/>
                <a:latin typeface="Arial"/>
              </a:rPr>
              <a:t>&lt;date/time&gt;</a:t>
            </a:r>
            <a:endParaRPr b="0" lang="en-U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6" name="Picture 7" descr="A picture containing drawing&#10;&#10;Description automatically generated"/>
          <p:cNvPicPr/>
          <p:nvPr/>
        </p:nvPicPr>
        <p:blipFill>
          <a:blip r:embed="rId3"/>
          <a:stretch/>
        </p:blipFill>
        <p:spPr>
          <a:xfrm>
            <a:off x="7236360" y="4852440"/>
            <a:ext cx="4439160" cy="14176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ftr" idx="2"/>
          </p:nvPr>
        </p:nvSpPr>
        <p:spPr>
          <a:xfrm>
            <a:off x="550800" y="6288480"/>
            <a:ext cx="92235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3"/>
          </p:nvPr>
        </p:nvSpPr>
        <p:spPr>
          <a:xfrm>
            <a:off x="8581680" y="628848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AB082E-742B-42C3-8E5E-CA76A92F82FA}" type="slidenum">
              <a:rPr b="0" lang="en-GB" sz="1000" strike="noStrike" u="none">
                <a:solidFill>
                  <a:schemeClr val="accent2"/>
                </a:solidFill>
                <a:uFillTx/>
                <a:latin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"/>
          <p:cNvSpPr/>
          <p:nvPr/>
        </p:nvSpPr>
        <p:spPr>
          <a:xfrm>
            <a:off x="0" y="6136560"/>
            <a:ext cx="12191760" cy="72108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pic>
        <p:nvPicPr>
          <p:cNvPr id="68" name="Picture 7" descr="A picture containing drawing&#10;&#10;Description automatically generated"/>
          <p:cNvPicPr/>
          <p:nvPr/>
        </p:nvPicPr>
        <p:blipFill>
          <a:blip r:embed="rId2"/>
          <a:srcRect l="0" t="16002" r="0" b="22134"/>
          <a:stretch/>
        </p:blipFill>
        <p:spPr>
          <a:xfrm>
            <a:off x="9774720" y="6136560"/>
            <a:ext cx="1294920" cy="72108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Click to edit Master title style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50800" y="1773360"/>
            <a:ext cx="1112472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360000" indent="-360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Arial"/>
              <a:buAutoNum type="arabicPeriod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25"/>
          </p:nvPr>
        </p:nvSpPr>
        <p:spPr>
          <a:xfrm>
            <a:off x="550800" y="6288480"/>
            <a:ext cx="18637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i-FI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i-FI" sz="1000" strike="noStrike" u="none">
                <a:solidFill>
                  <a:schemeClr val="accent2"/>
                </a:solidFill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ftr" idx="26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sldNum" idx="27"/>
          </p:nvPr>
        </p:nvSpPr>
        <p:spPr>
          <a:xfrm>
            <a:off x="8581680" y="628848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0B949B-C09C-4C37-8E36-E53FFD474E2A}" type="slidenum">
              <a:rPr b="0" lang="en-GB" sz="1000" strike="noStrike" u="none">
                <a:solidFill>
                  <a:schemeClr val="accent2"/>
                </a:solidFill>
                <a:uFillTx/>
                <a:latin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"/>
          <p:cNvSpPr/>
          <p:nvPr/>
        </p:nvSpPr>
        <p:spPr>
          <a:xfrm>
            <a:off x="0" y="6136560"/>
            <a:ext cx="12191760" cy="72108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pic>
        <p:nvPicPr>
          <p:cNvPr id="75" name="Picture 7" descr="A picture containing drawing&#10;&#10;Description automatically generated"/>
          <p:cNvPicPr/>
          <p:nvPr/>
        </p:nvPicPr>
        <p:blipFill>
          <a:blip r:embed="rId2"/>
          <a:srcRect l="0" t="16002" r="0" b="22134"/>
          <a:stretch/>
        </p:blipFill>
        <p:spPr>
          <a:xfrm>
            <a:off x="9774720" y="6136560"/>
            <a:ext cx="1294920" cy="72108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6095520" cy="613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ts val="18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i="1" lang="fi-FI" sz="1400" strike="noStrike" u="none">
                <a:solidFill>
                  <a:schemeClr val="dk1"/>
                </a:solidFill>
                <a:uFillTx/>
                <a:latin typeface="Arial"/>
              </a:rPr>
              <a:t>Click on box to insert image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6467400" y="549360"/>
            <a:ext cx="52081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Click to edit Master title style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467400" y="1773360"/>
            <a:ext cx="520812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indent="0" defTabSz="914400">
              <a:lnSpc>
                <a:spcPts val="2001"/>
              </a:lnSpc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accent2"/>
                </a:solidFill>
                <a:uFillTx/>
                <a:latin typeface="Arial"/>
              </a:rPr>
              <a:t>Edit Master text styles</a:t>
            </a:r>
            <a:endParaRPr b="0" lang="en-FI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467400" y="2349360"/>
            <a:ext cx="5208120" cy="3563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44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80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dt" idx="28"/>
          </p:nvPr>
        </p:nvSpPr>
        <p:spPr>
          <a:xfrm>
            <a:off x="550800" y="6288480"/>
            <a:ext cx="18637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i-FI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i-FI" sz="1000" strike="noStrike" u="none">
                <a:solidFill>
                  <a:schemeClr val="accent2"/>
                </a:solidFill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ftr" idx="29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sldNum" idx="30"/>
          </p:nvPr>
        </p:nvSpPr>
        <p:spPr>
          <a:xfrm>
            <a:off x="8581680" y="628848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988CB2-86B7-42A6-B278-D520283ED2E7}" type="slidenum">
              <a:rPr b="0" lang="en-GB" sz="1000" strike="noStrike" u="none">
                <a:solidFill>
                  <a:schemeClr val="accent2"/>
                </a:solidFill>
                <a:uFillTx/>
                <a:latin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Rectangle 7"/>
          <p:cNvSpPr/>
          <p:nvPr/>
        </p:nvSpPr>
        <p:spPr>
          <a:xfrm>
            <a:off x="486000" y="1588680"/>
            <a:ext cx="5123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i-FI" sz="1800" strike="noStrike" u="none">
                <a:solidFill>
                  <a:schemeClr val="dk1"/>
                </a:solidFill>
                <a:uFillTx/>
                <a:latin typeface="Arial"/>
              </a:rPr>
              <a:t>Haaga-Helian brändikuvat löytyvät </a:t>
            </a:r>
            <a:r>
              <a:rPr b="0" lang="fi-FI" sz="1800" strike="noStrike" u="sng">
                <a:solidFill>
                  <a:schemeClr val="dk1"/>
                </a:solidFill>
                <a:uFillTx/>
                <a:latin typeface="Arial"/>
                <a:hlinkClick r:id="rId3"/>
              </a:rPr>
              <a:t>kuvapankista</a:t>
            </a:r>
            <a:r>
              <a:rPr b="0" lang="fi-FI" sz="1800" strike="noStrike" u="none">
                <a:solidFill>
                  <a:schemeClr val="dk1"/>
                </a:solidFill>
                <a:uFillTx/>
                <a:latin typeface="Arial"/>
              </a:rPr>
              <a:t>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"/>
          <p:cNvSpPr/>
          <p:nvPr/>
        </p:nvSpPr>
        <p:spPr>
          <a:xfrm>
            <a:off x="0" y="6136560"/>
            <a:ext cx="12191760" cy="72108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pic>
        <p:nvPicPr>
          <p:cNvPr id="85" name="Picture 7" descr="A picture containing drawing&#10;&#10;Description automatically generated"/>
          <p:cNvPicPr/>
          <p:nvPr/>
        </p:nvPicPr>
        <p:blipFill>
          <a:blip r:embed="rId2"/>
          <a:srcRect l="0" t="16002" r="0" b="22134"/>
          <a:stretch/>
        </p:blipFill>
        <p:spPr>
          <a:xfrm>
            <a:off x="9774720" y="6136560"/>
            <a:ext cx="1294920" cy="72108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Click to edit Master title style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50800" y="1773360"/>
            <a:ext cx="536544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44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80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75520" y="1773360"/>
            <a:ext cx="5436720" cy="41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icon to add chart</a:t>
            </a:r>
            <a:endParaRPr b="0" lang="en-FI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31"/>
          </p:nvPr>
        </p:nvSpPr>
        <p:spPr>
          <a:xfrm>
            <a:off x="550800" y="6288480"/>
            <a:ext cx="18637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i-FI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i-FI" sz="1000" strike="noStrike" u="none">
                <a:solidFill>
                  <a:schemeClr val="accent2"/>
                </a:solidFill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32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33"/>
          </p:nvPr>
        </p:nvSpPr>
        <p:spPr>
          <a:xfrm>
            <a:off x="8581680" y="628848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F6439CC-2C95-4570-82C1-4718383485DE}" type="slidenum">
              <a:rPr b="0" lang="en-GB" sz="1000" strike="noStrike" u="none">
                <a:solidFill>
                  <a:schemeClr val="accent2"/>
                </a:solidFill>
                <a:uFillTx/>
                <a:latin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graphicFrame>
        <p:nvGraphicFramePr>
          <p:cNvPr id="92" name="Chart 9"/>
          <p:cNvGraphicFramePr/>
          <p:nvPr/>
        </p:nvGraphicFramePr>
        <p:xfrm>
          <a:off x="12761640" y="1989000"/>
          <a:ext cx="5436720" cy="374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6"/>
          <p:cNvSpPr/>
          <p:nvPr/>
        </p:nvSpPr>
        <p:spPr>
          <a:xfrm>
            <a:off x="0" y="6136560"/>
            <a:ext cx="12191760" cy="72108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pic>
        <p:nvPicPr>
          <p:cNvPr id="94" name="Picture 7" descr="A picture containing drawing&#10;&#10;Description automatically generated"/>
          <p:cNvPicPr/>
          <p:nvPr/>
        </p:nvPicPr>
        <p:blipFill>
          <a:blip r:embed="rId2"/>
          <a:srcRect l="0" t="16002" r="0" b="22134"/>
          <a:stretch/>
        </p:blipFill>
        <p:spPr>
          <a:xfrm>
            <a:off x="9774720" y="6136560"/>
            <a:ext cx="1294920" cy="72108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Click to edit Master title style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2880" y="1770480"/>
            <a:ext cx="2484000" cy="791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numCol="1" spcCol="0" lIns="144000" rIns="144000" tIns="108000" bIns="108000" anchor="ctr">
            <a:normAutofit/>
          </a:bodyPr>
          <a:p>
            <a:pPr indent="0" algn="ctr" defTabSz="914400">
              <a:lnSpc>
                <a:spcPts val="1800"/>
              </a:lnSpc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chemeClr val="lt1"/>
                </a:solidFill>
                <a:uFillTx/>
                <a:latin typeface="Arial"/>
              </a:rPr>
              <a:t>Edit Master text styles</a:t>
            </a:r>
            <a:endParaRPr b="0" lang="en-FI" sz="1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2880" y="2732400"/>
            <a:ext cx="2484000" cy="3180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18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432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648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864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080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393000" y="1770480"/>
            <a:ext cx="2515320" cy="791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numCol="1" spcCol="0" lIns="144000" rIns="144000" tIns="108000" bIns="108000" anchor="ctr">
            <a:normAutofit/>
          </a:bodyPr>
          <a:p>
            <a:pPr indent="0" algn="ctr" defTabSz="914400">
              <a:lnSpc>
                <a:spcPts val="1800"/>
              </a:lnSpc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chemeClr val="lt1"/>
                </a:solidFill>
                <a:uFillTx/>
                <a:latin typeface="Arial"/>
              </a:rPr>
              <a:t>Edit Master text styles</a:t>
            </a:r>
            <a:endParaRPr b="0" lang="en-FI" sz="1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3404880" y="2732400"/>
            <a:ext cx="2515320" cy="3180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18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432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648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864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080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6283440" y="1770480"/>
            <a:ext cx="2504520" cy="791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numCol="1" spcCol="0" lIns="144000" rIns="144000" tIns="108000" bIns="108000" anchor="ctr">
            <a:normAutofit/>
          </a:bodyPr>
          <a:p>
            <a:pPr indent="0" algn="ctr" defTabSz="914400">
              <a:lnSpc>
                <a:spcPts val="1800"/>
              </a:lnSpc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chemeClr val="lt1"/>
                </a:solidFill>
                <a:uFillTx/>
                <a:latin typeface="Arial"/>
              </a:rPr>
              <a:t>Edit Master text styles</a:t>
            </a:r>
            <a:endParaRPr b="0" lang="en-FI" sz="1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6271560" y="2732400"/>
            <a:ext cx="2510640" cy="3180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18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432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648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864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080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2" name="PlaceHolder 8"/>
          <p:cNvSpPr>
            <a:spLocks noGrp="1"/>
          </p:cNvSpPr>
          <p:nvPr>
            <p:ph type="body"/>
          </p:nvPr>
        </p:nvSpPr>
        <p:spPr>
          <a:xfrm>
            <a:off x="9148680" y="1770480"/>
            <a:ext cx="2518920" cy="791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numCol="1" spcCol="0" lIns="144000" rIns="144000" tIns="108000" bIns="108000" anchor="ctr">
            <a:normAutofit/>
          </a:bodyPr>
          <a:p>
            <a:pPr indent="0" algn="ctr" defTabSz="914400">
              <a:lnSpc>
                <a:spcPts val="1800"/>
              </a:lnSpc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chemeClr val="lt1"/>
                </a:solidFill>
                <a:uFillTx/>
                <a:latin typeface="Arial"/>
              </a:rPr>
              <a:t>Edit Master text styles</a:t>
            </a:r>
            <a:endParaRPr b="0" lang="en-FI" sz="1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3" name="PlaceHolder 9"/>
          <p:cNvSpPr>
            <a:spLocks noGrp="1"/>
          </p:cNvSpPr>
          <p:nvPr>
            <p:ph type="body"/>
          </p:nvPr>
        </p:nvSpPr>
        <p:spPr>
          <a:xfrm>
            <a:off x="9156600" y="2732400"/>
            <a:ext cx="2518920" cy="3180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18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432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648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864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080000" indent="-216000" defTabSz="914400">
              <a:lnSpc>
                <a:spcPts val="1599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1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4" name="PlaceHolder 10"/>
          <p:cNvSpPr>
            <a:spLocks noGrp="1"/>
          </p:cNvSpPr>
          <p:nvPr>
            <p:ph type="dt" idx="34"/>
          </p:nvPr>
        </p:nvSpPr>
        <p:spPr>
          <a:xfrm>
            <a:off x="550800" y="6288480"/>
            <a:ext cx="18637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i-FI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i-FI" sz="1000" strike="noStrike" u="none">
                <a:solidFill>
                  <a:schemeClr val="accent2"/>
                </a:solidFill>
                <a:uFillTx/>
                <a:latin typeface="Aria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11"/>
          <p:cNvSpPr>
            <a:spLocks noGrp="1"/>
          </p:cNvSpPr>
          <p:nvPr>
            <p:ph type="ftr" idx="35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12"/>
          <p:cNvSpPr>
            <a:spLocks noGrp="1"/>
          </p:cNvSpPr>
          <p:nvPr>
            <p:ph type="sldNum" idx="36"/>
          </p:nvPr>
        </p:nvSpPr>
        <p:spPr>
          <a:xfrm>
            <a:off x="8581680" y="628848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BB29CF-F7D2-4800-8A66-5BFEB99EBB22}" type="slidenum">
              <a:rPr b="0" lang="en-GB" sz="1000" strike="noStrike" u="none">
                <a:solidFill>
                  <a:schemeClr val="accent2"/>
                </a:solidFill>
                <a:uFillTx/>
                <a:latin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6"/>
          <p:cNvSpPr/>
          <p:nvPr/>
        </p:nvSpPr>
        <p:spPr>
          <a:xfrm>
            <a:off x="0" y="6136560"/>
            <a:ext cx="12191760" cy="72108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pic>
        <p:nvPicPr>
          <p:cNvPr id="108" name="Picture 7" descr="A picture containing drawing&#10;&#10;Description automatically generated"/>
          <p:cNvPicPr/>
          <p:nvPr/>
        </p:nvPicPr>
        <p:blipFill>
          <a:blip r:embed="rId2"/>
          <a:srcRect l="0" t="16002" r="0" b="22134"/>
          <a:stretch/>
        </p:blipFill>
        <p:spPr>
          <a:xfrm>
            <a:off x="9774720" y="6136560"/>
            <a:ext cx="1294920" cy="721080"/>
          </a:xfrm>
          <a:prstGeom prst="rect">
            <a:avLst/>
          </a:prstGeom>
          <a:ln w="0">
            <a:noFill/>
          </a:ln>
        </p:spPr>
      </p:pic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Click to edit Master title style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50800" y="1773360"/>
            <a:ext cx="1112472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360000" indent="-360000" defTabSz="914400">
              <a:lnSpc>
                <a:spcPts val="22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 idx="37"/>
          </p:nvPr>
        </p:nvSpPr>
        <p:spPr>
          <a:xfrm>
            <a:off x="550800" y="6288480"/>
            <a:ext cx="18637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i-FI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i-FI" sz="1000" strike="noStrike" u="none">
                <a:solidFill>
                  <a:schemeClr val="accent2"/>
                </a:solidFill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ftr" idx="38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sldNum" idx="39"/>
          </p:nvPr>
        </p:nvSpPr>
        <p:spPr>
          <a:xfrm>
            <a:off x="8581680" y="628848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862447-2C2A-4A89-B368-4A700F1C654A}" type="slidenum">
              <a:rPr b="0" lang="en-GB" sz="1000" strike="noStrike" u="none">
                <a:solidFill>
                  <a:schemeClr val="accent2"/>
                </a:solidFill>
                <a:uFillTx/>
                <a:latin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0" y="6136560"/>
            <a:ext cx="12191760" cy="72108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pic>
        <p:nvPicPr>
          <p:cNvPr id="10" name="Picture 7" descr="A picture containing drawing&#10;&#10;Description automatically generated"/>
          <p:cNvPicPr/>
          <p:nvPr/>
        </p:nvPicPr>
        <p:blipFill>
          <a:blip r:embed="rId2"/>
          <a:srcRect l="0" t="16002" r="0" b="22134"/>
          <a:stretch/>
        </p:blipFill>
        <p:spPr>
          <a:xfrm>
            <a:off x="9774720" y="6136560"/>
            <a:ext cx="1294920" cy="721080"/>
          </a:xfrm>
          <a:prstGeom prst="rect">
            <a:avLst/>
          </a:prstGeom>
          <a:ln w="0">
            <a:noFill/>
          </a:ln>
        </p:spPr>
      </p:pic>
      <p:pic>
        <p:nvPicPr>
          <p:cNvPr id="11" name="Picture 9" descr="A computer sitting on top of a table&#10;&#10;Description automatically generated"/>
          <p:cNvPicPr/>
          <p:nvPr/>
        </p:nvPicPr>
        <p:blipFill>
          <a:blip r:embed="rId3"/>
          <a:stretch/>
        </p:blipFill>
        <p:spPr>
          <a:xfrm>
            <a:off x="0" y="0"/>
            <a:ext cx="12191760" cy="612324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880" y="2796480"/>
            <a:ext cx="5616360" cy="12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ctr">
            <a:normAutofit/>
          </a:bodyPr>
          <a:p>
            <a:pPr indent="0" defTabSz="914400">
              <a:lnSpc>
                <a:spcPts val="4799"/>
              </a:lnSpc>
              <a:buNone/>
            </a:pPr>
            <a:r>
              <a:rPr b="1" lang="en-US" sz="4400" strike="noStrike" u="none">
                <a:solidFill>
                  <a:schemeClr val="accent1"/>
                </a:solidFill>
                <a:uFillTx/>
                <a:latin typeface="Arial"/>
              </a:rPr>
              <a:t>Click to edit Master title style</a:t>
            </a:r>
            <a:endParaRPr b="0" lang="en-FI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5880" y="4061520"/>
            <a:ext cx="5579640" cy="1672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 defTabSz="914400">
              <a:lnSpc>
                <a:spcPts val="2401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accent1"/>
                </a:solidFill>
                <a:uFillTx/>
                <a:latin typeface="Arial"/>
              </a:rPr>
              <a:t>Edit Master text styles</a:t>
            </a:r>
            <a:endParaRPr b="0" lang="en-FI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4"/>
          </p:nvPr>
        </p:nvSpPr>
        <p:spPr>
          <a:xfrm>
            <a:off x="550800" y="6288480"/>
            <a:ext cx="18637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i-FI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i-FI" sz="1000" strike="noStrike" u="none">
                <a:solidFill>
                  <a:schemeClr val="accent2"/>
                </a:solidFill>
                <a:uFillTx/>
                <a:latin typeface="Aria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5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6"/>
          </p:nvPr>
        </p:nvSpPr>
        <p:spPr>
          <a:xfrm>
            <a:off x="8581680" y="628848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A0202E-866D-4034-84EA-3FF66189668E}" type="slidenum">
              <a:rPr b="0" lang="en-GB" sz="1000" strike="noStrike" u="none">
                <a:solidFill>
                  <a:schemeClr val="accent2"/>
                </a:solidFill>
                <a:uFillTx/>
                <a:latin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/>
          <p:nvPr/>
        </p:nvSpPr>
        <p:spPr>
          <a:xfrm>
            <a:off x="0" y="6136560"/>
            <a:ext cx="12191760" cy="72108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pic>
        <p:nvPicPr>
          <p:cNvPr id="18" name="Picture 7" descr="A picture containing drawing&#10;&#10;Description automatically generated"/>
          <p:cNvPicPr/>
          <p:nvPr/>
        </p:nvPicPr>
        <p:blipFill>
          <a:blip r:embed="rId2"/>
          <a:srcRect l="0" t="16002" r="0" b="22134"/>
          <a:stretch/>
        </p:blipFill>
        <p:spPr>
          <a:xfrm>
            <a:off x="9774720" y="6136560"/>
            <a:ext cx="1294920" cy="72108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Click to edit Master title style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50800" y="1773360"/>
            <a:ext cx="11124720" cy="414000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44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80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7"/>
          </p:nvPr>
        </p:nvSpPr>
        <p:spPr>
          <a:xfrm>
            <a:off x="550800" y="6288480"/>
            <a:ext cx="18637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i-FI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i-FI" sz="1000" strike="noStrike" u="none">
                <a:solidFill>
                  <a:schemeClr val="accent2"/>
                </a:solidFill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8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9"/>
          </p:nvPr>
        </p:nvSpPr>
        <p:spPr>
          <a:xfrm>
            <a:off x="8581680" y="628848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4DDE2A-8A7C-4844-8D6D-F18BAC729734}" type="slidenum">
              <a:rPr b="0" lang="en-GB" sz="1000" strike="noStrike" u="none">
                <a:solidFill>
                  <a:schemeClr val="accent2"/>
                </a:solidFill>
                <a:uFillTx/>
                <a:latin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/>
          <p:nvPr/>
        </p:nvSpPr>
        <p:spPr>
          <a:xfrm>
            <a:off x="0" y="6136560"/>
            <a:ext cx="12191760" cy="72108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pic>
        <p:nvPicPr>
          <p:cNvPr id="25" name="Picture 7" descr="A picture containing drawing&#10;&#10;Description automatically generated"/>
          <p:cNvPicPr/>
          <p:nvPr/>
        </p:nvPicPr>
        <p:blipFill>
          <a:blip r:embed="rId2"/>
          <a:srcRect l="0" t="16002" r="0" b="22134"/>
          <a:stretch/>
        </p:blipFill>
        <p:spPr>
          <a:xfrm>
            <a:off x="9774720" y="6136560"/>
            <a:ext cx="1294920" cy="72108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Click to edit Master title style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50800" y="1773360"/>
            <a:ext cx="1112472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indent="0" defTabSz="914400">
              <a:lnSpc>
                <a:spcPts val="2100"/>
              </a:lnSpc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accent2"/>
                </a:solidFill>
                <a:uFillTx/>
                <a:latin typeface="Arial"/>
              </a:rPr>
              <a:t>Edit Master text styles</a:t>
            </a:r>
            <a:endParaRPr b="0" lang="en-FI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50800" y="2349360"/>
            <a:ext cx="11124720" cy="356364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36000" anchor="t">
            <a:noAutofit/>
          </a:bodyPr>
          <a:p>
            <a:pPr marL="288000" indent="-288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Arial"/>
              <a:buAutoNum type="arabicPeriod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44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80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10"/>
          </p:nvPr>
        </p:nvSpPr>
        <p:spPr>
          <a:xfrm>
            <a:off x="550800" y="6288480"/>
            <a:ext cx="18637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i-FI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i-FI" sz="1000" strike="noStrike" u="none">
                <a:solidFill>
                  <a:schemeClr val="accent2"/>
                </a:solidFill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ftr" idx="11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sldNum" idx="12"/>
          </p:nvPr>
        </p:nvSpPr>
        <p:spPr>
          <a:xfrm>
            <a:off x="8581680" y="628848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AEA8F3-FEF7-4508-A88E-357929F0ED73}" type="slidenum">
              <a:rPr b="0" lang="en-GB" sz="1000" strike="noStrike" u="none">
                <a:solidFill>
                  <a:schemeClr val="accent2"/>
                </a:solidFill>
                <a:uFillTx/>
                <a:latin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/>
          <p:nvPr/>
        </p:nvSpPr>
        <p:spPr>
          <a:xfrm>
            <a:off x="0" y="6136560"/>
            <a:ext cx="12191760" cy="72108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pic>
        <p:nvPicPr>
          <p:cNvPr id="33" name="Picture 7" descr="A picture containing drawing&#10;&#10;Description automatically generated"/>
          <p:cNvPicPr/>
          <p:nvPr/>
        </p:nvPicPr>
        <p:blipFill>
          <a:blip r:embed="rId2"/>
          <a:srcRect l="0" t="16002" r="0" b="22134"/>
          <a:stretch/>
        </p:blipFill>
        <p:spPr>
          <a:xfrm>
            <a:off x="9774720" y="6136560"/>
            <a:ext cx="1294920" cy="72108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Click to edit Master title style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50800" y="1773360"/>
            <a:ext cx="536544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44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80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6680" y="1773360"/>
            <a:ext cx="538920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44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80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3"/>
          </p:nvPr>
        </p:nvSpPr>
        <p:spPr>
          <a:xfrm>
            <a:off x="550800" y="6288480"/>
            <a:ext cx="18637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i-FI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i-FI" sz="1000" strike="noStrike" u="none">
                <a:solidFill>
                  <a:schemeClr val="accent2"/>
                </a:solidFill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14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sldNum" idx="15"/>
          </p:nvPr>
        </p:nvSpPr>
        <p:spPr>
          <a:xfrm>
            <a:off x="8581680" y="628848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57B74B-48C9-4AA9-9E9C-376F7586C6AD}" type="slidenum">
              <a:rPr b="0" lang="en-GB" sz="1000" strike="noStrike" u="none">
                <a:solidFill>
                  <a:schemeClr val="accent2"/>
                </a:solidFill>
                <a:uFillTx/>
                <a:latin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"/>
          <p:cNvSpPr/>
          <p:nvPr/>
        </p:nvSpPr>
        <p:spPr>
          <a:xfrm>
            <a:off x="0" y="6136560"/>
            <a:ext cx="12191760" cy="72108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pic>
        <p:nvPicPr>
          <p:cNvPr id="41" name="Picture 7" descr="A picture containing drawing&#10;&#10;Description automatically generated"/>
          <p:cNvPicPr/>
          <p:nvPr/>
        </p:nvPicPr>
        <p:blipFill>
          <a:blip r:embed="rId2"/>
          <a:srcRect l="0" t="16002" r="0" b="22134"/>
          <a:stretch/>
        </p:blipFill>
        <p:spPr>
          <a:xfrm>
            <a:off x="9774720" y="6136560"/>
            <a:ext cx="1294920" cy="7210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0" y="6136560"/>
            <a:ext cx="12191760" cy="72108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pic>
        <p:nvPicPr>
          <p:cNvPr id="43" name="Picture 7" descr="A picture containing drawing&#10;&#10;Description automatically generated"/>
          <p:cNvPicPr/>
          <p:nvPr/>
        </p:nvPicPr>
        <p:blipFill>
          <a:blip r:embed="rId2"/>
          <a:srcRect l="0" t="16002" r="0" b="22134"/>
          <a:stretch/>
        </p:blipFill>
        <p:spPr>
          <a:xfrm>
            <a:off x="9774720" y="6136560"/>
            <a:ext cx="1294920" cy="72108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Click to edit Master title style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50800" y="1773360"/>
            <a:ext cx="1112472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44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80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6"/>
          </p:nvPr>
        </p:nvSpPr>
        <p:spPr>
          <a:xfrm>
            <a:off x="550800" y="6288480"/>
            <a:ext cx="18637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i-FI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i-FI" sz="1000" strike="noStrike" u="none">
                <a:solidFill>
                  <a:schemeClr val="accent2"/>
                </a:solidFill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17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18"/>
          </p:nvPr>
        </p:nvSpPr>
        <p:spPr>
          <a:xfrm>
            <a:off x="8581680" y="628848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4C3970-557D-4852-A1F0-E441D6836C76}" type="slidenum">
              <a:rPr b="0" lang="en-GB" sz="1000" strike="noStrike" u="none">
                <a:solidFill>
                  <a:schemeClr val="accent2"/>
                </a:solidFill>
                <a:uFillTx/>
                <a:latin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0" y="6136560"/>
            <a:ext cx="12191760" cy="72108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pic>
        <p:nvPicPr>
          <p:cNvPr id="50" name="Picture 7" descr="A picture containing drawing&#10;&#10;Description automatically generated"/>
          <p:cNvPicPr/>
          <p:nvPr/>
        </p:nvPicPr>
        <p:blipFill>
          <a:blip r:embed="rId2"/>
          <a:srcRect l="0" t="16002" r="0" b="22134"/>
          <a:stretch/>
        </p:blipFill>
        <p:spPr>
          <a:xfrm>
            <a:off x="9774720" y="6136560"/>
            <a:ext cx="1294920" cy="72108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Click to edit Master title style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50800" y="1767960"/>
            <a:ext cx="11124720" cy="58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indent="0" defTabSz="914400">
              <a:lnSpc>
                <a:spcPts val="2100"/>
              </a:lnSpc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accent2"/>
                </a:solidFill>
                <a:uFillTx/>
                <a:latin typeface="Arial"/>
              </a:rPr>
              <a:t>Edit Master text styles</a:t>
            </a:r>
            <a:endParaRPr b="0" lang="en-FI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50800" y="2354040"/>
            <a:ext cx="11124720" cy="3559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44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80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19"/>
          </p:nvPr>
        </p:nvSpPr>
        <p:spPr>
          <a:xfrm>
            <a:off x="550800" y="6288480"/>
            <a:ext cx="18637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i-FI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i-FI" sz="1000" strike="noStrike" u="none">
                <a:solidFill>
                  <a:schemeClr val="accent2"/>
                </a:solidFill>
                <a:uFillTx/>
                <a:latin typeface="Aria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20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21"/>
          </p:nvPr>
        </p:nvSpPr>
        <p:spPr>
          <a:xfrm>
            <a:off x="8581680" y="628848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22B94E1-9261-45CE-8E55-667E4B591D55}" type="slidenum">
              <a:rPr b="0" lang="en-GB" sz="1000" strike="noStrike" u="none">
                <a:solidFill>
                  <a:schemeClr val="accent2"/>
                </a:solidFill>
                <a:uFillTx/>
                <a:latin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6"/>
          <p:cNvSpPr/>
          <p:nvPr/>
        </p:nvSpPr>
        <p:spPr>
          <a:xfrm>
            <a:off x="0" y="6136560"/>
            <a:ext cx="12191760" cy="721080"/>
          </a:xfrm>
          <a:prstGeom prst="rect">
            <a:avLst/>
          </a:prstGeom>
          <a:solidFill>
            <a:srgbClr val="00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pic>
        <p:nvPicPr>
          <p:cNvPr id="58" name="Picture 7" descr="A picture containing drawing&#10;&#10;Description automatically generated"/>
          <p:cNvPicPr/>
          <p:nvPr/>
        </p:nvPicPr>
        <p:blipFill>
          <a:blip r:embed="rId2"/>
          <a:srcRect l="0" t="16002" r="0" b="22134"/>
          <a:stretch/>
        </p:blipFill>
        <p:spPr>
          <a:xfrm>
            <a:off x="9774720" y="6136560"/>
            <a:ext cx="1294920" cy="72108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Click to edit Master title style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50800" y="1767960"/>
            <a:ext cx="5365440" cy="58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indent="0" defTabSz="914400">
              <a:lnSpc>
                <a:spcPts val="2100"/>
              </a:lnSpc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accent2"/>
                </a:solidFill>
                <a:uFillTx/>
                <a:latin typeface="Arial"/>
              </a:rPr>
              <a:t>Edit Master text styles</a:t>
            </a:r>
            <a:endParaRPr b="0" lang="en-FI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50800" y="2354040"/>
            <a:ext cx="5365440" cy="3559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44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80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86680" y="1767960"/>
            <a:ext cx="5389200" cy="58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indent="0" defTabSz="914400">
              <a:lnSpc>
                <a:spcPts val="2100"/>
              </a:lnSpc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accent2"/>
                </a:solidFill>
                <a:uFillTx/>
                <a:latin typeface="Arial"/>
              </a:rPr>
              <a:t>Edit Master text styles</a:t>
            </a:r>
            <a:endParaRPr b="0" lang="en-FI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286680" y="2354040"/>
            <a:ext cx="5389200" cy="3559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Edit Master text styles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Third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44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Fourth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80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level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dt" idx="22"/>
          </p:nvPr>
        </p:nvSpPr>
        <p:spPr>
          <a:xfrm>
            <a:off x="550800" y="6288480"/>
            <a:ext cx="18637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i-FI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i-FI" sz="1000" strike="noStrike" u="none">
                <a:solidFill>
                  <a:schemeClr val="accent2"/>
                </a:solidFill>
                <a:uFillTx/>
                <a:latin typeface="Aria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ftr" idx="23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8"/>
          <p:cNvSpPr>
            <a:spLocks noGrp="1"/>
          </p:cNvSpPr>
          <p:nvPr>
            <p:ph type="sldNum" idx="24"/>
          </p:nvPr>
        </p:nvSpPr>
        <p:spPr>
          <a:xfrm>
            <a:off x="8581680" y="628848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AC26D20-DC0A-4D06-8A14-F53D597AE1BC}" type="slidenum">
              <a:rPr b="0" lang="en-GB" sz="1000" strike="noStrike" u="none">
                <a:solidFill>
                  <a:schemeClr val="accent2"/>
                </a:solidFill>
                <a:uFillTx/>
                <a:latin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50800" y="1773360"/>
            <a:ext cx="11124720" cy="180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ts val="5499"/>
              </a:lnSpc>
              <a:buNone/>
            </a:pPr>
            <a:r>
              <a:rPr b="1" lang="en-US" sz="5500" strike="noStrike" u="none">
                <a:solidFill>
                  <a:schemeClr val="lt1"/>
                </a:solidFill>
                <a:uFillTx/>
                <a:latin typeface="Arial"/>
              </a:rPr>
              <a:t>Don't trust that storage medium</a:t>
            </a:r>
            <a:endParaRPr b="0" lang="en-FI" sz="55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50800" y="3955320"/>
            <a:ext cx="11124720" cy="58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defTabSz="914400">
              <a:lnSpc>
                <a:spcPts val="2100"/>
              </a:lnSpc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chemeClr val="lt1"/>
                </a:solidFill>
                <a:uFillTx/>
                <a:latin typeface="Arial"/>
              </a:rPr>
              <a:t>Tatu Erkinjuntti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ftr" idx="40"/>
          </p:nvPr>
        </p:nvSpPr>
        <p:spPr>
          <a:xfrm>
            <a:off x="550800" y="6288480"/>
            <a:ext cx="92235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lstStyle>
            <a:lvl1pPr indent="0" defTabSz="914400">
              <a:lnSpc>
                <a:spcPct val="100000"/>
              </a:lnSpc>
              <a:buNone/>
              <a:defRPr b="0" lang="en-US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8B3E89B-4705-4AB8-B84E-4C52F5DD36EB}" type="datetime1">
              <a:rPr lang="en-US"/>
              <a:t>11/28/2024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Optical media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50800" y="1773360"/>
            <a:ext cx="1112472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Optical discs aren’t that widely used as in the past, but they still have a place in IT. 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Efficient malware delivery relies on operating system autorun/autoplay function in insertion.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Today, this functionality is usually disabled by default, but some operating systems (example Windows) gives the users a popup dialog on what to do with the inserted disc.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ftr" idx="51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lstStyle>
            <a:lvl1pPr indent="0" algn="ctr" defTabSz="914400">
              <a:lnSpc>
                <a:spcPct val="100000"/>
              </a:lnSpc>
              <a:buNone/>
              <a:defRPr b="0" lang="en-US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D1369BD-7309-4D68-861F-B47444CCA9F2}" type="slidenum">
              <a:t>10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fld id="{406B29FE-3E22-482E-AE6A-4B87CDD91C0B}" type="datetime1">
              <a:rPr lang="en-US"/>
              <a:t>11/28/2024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Hard disc drives (HDD) &amp; Solid-state drives (SSD)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50800" y="1773360"/>
            <a:ext cx="1112472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rm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HDD’s and SSD’s offer more persistence for an attack.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This attack vector usually requires much more effort from the attacker and after successful insertion, are harder to mitigate.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Two examples for HDD’s and SSD’s related vulnerabilities.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Corrupted disc firmware.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Malware hiding in an overprovisioned part of the SSD.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52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lstStyle>
            <a:lvl1pPr indent="0" algn="ctr" defTabSz="914400">
              <a:lnSpc>
                <a:spcPct val="100000"/>
              </a:lnSpc>
              <a:buNone/>
              <a:defRPr b="0" lang="en-US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62B2CDF-A905-4080-9155-CD03ED59953D}" type="slidenum">
              <a:t>11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fld id="{42C0B2F5-60C1-45A0-845F-0D072E7A3253}" type="datetime1">
              <a:rPr lang="en-US"/>
              <a:t>11/28/2024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Hard disc drives (HDD) &amp; Solid-state drives (SSD)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50800" y="1773360"/>
            <a:ext cx="1112472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rmAutofit/>
          </a:bodyPr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</a:rPr>
              <a:t>Corrupted disc firmware.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Hard drive firmware (“device operating system”) is an essential part of HDDs and SSDs, without it, it they can’t operate.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Unseen to the user, since its not apart of the disc partitioning table.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Because of this, normal disc formatting will not remove the malicious content 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Corrupted disc firmware can execute malicious code on host device boot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(like infected boot sector).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ftr" idx="53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lstStyle>
            <a:lvl1pPr indent="0" algn="ctr" defTabSz="914400">
              <a:lnSpc>
                <a:spcPct val="100000"/>
              </a:lnSpc>
              <a:buNone/>
              <a:defRPr b="0" lang="en-US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BE82342-EB4F-4CAC-9E95-999DCC5D386E}" type="slidenum">
              <a:t>12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fld id="{FFF952FF-421C-49B8-B325-B9554F9C956F}" type="datetime1">
              <a:rPr lang="en-US"/>
              <a:t>11/28/2024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Hard disc drives (HDD) &amp; Solid-state drives (SSD)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50800" y="1773360"/>
            <a:ext cx="1112472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rmAutofit/>
          </a:bodyPr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</a:rPr>
              <a:t>Malware hiding in an overprovisioned part of the SSD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/>
                </a:solidFill>
                <a:uFillTx/>
                <a:latin typeface="Arial"/>
              </a:rPr>
              <a:t>Note! Issue reported by IEEE, I could not find a real-world example of use.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SSD overprovisioning is a method to extend SSD longevity and improve performance by reserving a portion of the disc.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Malware could be hidden in an overprovisioned area of the disc and accessed by resizing the disc overprovisioning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This could be done by the attacker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Unintentionally by the device user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ftr" idx="54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lstStyle>
            <a:lvl1pPr indent="0" algn="ctr" defTabSz="914400">
              <a:lnSpc>
                <a:spcPct val="100000"/>
              </a:lnSpc>
              <a:buNone/>
              <a:defRPr b="0" lang="en-US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8F01765-EC02-4AF5-B0A2-851A7951968C}" type="slidenum">
              <a:t>13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fld id="{388A4848-7C13-4355-BDEB-7C394A4818F8}" type="datetime1">
              <a:rPr lang="en-US"/>
              <a:t>11/28/2024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What recomendations are there to mitigate storage media related threats?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50800" y="1773360"/>
            <a:ext cx="1112472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rm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User training and increased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awareness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Securing computer from BIOS / UEFI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Enable Trusted Platform Module (TPM)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Secure device boot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Using secure boot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Limiting bootable devices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44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Can only boot from operating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system disc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80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Limit boot priority or boot order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44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Disable unneeded boot devices or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locations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180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Network (HTTP(S) or PXE for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example), USB, Optical drives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ftr" idx="55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lstStyle>
            <a:lvl1pPr indent="0" algn="ctr" defTabSz="914400">
              <a:lnSpc>
                <a:spcPct val="100000"/>
              </a:lnSpc>
              <a:buNone/>
              <a:defRPr b="0" lang="en-US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7833C25-617F-44EC-B059-DA4E38C9436B}" type="slidenum">
              <a:t>14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fld id="{81D1AC2A-D793-48D5-9FA2-CB8865E389B0}" type="datetime1">
              <a:rPr lang="en-US"/>
              <a:t>11/28/2024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What countermeasures are there to mitigate storage media related threats?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50800" y="1773360"/>
            <a:ext cx="1112472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Use up to date virus protection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Restrict system administrator rights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ftr" idx="56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lstStyle>
            <a:lvl1pPr indent="0" algn="ctr" defTabSz="914400">
              <a:lnSpc>
                <a:spcPct val="100000"/>
              </a:lnSpc>
              <a:buNone/>
              <a:defRPr b="0" lang="en-US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0662397-F24D-46C5-BCF2-096B1AABE0F9}" type="slidenum">
              <a:t>15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fld id="{21A83CBA-1CEF-43B3-8B64-474253F8AD6D}" type="datetime1">
              <a:rPr lang="en-US"/>
              <a:t>11/28/2024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5880" y="2796480"/>
            <a:ext cx="5616360" cy="12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ctr">
            <a:noAutofit/>
          </a:bodyPr>
          <a:p>
            <a:pPr indent="0" defTabSz="914400">
              <a:lnSpc>
                <a:spcPts val="4799"/>
              </a:lnSpc>
              <a:buNone/>
            </a:pPr>
            <a:r>
              <a:rPr b="1" lang="fi-FI" sz="4400" strike="noStrike" u="none">
                <a:solidFill>
                  <a:schemeClr val="accent1"/>
                </a:solidFill>
                <a:uFillTx/>
                <a:latin typeface="Arial"/>
              </a:rPr>
              <a:t>Thank you!</a:t>
            </a:r>
            <a:endParaRPr b="0" lang="en-FI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5880" y="4061520"/>
            <a:ext cx="5579640" cy="1672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indent="0">
              <a:lnSpc>
                <a:spcPts val="2200"/>
              </a:lnSpc>
              <a:spcBef>
                <a:spcPts val="1417"/>
              </a:spcBef>
              <a:buNone/>
            </a:pPr>
            <a:endParaRPr b="1" lang="en-FI" sz="1800" strike="noStrike" u="none">
              <a:solidFill>
                <a:schemeClr val="accent1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ftr" idx="57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lstStyle>
            <a:lvl1pPr indent="0" algn="ctr" defTabSz="914400">
              <a:lnSpc>
                <a:spcPct val="100000"/>
              </a:lnSpc>
              <a:buNone/>
              <a:defRPr b="0" lang="en-US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920510-1188-4561-B20A-FA677588C6D8}" type="slidenum">
              <a:t>16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68C5CA1-B465-4730-9866-F921D25D63D7}" type="datetime1">
              <a:rPr lang="en-US"/>
              <a:t>11/28/2024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So, what is a storage media?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50800" y="1773360"/>
            <a:ext cx="1112472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A physical device that can store data.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In IT, these are commonly: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Hard disc drives (HDDs)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Solid-state drives (SSDs)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USB mass storage devices are commonly SSDs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Magnetic-tape drives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Floppy discs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Optical media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CD’s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DVD’s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Blu-ray’s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ftr" idx="41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lstStyle>
            <a:lvl1pPr indent="0" algn="ctr" defTabSz="914400">
              <a:lnSpc>
                <a:spcPct val="100000"/>
              </a:lnSpc>
              <a:buNone/>
              <a:defRPr b="0" lang="en-US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3275D83-22A1-402B-BE1B-E19945ED467B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fld id="{044D0373-0BCB-49B9-8368-FE857550F7B9}" type="datetime1">
              <a:rPr lang="en-US"/>
              <a:t>11/28/2024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rm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What are the areas we are interested in?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50800" y="1773360"/>
            <a:ext cx="536544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rm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USB mass storage devices</a:t>
            </a: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Optical media</a:t>
            </a: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Hard disc drives (HDD) </a:t>
            </a: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&amp; Solid-state drives (SSD)</a:t>
            </a: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Excluding USB devices</a:t>
            </a: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504000" indent="0" defTabSz="914400">
              <a:lnSpc>
                <a:spcPts val="2001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122" name="Picture 7" descr="A group of electronic devices on a wooden surface&#10;&#10;Description automatically generated"/>
          <p:cNvPicPr/>
          <p:nvPr/>
        </p:nvPicPr>
        <p:blipFill>
          <a:blip r:embed="rId1"/>
          <a:stretch/>
        </p:blipFill>
        <p:spPr>
          <a:xfrm>
            <a:off x="6286680" y="2435400"/>
            <a:ext cx="5389200" cy="281556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3" name="PlaceHolder 3"/>
          <p:cNvSpPr>
            <a:spLocks noGrp="1"/>
          </p:cNvSpPr>
          <p:nvPr>
            <p:ph type="dt" idx="42"/>
          </p:nvPr>
        </p:nvSpPr>
        <p:spPr>
          <a:xfrm>
            <a:off x="550800" y="6288480"/>
            <a:ext cx="18637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lstStyle>
            <a:lvl1pPr indent="0" defTabSz="914400">
              <a:lnSpc>
                <a:spcPct val="100000"/>
              </a:lnSpc>
              <a:spcAft>
                <a:spcPts val="601"/>
              </a:spcAft>
              <a:buNone/>
              <a:defRPr b="0" lang="fi-FI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spcAft>
                <a:spcPts val="601"/>
              </a:spcAft>
              <a:buNone/>
            </a:pPr>
            <a:fld id="{A139C4B5-2665-4498-8C20-219289B35E44}" type="datetime1">
              <a:rPr b="0" lang="fi-FI" sz="1000" strike="noStrike" u="none">
                <a:solidFill>
                  <a:schemeClr val="accent2"/>
                </a:solidFill>
                <a:uFillTx/>
                <a:latin typeface="Arial"/>
              </a:rPr>
              <a:t>28.11.2024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 idx="43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lnSpcReduction="9999"/>
          </a:bodyPr>
          <a:lstStyle>
            <a:lvl1pPr indent="0" algn="ctr" defTabSz="914400">
              <a:lnSpc>
                <a:spcPct val="90000"/>
              </a:lnSpc>
              <a:spcAft>
                <a:spcPts val="601"/>
              </a:spcAft>
              <a:buNone/>
              <a:defRPr b="0" lang="en-US" sz="5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90000"/>
              </a:lnSpc>
              <a:spcAft>
                <a:spcPts val="601"/>
              </a:spcAft>
              <a:buNone/>
            </a:pPr>
            <a:endParaRPr b="0" lang="en-US" sz="5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90000"/>
              </a:lnSpc>
              <a:spcAft>
                <a:spcPts val="601"/>
              </a:spcAft>
              <a:buNone/>
            </a:pPr>
            <a:endParaRPr b="0" lang="en-US" sz="5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5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 idx="44"/>
          </p:nvPr>
        </p:nvSpPr>
        <p:spPr>
          <a:xfrm>
            <a:off x="8581680" y="628848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en-GB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9E588E08-70D1-491F-A499-6B888DF0D3FF}" type="slidenum">
              <a:rPr b="0" lang="en-GB" sz="1000" strike="noStrike" u="none">
                <a:solidFill>
                  <a:schemeClr val="accent2"/>
                </a:solidFill>
                <a:uFillTx/>
                <a:latin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What is out of scope for this presentation?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50800" y="1767960"/>
            <a:ext cx="5365440" cy="58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indent="0" defTabSz="914400">
              <a:lnSpc>
                <a:spcPts val="2100"/>
              </a:lnSpc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chemeClr val="accent2"/>
                </a:solidFill>
                <a:uFillTx/>
                <a:latin typeface="Arial"/>
              </a:rPr>
              <a:t>Floppy discs</a:t>
            </a: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550800" y="2354040"/>
            <a:ext cx="5365440" cy="3559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To be considered legacy.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Not used in consumer electronics anymore.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Windows 10 / 11 no longer offer device drivers by default.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Linux should offer support in the stock kernel.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001"/>
              </a:lnSpc>
              <a:spcBef>
                <a:spcPts val="799"/>
              </a:spcBef>
              <a:buNone/>
            </a:pP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286680" y="1767960"/>
            <a:ext cx="5389200" cy="58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defTabSz="914400">
              <a:lnSpc>
                <a:spcPts val="2100"/>
              </a:lnSpc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chemeClr val="accent2"/>
                </a:solidFill>
                <a:uFillTx/>
                <a:latin typeface="Arial"/>
              </a:rPr>
              <a:t>Magnetic-tape drives</a:t>
            </a: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100"/>
              </a:lnSpc>
              <a:buNone/>
              <a:tabLst>
                <a:tab algn="l" pos="0"/>
              </a:tabLst>
            </a:pPr>
            <a:endParaRPr b="0" lang="en-FI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86680" y="2354040"/>
            <a:ext cx="5389200" cy="3559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Mainly used for long-term</a:t>
            </a:r>
            <a:r>
              <a:rPr b="0" lang="fi-FI" sz="24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storage</a:t>
            </a:r>
            <a:r>
              <a:rPr b="0" lang="fi-FI" sz="2400" strike="noStrike" u="none">
                <a:solidFill>
                  <a:schemeClr val="dk1"/>
                </a:solidFill>
                <a:uFillTx/>
                <a:latin typeface="Arial"/>
              </a:rPr>
              <a:t> and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archiving</a:t>
            </a:r>
            <a:r>
              <a:rPr b="0" lang="fi-FI" sz="2400" strike="noStrike" u="none">
                <a:solidFill>
                  <a:schemeClr val="dk1"/>
                </a:solidFill>
                <a:uFillTx/>
                <a:latin typeface="Arial"/>
              </a:rPr>
              <a:t>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Doesn’t really have a place in consumer electronics at the moment.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ftr" idx="45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lstStyle>
            <a:lvl1pPr indent="0" algn="ctr" defTabSz="914400">
              <a:lnSpc>
                <a:spcPct val="100000"/>
              </a:lnSpc>
              <a:buNone/>
              <a:defRPr b="0" lang="en-US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32" name="Picture 13" descr="Several floppy disks stacked on top of each other&#10;&#10;Description automatically generated"/>
          <p:cNvPicPr/>
          <p:nvPr/>
        </p:nvPicPr>
        <p:blipFill>
          <a:blip r:embed="rId1"/>
          <a:stretch/>
        </p:blipFill>
        <p:spPr>
          <a:xfrm>
            <a:off x="3904560" y="4496400"/>
            <a:ext cx="2000520" cy="133416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17" descr="A tape recorder and a reel&#10;&#10;Description automatically generated"/>
          <p:cNvPicPr/>
          <p:nvPr/>
        </p:nvPicPr>
        <p:blipFill>
          <a:blip r:embed="rId2"/>
          <a:stretch/>
        </p:blipFill>
        <p:spPr>
          <a:xfrm>
            <a:off x="7160400" y="3781800"/>
            <a:ext cx="4480560" cy="138528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9A40016-4EC8-4D4E-8F4A-1E29AEB515EC}" type="slidenum">
              <a:t>4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fld id="{506D9088-35C2-4F07-8664-5B8760A1A550}" type="datetime1">
              <a:rPr lang="en-US"/>
              <a:t>11/28/2024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What should we consider when dealing with storage media?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50800" y="1773360"/>
            <a:ext cx="11124720" cy="4338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rmAutofit/>
          </a:bodyPr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Generally, If you do not know the device origin, don’t use it.</a:t>
            </a: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If you must check an unknown storage medium, sandbox it.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Virtual environment.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08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Nonessential computer with no network access.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001"/>
              </a:lnSpc>
              <a:spcBef>
                <a:spcPts val="799"/>
              </a:spcBef>
              <a:buNone/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Even up to date virus protection might not protect your system.</a:t>
            </a: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“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Curiosity killed the cat”, just inserting the device might be enough to get compromised.</a:t>
            </a: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In some cases, even formatting the device does not offer protection.</a:t>
            </a: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 idx="46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lstStyle>
            <a:lvl1pPr indent="0" algn="ctr" defTabSz="914400">
              <a:lnSpc>
                <a:spcPct val="100000"/>
              </a:lnSpc>
              <a:buNone/>
              <a:defRPr b="0" lang="en-US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DE09DF7-2231-4CEA-91FE-C0710A833BD9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fld id="{6F4417DA-B2AE-4B80-B074-8E06AD11B499}" type="datetime1">
              <a:rPr lang="en-US"/>
              <a:t>11/28/2024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So, what should we be worried about when dealing with storage media?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50800" y="1773360"/>
            <a:ext cx="536544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rmAutofit/>
          </a:bodyPr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May contain malicious software 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(Malware), examples are:</a:t>
            </a: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Worms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Trojan horses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Ransomware 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Spyware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Scareware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Wipers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001"/>
              </a:lnSpc>
              <a:spcBef>
                <a:spcPts val="799"/>
              </a:spcBef>
              <a:buNone/>
            </a:pPr>
            <a:endParaRPr b="0" lang="en-FI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86680" y="1773360"/>
            <a:ext cx="538920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Payload can be delivered/executed by various ways: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User interaction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Infected boot sector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USB device enumeration 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Autorun / Autoplay on insertion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Corrupted disc firmware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Payload hiding in an overprovisioned part of the SSD (theoretical)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001"/>
              </a:lnSpc>
              <a:spcBef>
                <a:spcPts val="799"/>
              </a:spcBef>
              <a:buNone/>
            </a:pP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001"/>
              </a:lnSpc>
              <a:spcBef>
                <a:spcPts val="799"/>
              </a:spcBef>
              <a:buNone/>
            </a:pP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 idx="47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lstStyle>
            <a:lvl1pPr indent="0" algn="ctr" defTabSz="914400">
              <a:lnSpc>
                <a:spcPct val="100000"/>
              </a:lnSpc>
              <a:buNone/>
              <a:defRPr b="0" lang="en-US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0B223EF-2228-455C-A7D5-2CC27303192F}" type="slidenum">
              <a:t>6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fld id="{F6DA6313-CA20-48C9-86D7-CCDA2D279A0D}" type="datetime1">
              <a:rPr lang="en-US"/>
              <a:t>11/28/2024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rmAutofit fontScale="85000" lnSpcReduction="9999"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User interaction, a universal way of executing a payload.</a:t>
            </a:r>
            <a:br>
              <a:rPr sz="3600"/>
            </a:b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50800" y="1773360"/>
            <a:ext cx="1112472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Regardless of device type or attack vector, getting the user to execute the malicious payload is the most convenient way to infect the target host.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This can be achieved by trickery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Swapping a device or file with a something similar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200"/>
              </a:lnSpc>
              <a:spcBef>
                <a:spcPts val="799"/>
              </a:spcBef>
              <a:buNone/>
            </a:pP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This can be achieved by social engineering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Raising curiosity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Pass on as a legitimate article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Inducing fear and panic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001"/>
              </a:lnSpc>
              <a:spcBef>
                <a:spcPts val="799"/>
              </a:spcBef>
              <a:buNone/>
            </a:pP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001"/>
              </a:lnSpc>
              <a:spcBef>
                <a:spcPts val="799"/>
              </a:spcBef>
              <a:buNone/>
            </a:pP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ftr" idx="48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lstStyle>
            <a:lvl1pPr indent="0" algn="ctr" defTabSz="914400">
              <a:lnSpc>
                <a:spcPct val="100000"/>
              </a:lnSpc>
              <a:buNone/>
              <a:defRPr b="0" lang="en-US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44" name="Picture 11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6856920" y="3625560"/>
            <a:ext cx="5178600" cy="241992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3F3B104-C76E-4337-9841-D3DEEEECA139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fld id="{E745149E-A78A-4594-BC7C-A28AD3878D71}" type="datetime1">
              <a:rPr lang="en-US"/>
              <a:t>11/28/2024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rm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Infected boot sector, the silent killer </a:t>
            </a:r>
            <a:br>
              <a:rPr sz="3600"/>
            </a:b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50800" y="1773360"/>
            <a:ext cx="11124720" cy="41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Boot sector is an area located usually in the first partition of a disc.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At boot, computers look at the active partitions and checks if they are bootable.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Does it contain code that the computers firmware (BIOS / UEFI) can execute.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This is a normal procedure and is how operating systems are loaded.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An infected boot sector loads malicious code to RAM, altering or replacing the computers original boot code.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After this the malware is loaded every time the computer boots.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ftr" idx="49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lstStyle>
            <a:lvl1pPr indent="0" algn="ctr" defTabSz="914400">
              <a:lnSpc>
                <a:spcPct val="100000"/>
              </a:lnSpc>
              <a:buNone/>
              <a:defRPr b="0" lang="en-US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48" name="Picture 9" descr="A blue and white rectangular object with black text&#10;&#10;Description automatically generated"/>
          <p:cNvPicPr/>
          <p:nvPr/>
        </p:nvPicPr>
        <p:blipFill>
          <a:blip r:embed="rId1"/>
          <a:stretch/>
        </p:blipFill>
        <p:spPr>
          <a:xfrm>
            <a:off x="567000" y="4519080"/>
            <a:ext cx="10578240" cy="148356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98A932C-5342-405A-B663-A5466A373763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fld id="{530CE218-806D-4C9A-A0E4-50DF4A1A7828}" type="datetime1">
              <a:rPr lang="en-US"/>
              <a:t>11/28/2024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1247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6000" anchor="t">
            <a:noAutofit/>
          </a:bodyPr>
          <a:p>
            <a:pPr indent="0" defTabSz="914400">
              <a:lnSpc>
                <a:spcPts val="3900"/>
              </a:lnSpc>
              <a:buNone/>
            </a:pPr>
            <a:r>
              <a:rPr b="1" lang="en-US" sz="3600" strike="noStrike" u="none">
                <a:solidFill>
                  <a:schemeClr val="accent1"/>
                </a:solidFill>
                <a:uFillTx/>
                <a:latin typeface="Arial"/>
              </a:rPr>
              <a:t>USB mass storage devices</a:t>
            </a:r>
            <a:endParaRPr b="0" lang="en-FI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50800" y="1773360"/>
            <a:ext cx="11124720" cy="4338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36000" anchor="t">
            <a:noAutofit/>
          </a:bodyPr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By far the most convenient way to deliver a payload on a physical device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Devices are cheap, can be produced in mass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A common and familiar storage device for people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Since USB (Universal Serial Bus) is an industry standard, this creates an intriguing attack vector for payload delivery.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Computers use USB enumeration on device insertion to determine what device was inserted, malware can be delivered without user interaction.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16000" indent="-216000" defTabSz="91440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</a:rPr>
              <a:t>Examples:</a:t>
            </a:r>
            <a:endParaRPr b="0" lang="en-FI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BadUSB: Can act as a human interface device (Emulates a Keyboard for Keystroke Injection) or a storage device 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720000" indent="-216000" defTabSz="91440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KillerUSB:  Aims to harm or destroy the computer that it’s attached to by discharging electricity to it.</a:t>
            </a: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001"/>
              </a:lnSpc>
              <a:spcBef>
                <a:spcPts val="799"/>
              </a:spcBef>
              <a:buNone/>
            </a:pP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001"/>
              </a:lnSpc>
              <a:spcBef>
                <a:spcPts val="799"/>
              </a:spcBef>
              <a:buNone/>
            </a:pP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ts val="2001"/>
              </a:lnSpc>
              <a:spcBef>
                <a:spcPts val="799"/>
              </a:spcBef>
              <a:buNone/>
            </a:pPr>
            <a:endParaRPr b="0" lang="en-FI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ftr" idx="50"/>
          </p:nvPr>
        </p:nvSpPr>
        <p:spPr>
          <a:xfrm>
            <a:off x="2415240" y="6288480"/>
            <a:ext cx="73594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lstStyle>
            <a:lvl1pPr indent="0" algn="ctr" defTabSz="914400">
              <a:lnSpc>
                <a:spcPct val="100000"/>
              </a:lnSpc>
              <a:buNone/>
              <a:defRPr b="0" lang="en-US" sz="1000" strike="noStrike" u="none">
                <a:solidFill>
                  <a:schemeClr val="accent2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ctr" defTabSz="9144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accent2"/>
                </a:solidFill>
                <a:uFillTx/>
                <a:latin typeface="Arial"/>
              </a:rPr>
              <a:t>ICT Security Basics from Trust to Blockchain - ICT4HM103-3006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AD5215D-43EF-496B-8185-F94CA9E335F2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fld id="{51664B9F-B861-4A21-9204-2BAF2DDD8D23}" type="datetime1">
              <a:rPr lang="en-US"/>
              <a:t>11/28/2024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Haaga-Helia-powerpoint-pohja_BB</Template>
  <TotalTime>862</TotalTime>
  <Application>LibreOffice/24.8.3.2$Linux_X86_64 LibreOffice_project/480$Build-2</Application>
  <AppVersion>15.0000</AppVersion>
  <Words>1193</Words>
  <Paragraphs>212</Paragraphs>
  <Company>Haaga-Helia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2021-02-15T10:07:05Z</dcterms:created>
  <dc:creator>Vanhanen Tuomo</dc:creator>
  <dc:description/>
  <dc:language>en-US</dc:language>
  <cp:lastModifiedBy/>
  <cp:lastPrinted>2024-11-28T16:24:03Z</cp:lastPrinted>
  <dcterms:modified xsi:type="dcterms:W3CDTF">2024-11-28T17:03:11Z</dcterms:modified>
  <cp:revision>112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  <property fmtid="{D5CDD505-2E9C-101B-9397-08002B2CF9AE}" pid="3" name="PresentationFormat">
    <vt:lpwstr>Widescreen</vt:lpwstr>
  </property>
  <property fmtid="{D5CDD505-2E9C-101B-9397-08002B2CF9AE}" pid="4" name="Slides">
    <vt:i4>16</vt:i4>
  </property>
</Properties>
</file>