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2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8"/>
  </p:normalViewPr>
  <p:slideViewPr>
    <p:cSldViewPr snapToGrid="0" snapToObjects="1" showGuides="1">
      <p:cViewPr varScale="1">
        <p:scale>
          <a:sx n="98" d="100"/>
          <a:sy n="98" d="100"/>
        </p:scale>
        <p:origin x="106" y="2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27.11.2024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Don't trust that storage medium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Tatu Erkinjuntti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C4AA-189B-6523-ADC0-588542DA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A13B-8006-E98E-27FF-6073BDF0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countermeasures are there to mitigate storage media related threats?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9C52-AAFA-104E-DFC0-1DEBBD4D0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3647-2A8E-6399-8141-88F23E2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318-FC5B-5D86-8C25-395A510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5BC9-036C-C57B-30AD-AE9E272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74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storage 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physical device that can store data.</a:t>
            </a:r>
          </a:p>
          <a:p>
            <a:r>
              <a:rPr lang="en-US" dirty="0"/>
              <a:t>In IT, these are commonly:</a:t>
            </a:r>
          </a:p>
          <a:p>
            <a:pPr lvl="1"/>
            <a:r>
              <a:rPr lang="en-US" dirty="0"/>
              <a:t>Hard disc drives (HDDs)</a:t>
            </a:r>
          </a:p>
          <a:p>
            <a:pPr lvl="1"/>
            <a:r>
              <a:rPr lang="en-US" dirty="0"/>
              <a:t>Solid-state drives (SSDs)</a:t>
            </a:r>
          </a:p>
          <a:p>
            <a:pPr lvl="2"/>
            <a:r>
              <a:rPr lang="en-US" dirty="0"/>
              <a:t>USB mass storage devices are commonly SSDs</a:t>
            </a:r>
          </a:p>
          <a:p>
            <a:pPr lvl="1"/>
            <a:r>
              <a:rPr lang="en-US" dirty="0"/>
              <a:t>Magnetic-tape drives</a:t>
            </a:r>
          </a:p>
          <a:p>
            <a:pPr lvl="1"/>
            <a:r>
              <a:rPr lang="en-US" dirty="0"/>
              <a:t>Floppy discs</a:t>
            </a:r>
          </a:p>
          <a:p>
            <a:pPr lvl="1"/>
            <a:r>
              <a:rPr lang="en-US" dirty="0"/>
              <a:t>Optical media</a:t>
            </a:r>
          </a:p>
          <a:p>
            <a:pPr lvl="2"/>
            <a:r>
              <a:rPr lang="en-US" dirty="0"/>
              <a:t>CD’s</a:t>
            </a:r>
          </a:p>
          <a:p>
            <a:pPr lvl="2"/>
            <a:r>
              <a:rPr lang="en-US" dirty="0"/>
              <a:t>DVD’s</a:t>
            </a:r>
          </a:p>
          <a:p>
            <a:pPr lvl="2"/>
            <a:r>
              <a:rPr lang="en-US" dirty="0" err="1"/>
              <a:t>Bluray’s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7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C9E03-7E7A-487C-73C8-B0981503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8B2D-681A-3BDD-19AB-5A471E39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en-US" dirty="0"/>
              <a:t>What are the areas we are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4191-C326-00BD-A54A-5DC75BAF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>
            <a:normAutofit/>
          </a:bodyPr>
          <a:lstStyle/>
          <a:p>
            <a:r>
              <a:rPr lang="en-US" sz="2800" dirty="0"/>
              <a:t>USB mass storage devices</a:t>
            </a:r>
          </a:p>
          <a:p>
            <a:endParaRPr lang="en-US" sz="2800" dirty="0"/>
          </a:p>
          <a:p>
            <a:r>
              <a:rPr lang="en-US" sz="2800" dirty="0"/>
              <a:t>Optical media</a:t>
            </a:r>
          </a:p>
          <a:p>
            <a:endParaRPr lang="en-US" sz="2800" dirty="0"/>
          </a:p>
          <a:p>
            <a:r>
              <a:rPr lang="en-US" sz="2800" dirty="0"/>
              <a:t>Hard disc drives (HDD) </a:t>
            </a:r>
            <a:br>
              <a:rPr lang="en-US" sz="2800" dirty="0"/>
            </a:br>
            <a:r>
              <a:rPr lang="en-US" sz="2800" dirty="0"/>
              <a:t>&amp; Solid-state drives (SSD)</a:t>
            </a:r>
          </a:p>
          <a:p>
            <a:pPr lvl="1"/>
            <a:r>
              <a:rPr lang="en-US" sz="2800" dirty="0"/>
              <a:t>Excluding USB devices</a:t>
            </a:r>
          </a:p>
          <a:p>
            <a:pPr marL="504000" lvl="1" indent="0">
              <a:buNone/>
            </a:pPr>
            <a:endParaRPr lang="en-US" sz="2400" dirty="0"/>
          </a:p>
        </p:txBody>
      </p:sp>
      <p:pic>
        <p:nvPicPr>
          <p:cNvPr id="8" name="Picture 7" descr="A group of electronic devices on a wooden surface&#10;&#10;Description automatically generated">
            <a:extLst>
              <a:ext uri="{FF2B5EF4-FFF2-40B4-BE49-F238E27FC236}">
                <a16:creationId xmlns:a16="http://schemas.microsoft.com/office/drawing/2014/main" id="{0200F783-4095-3E0D-B3E5-D858D103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46" y="2435354"/>
            <a:ext cx="5389417" cy="2815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B0C7-4CC9-8041-93F7-E7177C78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27.11.2024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01BC-EF7D-A783-5576-CB95510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/>
              <a:t>ICT Security Basics from Trust to Blockchain - ICT4HM103-3006 </a:t>
            </a:r>
            <a:endParaRPr lang="en-GB" sz="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13D2-9BD8-320A-0329-4875CE57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AC36-3B27-4CCB-EE57-A77BD3D5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0BB4-7629-6368-5F37-E38E7C1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of scope for this presentation?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67BEB7-3DD3-9197-D4BD-E5EC7AB13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Floppy discs</a:t>
            </a:r>
            <a:endParaRPr lang="en-FI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C1879-3B95-E1BE-3625-8A1830C47D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be considered legacy.</a:t>
            </a:r>
          </a:p>
          <a:p>
            <a:r>
              <a:rPr lang="en-US" dirty="0"/>
              <a:t>Not used in consumer electronics anymore.</a:t>
            </a:r>
          </a:p>
          <a:p>
            <a:r>
              <a:rPr lang="en-US" dirty="0"/>
              <a:t>Windows 10 / 11 no longer offer device drivers by default.</a:t>
            </a:r>
          </a:p>
          <a:p>
            <a:r>
              <a:rPr lang="en-US" dirty="0"/>
              <a:t>Linux should offer support in the stock kernel.</a:t>
            </a:r>
          </a:p>
          <a:p>
            <a:pPr lvl="1"/>
            <a:endParaRPr lang="en-US" dirty="0"/>
          </a:p>
          <a:p>
            <a:endParaRPr lang="en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1D7C5-D978-AE22-BCC0-7FCB14A0BD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800" dirty="0"/>
              <a:t>Magnetic-tape drives</a:t>
            </a:r>
          </a:p>
          <a:p>
            <a:endParaRPr lang="en-F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D8126-E595-78BD-C4E4-81B1A4CEA85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Mainly used for long-term</a:t>
            </a:r>
            <a:r>
              <a:rPr lang="fi-FI" dirty="0"/>
              <a:t> </a:t>
            </a:r>
            <a:r>
              <a:rPr lang="en-US" dirty="0"/>
              <a:t>storage</a:t>
            </a:r>
            <a:r>
              <a:rPr lang="fi-FI" dirty="0"/>
              <a:t> and </a:t>
            </a:r>
            <a:r>
              <a:rPr lang="en-US" dirty="0"/>
              <a:t>archiving</a:t>
            </a:r>
            <a:r>
              <a:rPr lang="fi-FI" dirty="0"/>
              <a:t>.</a:t>
            </a:r>
          </a:p>
          <a:p>
            <a:r>
              <a:rPr lang="en-US" dirty="0"/>
              <a:t>Doesn’t really have a place in consumer electronics at the moment.</a:t>
            </a:r>
            <a:endParaRPr lang="fi-FI" dirty="0"/>
          </a:p>
          <a:p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D0A5-1F94-F49A-F458-4E985F70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0A5B-96B1-B2BD-A88F-05DDB9E0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624E-011C-4492-06BD-FA51C144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 dirty="0"/>
          </a:p>
        </p:txBody>
      </p:sp>
      <p:pic>
        <p:nvPicPr>
          <p:cNvPr id="14" name="Picture 13" descr="Several floppy disks stacked on top of each other&#10;&#10;Description automatically generated">
            <a:extLst>
              <a:ext uri="{FF2B5EF4-FFF2-40B4-BE49-F238E27FC236}">
                <a16:creationId xmlns:a16="http://schemas.microsoft.com/office/drawing/2014/main" id="{F5940216-D6B5-555D-1915-1AFD7CF2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9" y="4496536"/>
            <a:ext cx="2000737" cy="1334491"/>
          </a:xfrm>
          <a:prstGeom prst="rect">
            <a:avLst/>
          </a:prstGeom>
        </p:spPr>
      </p:pic>
      <p:pic>
        <p:nvPicPr>
          <p:cNvPr id="18" name="Picture 17" descr="A tape recorder and a reel&#10;&#10;Description automatically generated">
            <a:extLst>
              <a:ext uri="{FF2B5EF4-FFF2-40B4-BE49-F238E27FC236}">
                <a16:creationId xmlns:a16="http://schemas.microsoft.com/office/drawing/2014/main" id="{179C1555-E48E-2BFF-A1A7-E2B58376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5" y="3781975"/>
            <a:ext cx="4480781" cy="1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515C-E518-6B96-1213-D95DC2DA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DEFD-98E6-7ADB-9B67-FEA61C18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be worried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ED7F-8A34-1453-4E6E-7B830B6D4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May contain malicious software (Malware)</a:t>
            </a:r>
          </a:p>
          <a:p>
            <a:pPr lvl="1"/>
            <a:r>
              <a:rPr lang="en-US" sz="2400" dirty="0"/>
              <a:t>Viruses</a:t>
            </a:r>
          </a:p>
          <a:p>
            <a:pPr lvl="1"/>
            <a:r>
              <a:rPr lang="en-US" sz="2400" dirty="0"/>
              <a:t>Worms</a:t>
            </a:r>
          </a:p>
          <a:p>
            <a:pPr lvl="1"/>
            <a:r>
              <a:rPr lang="en-US" sz="2400" dirty="0"/>
              <a:t>Trojan horses</a:t>
            </a:r>
          </a:p>
          <a:p>
            <a:pPr lvl="1"/>
            <a:r>
              <a:rPr lang="en-US" sz="2400" dirty="0"/>
              <a:t>Ransomware </a:t>
            </a:r>
          </a:p>
          <a:p>
            <a:pPr lvl="1"/>
            <a:r>
              <a:rPr lang="en-US" sz="2400" dirty="0"/>
              <a:t>Spyware</a:t>
            </a:r>
          </a:p>
          <a:p>
            <a:pPr lvl="1"/>
            <a:r>
              <a:rPr lang="en-US" sz="2400" dirty="0"/>
              <a:t>Adware / Scareware</a:t>
            </a:r>
          </a:p>
          <a:p>
            <a:pPr lvl="1"/>
            <a:r>
              <a:rPr lang="en-US" sz="2400" dirty="0"/>
              <a:t>Wipers</a:t>
            </a:r>
          </a:p>
          <a:p>
            <a:pPr lvl="1"/>
            <a:r>
              <a:rPr lang="en-US" sz="2400" dirty="0"/>
              <a:t>Keyloggers</a:t>
            </a:r>
          </a:p>
          <a:p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F9D035-8D3D-B9AC-3005-8EAB4443F3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Payload can be delivered/activated by: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Autorun / Autoplay</a:t>
            </a:r>
          </a:p>
          <a:p>
            <a:pPr lvl="1"/>
            <a:r>
              <a:rPr lang="en-US" dirty="0"/>
              <a:t>USB device enumeration</a:t>
            </a:r>
          </a:p>
          <a:p>
            <a:pPr lvl="1"/>
            <a:r>
              <a:rPr lang="en-US" dirty="0"/>
              <a:t>Boot sector on host device boot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3328-2179-E536-0A4E-B357F08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1B82-3CE1-3AFC-FE49-3E55206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F1F-4894-E4B4-B9DB-867C4E1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3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B904-EE75-8350-D262-4B259909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63D4-24F6-4AC0-CFD2-6002B01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USB mass 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73C3-3FD7-F769-AB11-393318505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7318-4633-A8FB-DF8F-CCD41B83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FD3F-C2A7-DDB7-1A99-91FDAD11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86F1-DCC6-070B-C385-DEFC75F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1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F47D-6CB2-85FF-9FEE-41091219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F8D-DA92-759A-8384-B40D38D2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Optical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B7D2-BAD0-39A1-E263-091A50833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E555-BE74-8B59-C33B-9F4DC7F5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9E04-28EE-7BC8-0576-CE96F17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DF74-EFC0-9C35-288B-A71D393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D06D-4D02-8C05-C5F2-F77FEF1F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A947-1FA7-EC01-F70E-0473197D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disc drives (HDD) &amp; Solid-state drives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EC95-C070-362E-D852-AD67C7DD4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6D2-5149-83EC-EF78-A376A897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50AF-1644-273D-08FA-47A477A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F34C-87B3-AC1F-A333-EE1CC5C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23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90B9-EFD1-372D-89E1-095C4380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92A-B80A-F805-17F0-4C0D8720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do’s and don’ts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A6CD-A838-BA53-9D82-CA057360E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13BA-55C9-3BC5-F943-9913F0C1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E852-089A-5398-1E5E-27D3E294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BCE6-6A13-1260-4D36-A3516431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08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B39A7987-9DF2-46A5-8C49-76F4F504BE15}" vid="{EDB8C19E-2D6A-4F0D-B7B7-AAD0A7117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Haaga-Helia-powerpoint-pohja_BB</Template>
  <TotalTime>467</TotalTime>
  <Words>370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Don't trust that storage medium</vt:lpstr>
      <vt:lpstr>So, what is a storage media?</vt:lpstr>
      <vt:lpstr>What are the areas we are interested in?</vt:lpstr>
      <vt:lpstr>What is out of scope for this presentation?</vt:lpstr>
      <vt:lpstr>What should we be worried when dealing with storage media?</vt:lpstr>
      <vt:lpstr>USB mass storage devices</vt:lpstr>
      <vt:lpstr>Optical media</vt:lpstr>
      <vt:lpstr>Hard disc drives (HDD) &amp; Solid-state drives (SSD)</vt:lpstr>
      <vt:lpstr>What are the do’s and don’ts when dealing with storage media?</vt:lpstr>
      <vt:lpstr>What countermeasures are there to mitigate storage media related threats?</vt:lpstr>
      <vt:lpstr>Thank you!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Vanhanen Tuomo</dc:creator>
  <cp:lastModifiedBy>Erkinjuntti Tatu</cp:lastModifiedBy>
  <cp:revision>44</cp:revision>
  <cp:lastPrinted>2020-09-28T07:56:54Z</cp:lastPrinted>
  <dcterms:created xsi:type="dcterms:W3CDTF">2021-02-15T10:07:05Z</dcterms:created>
  <dcterms:modified xsi:type="dcterms:W3CDTF">2024-11-27T12:49:42Z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