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rmorant Garamond Bold Italics" charset="1" panose="00000800000000000000"/>
      <p:regular r:id="rId19"/>
    </p:embeddedFont>
    <p:embeddedFont>
      <p:font typeface="Quicksand" charset="1" panose="00000000000000000000"/>
      <p:regular r:id="rId20"/>
    </p:embeddedFont>
    <p:embeddedFont>
      <p:font typeface="Quicksand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Fly_High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10 October, 2024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IVR System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9233" y="2557662"/>
            <a:ext cx="12809911" cy="747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5"/>
              </a:lnSpc>
            </a:pPr>
            <a:r>
              <a:rPr lang="en-US" sz="480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Current Limitations</a:t>
            </a:r>
          </a:p>
          <a:p>
            <a:pPr algn="l" marL="631629" indent="-315815" lvl="1">
              <a:lnSpc>
                <a:spcPts val="4973"/>
              </a:lnSpc>
              <a:buFont typeface="Arial"/>
              <a:buChar char="•"/>
            </a:pP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Compl</a:t>
            </a: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 navigation</a:t>
            </a:r>
          </a:p>
          <a:p>
            <a:pPr algn="l" marL="631629" indent="-315815" lvl="1">
              <a:lnSpc>
                <a:spcPts val="4973"/>
              </a:lnSpc>
              <a:buFont typeface="Arial"/>
              <a:buChar char="•"/>
            </a:pP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Limited self-service options</a:t>
            </a:r>
          </a:p>
          <a:p>
            <a:pPr algn="l" marL="631629" indent="-315815" lvl="1">
              <a:lnSpc>
                <a:spcPts val="4973"/>
              </a:lnSpc>
              <a:buFont typeface="Arial"/>
              <a:buChar char="•"/>
            </a:pP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Poo</a:t>
            </a: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 user experience</a:t>
            </a:r>
          </a:p>
          <a:p>
            <a:pPr algn="l" marL="631629" indent="-315815" lvl="1">
              <a:lnSpc>
                <a:spcPts val="4973"/>
              </a:lnSpc>
              <a:buFont typeface="Arial"/>
              <a:buChar char="•"/>
            </a:pP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</a:t>
            </a: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sufficient data capture</a:t>
            </a:r>
          </a:p>
          <a:p>
            <a:pPr algn="l">
              <a:lnSpc>
                <a:spcPts val="4973"/>
              </a:lnSpc>
            </a:pPr>
          </a:p>
          <a:p>
            <a:pPr algn="l">
              <a:lnSpc>
                <a:spcPts val="7937"/>
              </a:lnSpc>
            </a:pPr>
            <a:r>
              <a:rPr lang="en-US" sz="466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Usage </a:t>
            </a:r>
            <a:r>
              <a:rPr lang="en-US" sz="466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Statistics</a:t>
            </a:r>
          </a:p>
          <a:p>
            <a:pPr algn="l" marL="631629" indent="-315815" lvl="1">
              <a:lnSpc>
                <a:spcPts val="4973"/>
              </a:lnSpc>
              <a:buFont typeface="Arial"/>
              <a:buChar char="•"/>
            </a:pP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60% Standard paths</a:t>
            </a:r>
          </a:p>
          <a:p>
            <a:pPr algn="l" marL="631629" indent="-315815" lvl="1">
              <a:lnSpc>
                <a:spcPts val="4973"/>
              </a:lnSpc>
              <a:buFont typeface="Arial"/>
              <a:buChar char="•"/>
            </a:pP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25% Multiple menu navigation</a:t>
            </a:r>
          </a:p>
          <a:p>
            <a:pPr algn="l" marL="631629" indent="-315815" lvl="1">
              <a:lnSpc>
                <a:spcPts val="4973"/>
              </a:lnSpc>
              <a:buFont typeface="Arial"/>
              <a:buChar char="•"/>
            </a:pPr>
            <a:r>
              <a:rPr lang="en-US" b="true" sz="2925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15% Direct agent requests</a:t>
            </a:r>
          </a:p>
          <a:p>
            <a:pPr algn="l" marL="0" indent="0" lvl="0">
              <a:lnSpc>
                <a:spcPts val="314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Solution Framework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924748"/>
            <a:ext cx="7853596" cy="6333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46"/>
              </a:lnSpc>
            </a:pPr>
            <a:r>
              <a:rPr lang="en-US" sz="426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Handle Time Optimization</a:t>
            </a:r>
          </a:p>
          <a:p>
            <a:pPr algn="l" marL="920292" indent="-460146" lvl="1">
              <a:lnSpc>
                <a:spcPts val="7246"/>
              </a:lnSpc>
              <a:buFont typeface="Arial"/>
              <a:buChar char="•"/>
            </a:pPr>
            <a:r>
              <a:rPr lang="en-US" sz="426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Streamlined system access</a:t>
            </a:r>
          </a:p>
          <a:p>
            <a:pPr algn="l" marL="920292" indent="-460146" lvl="1">
              <a:lnSpc>
                <a:spcPts val="7246"/>
              </a:lnSpc>
              <a:buFont typeface="Arial"/>
              <a:buChar char="•"/>
            </a:pPr>
            <a:r>
              <a:rPr lang="en-US" sz="426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Enhanced agent tools</a:t>
            </a:r>
          </a:p>
          <a:p>
            <a:pPr algn="l" marL="920292" indent="-460146" lvl="1">
              <a:lnSpc>
                <a:spcPts val="7246"/>
              </a:lnSpc>
              <a:buFont typeface="Arial"/>
              <a:buChar char="•"/>
            </a:pPr>
            <a:r>
              <a:rPr lang="en-US" sz="426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Improved routing logic</a:t>
            </a:r>
          </a:p>
          <a:p>
            <a:pPr algn="l" marL="920292" indent="-460146" lvl="1">
              <a:lnSpc>
                <a:spcPts val="7246"/>
              </a:lnSpc>
              <a:buFont typeface="Arial"/>
              <a:buChar char="•"/>
            </a:pPr>
            <a:r>
              <a:rPr lang="en-US" sz="426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Better training programs</a:t>
            </a:r>
          </a:p>
          <a:p>
            <a:pPr algn="l">
              <a:lnSpc>
                <a:spcPts val="7246"/>
              </a:lnSpc>
            </a:pPr>
          </a:p>
          <a:p>
            <a:pPr algn="l" marL="0" indent="0" lvl="0">
              <a:lnSpc>
                <a:spcPts val="724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619801" y="1868222"/>
            <a:ext cx="7129473" cy="684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4"/>
              </a:lnSpc>
            </a:pPr>
          </a:p>
          <a:p>
            <a:pPr algn="l">
              <a:lnSpc>
                <a:spcPts val="6854"/>
              </a:lnSpc>
            </a:pPr>
            <a:r>
              <a:rPr lang="en-US" sz="403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Self-Service Enhancement</a:t>
            </a:r>
          </a:p>
          <a:p>
            <a:pPr algn="l" marL="870523" indent="-435261" lvl="1">
              <a:lnSpc>
                <a:spcPts val="6854"/>
              </a:lnSpc>
              <a:buFont typeface="Arial"/>
              <a:buChar char="•"/>
            </a:pPr>
            <a:r>
              <a:rPr lang="en-US" sz="403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Simplified IVR menu</a:t>
            </a:r>
          </a:p>
          <a:p>
            <a:pPr algn="l" marL="870523" indent="-435261" lvl="1">
              <a:lnSpc>
                <a:spcPts val="6854"/>
              </a:lnSpc>
              <a:buFont typeface="Arial"/>
              <a:buChar char="•"/>
            </a:pPr>
            <a:r>
              <a:rPr lang="en-US" sz="403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Additional automated solutions</a:t>
            </a:r>
          </a:p>
          <a:p>
            <a:pPr algn="l" marL="870523" indent="-435261" lvl="1">
              <a:lnSpc>
                <a:spcPts val="6854"/>
              </a:lnSpc>
              <a:buFont typeface="Arial"/>
              <a:buChar char="•"/>
            </a:pPr>
            <a:r>
              <a:rPr lang="en-US" sz="403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Improved user guidance</a:t>
            </a:r>
          </a:p>
          <a:p>
            <a:pPr algn="l" marL="870523" indent="-435261" lvl="1">
              <a:lnSpc>
                <a:spcPts val="6854"/>
              </a:lnSpc>
              <a:buFont typeface="Arial"/>
              <a:buChar char="•"/>
            </a:pPr>
            <a:r>
              <a:rPr lang="en-US" sz="403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Smart routing capabilities</a:t>
            </a:r>
          </a:p>
          <a:p>
            <a:pPr algn="l" marL="0" indent="0" lvl="0">
              <a:lnSpc>
                <a:spcPts val="685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4053" y="2273923"/>
            <a:ext cx="7675633" cy="717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Recommendations and Action Plan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Immediate Actions (0-3 months)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Handle Time Optimization: 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 handling time guidelines by call type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 agent scripts for common scenarios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efficiency monitoring dashboard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Agent Training: 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Conduct focused training on high-volume issues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 peer learning programs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 best practice guides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2. Medium-Term Initiatives (3-6 months)</a:t>
            </a:r>
          </a:p>
          <a:p>
            <a:pPr algn="ctr">
              <a:lnSpc>
                <a:spcPts val="4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383454" y="216523"/>
            <a:ext cx="7675633" cy="922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System Enhancements: 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Deploy IVR improvements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 automated call categorization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Enhance agent support tools</a:t>
            </a:r>
          </a:p>
          <a:p>
            <a:pPr algn="ctr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Process Optimization: 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Streamline handoff procedures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 knowledge base accessibility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 real-time monitoring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 Long-Term Strategy (6-12 months)</a:t>
            </a:r>
          </a:p>
          <a:p>
            <a:pPr algn="ctr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Technology Integration: 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AI-powered call routing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Predictive analytics implementation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Automated quality monitoring</a:t>
            </a:r>
          </a:p>
          <a:p>
            <a:pPr algn="ctr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Continuous Improvement: 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Regular performance reviews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System optimization cycles</a:t>
            </a:r>
          </a:p>
          <a:p>
            <a:pPr algn="ctr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 feedback integration</a:t>
            </a:r>
          </a:p>
          <a:p>
            <a:pPr algn="ctr" marL="0" indent="0" lvl="0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37429" y="6244092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Tatwansh jaishwal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41980" y="6760210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14220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Prashant Tiwari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760210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sz="34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Member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30111" y="3473724"/>
            <a:ext cx="8293503" cy="425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7"/>
              </a:lnSpc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Agenda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</a:t>
            </a: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ecutive Overview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Key Findings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Challenge Areas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Detailed Analysis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Recommendations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Implementation Roadmap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Expected ROI</a:t>
            </a:r>
          </a:p>
          <a:p>
            <a:pPr algn="ctr" marL="431441" indent="-215720" lvl="1">
              <a:lnSpc>
                <a:spcPts val="3397"/>
              </a:lnSpc>
              <a:buAutoNum type="arabicPeriod" startAt="1"/>
            </a:pPr>
            <a:r>
              <a:rPr lang="en-US" sz="199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Next Steps</a:t>
            </a:r>
          </a:p>
          <a:p>
            <a:pPr algn="ctr" marL="0" indent="0" lvl="0">
              <a:lnSpc>
                <a:spcPts val="3397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Agenda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29067" y="1684924"/>
            <a:ext cx="7569766" cy="7391531"/>
          </a:xfrm>
          <a:custGeom>
            <a:avLst/>
            <a:gdLst/>
            <a:ahLst/>
            <a:cxnLst/>
            <a:rect r="r" b="b" t="t" l="l"/>
            <a:pathLst>
              <a:path h="7391531" w="7569766">
                <a:moveTo>
                  <a:pt x="0" y="0"/>
                </a:moveTo>
                <a:lnTo>
                  <a:pt x="7569767" y="0"/>
                </a:lnTo>
                <a:lnTo>
                  <a:pt x="7569767" y="7391531"/>
                </a:lnTo>
                <a:lnTo>
                  <a:pt x="0" y="7391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9849" y="2318157"/>
            <a:ext cx="7087360" cy="627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6"/>
              </a:lnSpc>
            </a:pPr>
            <a:r>
              <a:rPr lang="en-US" sz="328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Current Situation</a:t>
            </a:r>
          </a:p>
          <a:p>
            <a:pPr algn="ctr" marL="708169" indent="-354084" lvl="1">
              <a:lnSpc>
                <a:spcPts val="5576"/>
              </a:lnSpc>
              <a:buFont typeface="Arial"/>
              <a:buChar char="•"/>
            </a:pPr>
            <a:r>
              <a:rPr lang="en-US" sz="328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Handle Time (AHT): 0-119 minutes</a:t>
            </a:r>
          </a:p>
          <a:p>
            <a:pPr algn="ctr" marL="708169" indent="-354084" lvl="1">
              <a:lnSpc>
                <a:spcPts val="5576"/>
              </a:lnSpc>
              <a:buFont typeface="Arial"/>
              <a:buChar char="•"/>
            </a:pPr>
            <a:r>
              <a:rPr lang="en-US" sz="328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4,700 cases exceeding optimal handling time</a:t>
            </a:r>
          </a:p>
          <a:p>
            <a:pPr algn="ctr" marL="708169" indent="-354084" lvl="1">
              <a:lnSpc>
                <a:spcPts val="5576"/>
              </a:lnSpc>
              <a:buFont typeface="Arial"/>
              <a:buChar char="•"/>
            </a:pPr>
            <a:r>
              <a:rPr lang="en-US" sz="328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Self-service opportunities underutilized</a:t>
            </a:r>
          </a:p>
          <a:p>
            <a:pPr algn="ctr" marL="708169" indent="-354084" lvl="1">
              <a:lnSpc>
                <a:spcPts val="5576"/>
              </a:lnSpc>
              <a:buFont typeface="Arial"/>
              <a:buChar char="•"/>
            </a:pPr>
            <a:r>
              <a:rPr lang="en-US" sz="328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IVR system needs optimization</a:t>
            </a:r>
          </a:p>
          <a:p>
            <a:pPr algn="ctr" marL="0" indent="0" lvl="0">
              <a:lnSpc>
                <a:spcPts val="557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Executive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05474" y="2303152"/>
            <a:ext cx="11301259" cy="5240959"/>
          </a:xfrm>
          <a:custGeom>
            <a:avLst/>
            <a:gdLst/>
            <a:ahLst/>
            <a:cxnLst/>
            <a:rect r="r" b="b" t="t" l="l"/>
            <a:pathLst>
              <a:path h="5240959" w="11301259">
                <a:moveTo>
                  <a:pt x="0" y="0"/>
                </a:moveTo>
                <a:lnTo>
                  <a:pt x="11301259" y="0"/>
                </a:lnTo>
                <a:lnTo>
                  <a:pt x="11301259" y="5240959"/>
                </a:lnTo>
                <a:lnTo>
                  <a:pt x="0" y="5240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Metrics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674" y="2616757"/>
            <a:ext cx="6938067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Wait Time Range: 3-15 min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utes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First Call Resolution: 65%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Satisfaction: Varies by wait time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Agent Utilization: Below optimal levels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2998" y="1861406"/>
            <a:ext cx="8023212" cy="8325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55"/>
              </a:lnSpc>
            </a:pPr>
          </a:p>
          <a:p>
            <a:pPr algn="r">
              <a:lnSpc>
                <a:spcPts val="7355"/>
              </a:lnSpc>
            </a:pPr>
            <a:r>
              <a:rPr lang="en-US" sz="525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Handl</a:t>
            </a:r>
            <a:r>
              <a:rPr lang="en-US" sz="525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 Time Analysis</a:t>
            </a:r>
          </a:p>
          <a:p>
            <a:pPr algn="r" marL="1134280" indent="-567140" lvl="1">
              <a:lnSpc>
                <a:spcPts val="7355"/>
              </a:lnSpc>
              <a:buFont typeface="Arial"/>
              <a:buChar char="•"/>
            </a:pPr>
            <a:r>
              <a:rPr lang="en-US" b="true" sz="525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🕒 Standard Cases: 0-30 minutes (65%)</a:t>
            </a:r>
          </a:p>
          <a:p>
            <a:pPr algn="r" marL="1134280" indent="-567140" lvl="1">
              <a:lnSpc>
                <a:spcPts val="7355"/>
              </a:lnSpc>
              <a:buFont typeface="Arial"/>
              <a:buChar char="•"/>
            </a:pPr>
            <a:r>
              <a:rPr lang="en-US" b="true" sz="525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⚠️ Extended Cases: 31-60 minutes (20%)</a:t>
            </a:r>
          </a:p>
          <a:p>
            <a:pPr algn="r" marL="1134280" indent="-567140" lvl="1">
              <a:lnSpc>
                <a:spcPts val="7355"/>
              </a:lnSpc>
              <a:buFont typeface="Arial"/>
              <a:buChar char="•"/>
            </a:pPr>
            <a:r>
              <a:rPr lang="en-US" b="true" sz="525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❌ Outliers: 61-119 minutes (15%)</a:t>
            </a:r>
          </a:p>
          <a:p>
            <a:pPr algn="r" marL="0" indent="0" lvl="0">
              <a:lnSpc>
                <a:spcPts val="7355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99053" y="3769331"/>
            <a:ext cx="7232109" cy="3916162"/>
          </a:xfrm>
          <a:custGeom>
            <a:avLst/>
            <a:gdLst/>
            <a:ahLst/>
            <a:cxnLst/>
            <a:rect r="r" b="b" t="t" l="l"/>
            <a:pathLst>
              <a:path h="3916162" w="7232109">
                <a:moveTo>
                  <a:pt x="0" y="0"/>
                </a:moveTo>
                <a:lnTo>
                  <a:pt x="7232109" y="0"/>
                </a:lnTo>
                <a:lnTo>
                  <a:pt x="7232109" y="3916162"/>
                </a:lnTo>
                <a:lnTo>
                  <a:pt x="0" y="3916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Findings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01786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5199" y="2456695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15475" y="2164886"/>
            <a:ext cx="5385764" cy="6426664"/>
            <a:chOff x="0" y="0"/>
            <a:chExt cx="1418473" cy="1692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595029" y="2456695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Challenge Areas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2698" y="4165367"/>
            <a:ext cx="5101887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 Extended Handle Times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System navigation delays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Multiple department transfers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Complex issue resolution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Limited agent authority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460183" y="4681759"/>
            <a:ext cx="4496348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 Self-Service Limitations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Basic IVR functionality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Limited automated solutions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Complex menu structure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Insufficient user guidance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771" y="1809453"/>
            <a:ext cx="5539941" cy="7448847"/>
            <a:chOff x="0" y="0"/>
            <a:chExt cx="858282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282" cy="1154021"/>
            </a:xfrm>
            <a:custGeom>
              <a:avLst/>
              <a:gdLst/>
              <a:ahLst/>
              <a:cxnLst/>
              <a:rect r="r" b="b" t="t" l="l"/>
              <a:pathLst>
                <a:path h="1154021" w="858282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710" r="0" b="-57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Detailed Analysis: Handle 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52617" y="2085975"/>
            <a:ext cx="8606683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Technical Support: 35 minutes avg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Billing Inquiries: 28 minutes avg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Account Management: 22 minutes avg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652617" y="5933927"/>
            <a:ext cx="8606683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📊 Agent Experience Level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🔄 System Access Time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👥 Transfer Requirements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📱 Tool Availability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652617" y="4968727"/>
            <a:ext cx="8606683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Impact Factors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52617" y="1976928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Distribution by Call Type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Detailed Analysis: Wait Times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97952"/>
            <a:ext cx="12394271" cy="682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13"/>
              </a:lnSpc>
            </a:pPr>
            <a:r>
              <a:rPr lang="en-US" sz="494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Current State</a:t>
            </a:r>
          </a:p>
          <a:p>
            <a:pPr algn="l" marL="674851" indent="-337425" lvl="1">
              <a:lnSpc>
                <a:spcPts val="5313"/>
              </a:lnSpc>
              <a:buFont typeface="Arial"/>
              <a:buChar char="•"/>
            </a:pPr>
            <a:r>
              <a:rPr lang="en-US" sz="312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Peak Hours: 9-12 minutes</a:t>
            </a:r>
          </a:p>
          <a:p>
            <a:pPr algn="l" marL="674851" indent="-337425" lvl="1">
              <a:lnSpc>
                <a:spcPts val="5313"/>
              </a:lnSpc>
              <a:buFont typeface="Arial"/>
              <a:buChar char="•"/>
            </a:pPr>
            <a:r>
              <a:rPr lang="en-US" sz="312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Standard Hours: 3-5 minutes</a:t>
            </a:r>
          </a:p>
          <a:p>
            <a:pPr algn="l" marL="674851" indent="-337425" lvl="1">
              <a:lnSpc>
                <a:spcPts val="5313"/>
              </a:lnSpc>
              <a:buFont typeface="Arial"/>
              <a:buChar char="•"/>
            </a:pPr>
            <a:r>
              <a:rPr lang="en-US" sz="312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After Hours: 6-8 minutes</a:t>
            </a:r>
          </a:p>
          <a:p>
            <a:pPr algn="l">
              <a:lnSpc>
                <a:spcPts val="8634"/>
              </a:lnSpc>
            </a:pPr>
            <a:r>
              <a:rPr lang="en-US" sz="507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Impact</a:t>
            </a:r>
          </a:p>
          <a:p>
            <a:pPr algn="l" marL="674851" indent="-337425" lvl="1">
              <a:lnSpc>
                <a:spcPts val="5313"/>
              </a:lnSpc>
              <a:buFont typeface="Arial"/>
              <a:buChar char="•"/>
            </a:pPr>
            <a:r>
              <a:rPr lang="en-US" sz="312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Satisfaction drops 45% after 11 minutes</a:t>
            </a:r>
          </a:p>
          <a:p>
            <a:pPr algn="l" marL="674851" indent="-337425" lvl="1">
              <a:lnSpc>
                <a:spcPts val="5313"/>
              </a:lnSpc>
              <a:buFont typeface="Arial"/>
              <a:buChar char="•"/>
            </a:pPr>
            <a:r>
              <a:rPr lang="en-US" sz="312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Abandonment rate increases 30%</a:t>
            </a:r>
          </a:p>
          <a:p>
            <a:pPr algn="l" marL="674851" indent="-337425" lvl="1">
              <a:lnSpc>
                <a:spcPts val="5313"/>
              </a:lnSpc>
              <a:buFont typeface="Arial"/>
              <a:buChar char="•"/>
            </a:pPr>
            <a:r>
              <a:rPr lang="en-US" sz="312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Callback requests rise 25%</a:t>
            </a:r>
          </a:p>
          <a:p>
            <a:pPr algn="l" marL="0" indent="0" lvl="0">
              <a:lnSpc>
                <a:spcPts val="531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DAGTMdv90QA</dc:identifier>
  <dcterms:modified xsi:type="dcterms:W3CDTF">2011-08-01T06:04:30Z</dcterms:modified>
  <cp:revision>1</cp:revision>
  <dc:title>SKY_HACK_2.0_ppt</dc:title>
</cp:coreProperties>
</file>