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48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58;&#1072;&#1090;&#1100;&#1103;&#1085;&#1072;\Desktop\&#1072;&#1085;&#1072;&#1083;&#1080;&#1090;&#1080;&#1082;&#1072;\&#1101;&#1082;&#1089;&#1077;&#1083;&#1100;\&#1082;&#1091;&#1088;&#1089;&#1086;&#1074;&#1072;&#1103;\&#1044;&#1072;&#1085;&#1085;&#1099;&#1077;%20&#1086;&#1082;&#1086;&#1085;&#1095;&#1072;&#1090;&#1077;&#1083;&#1100;&#1085;&#1099;&#1077;%20&#1082;%20&#1087;&#1088;&#1077;&#1079;&#1077;&#1085;&#1090;&#1072;&#1094;&#1080;&#108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58;&#1072;&#1090;&#1100;&#1103;&#1085;&#1072;\Desktop\&#1072;&#1085;&#1072;&#1083;&#1080;&#1090;&#1080;&#1082;&#1072;\&#1101;&#1082;&#1089;&#1077;&#1083;&#1100;\&#1082;&#1091;&#1088;&#1089;&#1086;&#1074;&#1072;&#1103;\&#1044;&#1072;&#1085;&#1085;&#1099;&#1077;%20&#1086;&#1082;&#1086;&#1085;&#1095;&#1072;&#1090;&#1077;&#1083;&#1100;&#1085;&#1099;&#1077;%20&#1082;%20&#1087;&#1088;&#1077;&#1079;&#1077;&#1085;&#1090;&#1072;&#1094;&#1080;&#108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58;&#1072;&#1090;&#1100;&#1103;&#1085;&#1072;\Desktop\&#1072;&#1085;&#1072;&#1083;&#1080;&#1090;&#1080;&#1082;&#1072;\&#1101;&#1082;&#1089;&#1077;&#1083;&#1100;\&#1082;&#1091;&#1088;&#1089;&#1086;&#1074;&#1072;&#1103;\&#1044;&#1072;&#1085;&#1085;&#1099;&#1077;%20&#1086;&#1082;&#1086;&#1085;&#1095;&#1072;&#1090;&#1077;&#1083;&#1100;&#1085;&#1099;&#1077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58;&#1072;&#1090;&#1100;&#1103;&#1085;&#1072;\Desktop\&#1072;&#1085;&#1072;&#1083;&#1080;&#1090;&#1080;&#1082;&#1072;\&#1101;&#1082;&#1089;&#1077;&#1083;&#1100;\&#1082;&#1091;&#1088;&#1089;&#1086;&#1074;&#1072;&#1103;\&#1044;&#1072;&#1085;&#1085;&#1099;&#1077;%20&#1086;&#1082;&#1086;&#1085;&#1095;&#1072;&#1090;&#1077;&#1083;&#1100;&#1085;&#1099;&#1077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Динамика количества пользователей и интенсивность просмотров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'Гр1 кол-во+интенсивность'!$B$1</c:f>
              <c:strCache>
                <c:ptCount val="1"/>
                <c:pt idx="0">
                  <c:v>Количество пользователей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'Гр1 кол-во+интенсивность'!$A$2:$A$7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'Гр1 кол-во+интенсивность'!$B$2:$B$7</c:f>
              <c:numCache>
                <c:formatCode>0</c:formatCode>
                <c:ptCount val="6"/>
                <c:pt idx="0">
                  <c:v>201</c:v>
                </c:pt>
                <c:pt idx="1">
                  <c:v>5289</c:v>
                </c:pt>
                <c:pt idx="2">
                  <c:v>8990.1691890653128</c:v>
                </c:pt>
                <c:pt idx="3">
                  <c:v>10322.717485852865</c:v>
                </c:pt>
                <c:pt idx="4">
                  <c:v>9998.4940518284257</c:v>
                </c:pt>
                <c:pt idx="5">
                  <c:v>8032.1956088647448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6A-4BEA-9FFD-D447AB7486CA}"/>
            </c:ext>
          </c:extLst>
        </c:ser>
        <c:ser>
          <c:idx val="1"/>
          <c:order val="1"/>
          <c:tx>
            <c:strRef>
              <c:f>'Гр1 кол-во+интенсивность'!$C$1</c:f>
              <c:strCache>
                <c:ptCount val="1"/>
                <c:pt idx="0">
                  <c:v>Интенсивность просмотров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'Гр1 кол-во+интенсивность'!$A$2:$A$7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'Гр1 кол-во+интенсивность'!$C$2:$C$7</c:f>
              <c:numCache>
                <c:formatCode>General</c:formatCode>
                <c:ptCount val="6"/>
                <c:pt idx="0">
                  <c:v>165</c:v>
                </c:pt>
                <c:pt idx="1">
                  <c:v>11466</c:v>
                </c:pt>
                <c:pt idx="2">
                  <c:v>29990</c:v>
                </c:pt>
                <c:pt idx="3">
                  <c:v>34863</c:v>
                </c:pt>
                <c:pt idx="4">
                  <c:v>35348</c:v>
                </c:pt>
                <c:pt idx="5">
                  <c:v>28736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6A-4BEA-9FFD-D447AB7486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47969775"/>
        <c:axId val="1847954799"/>
      </c:lineChart>
      <c:catAx>
        <c:axId val="18479697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 Месяц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47954799"/>
        <c:crosses val="autoZero"/>
        <c:auto val="1"/>
        <c:lblAlgn val="ctr"/>
        <c:lblOffset val="100"/>
        <c:noMultiLvlLbl val="0"/>
      </c:catAx>
      <c:valAx>
        <c:axId val="1847954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</a:t>
                </a:r>
                <a:r>
                  <a:rPr lang="ru-RU" baseline="0"/>
                  <a:t> просмотров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479697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Пользовательский </a:t>
            </a:r>
            <a:r>
              <a:rPr lang="en-US"/>
              <a:t>Retention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'Гр2 Retention'!$B$1</c:f>
              <c:strCache>
                <c:ptCount val="1"/>
                <c:pt idx="0">
                  <c:v>Retention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'Гр2 Retention'!$A$2:$A$6</c:f>
              <c:strCache>
                <c:ptCount val="5"/>
                <c:pt idx="0">
                  <c:v>апр</c:v>
                </c:pt>
                <c:pt idx="1">
                  <c:v>май</c:v>
                </c:pt>
                <c:pt idx="2">
                  <c:v>июн</c:v>
                </c:pt>
                <c:pt idx="3">
                  <c:v>июл</c:v>
                </c:pt>
                <c:pt idx="4">
                  <c:v>авг</c:v>
                </c:pt>
              </c:strCache>
            </c:strRef>
          </c:cat>
          <c:val>
            <c:numRef>
              <c:f>'Гр2 Retention'!$B$2:$B$6</c:f>
              <c:numCache>
                <c:formatCode>0.00%</c:formatCode>
                <c:ptCount val="5"/>
                <c:pt idx="0">
                  <c:v>0.8308457711442786</c:v>
                </c:pt>
                <c:pt idx="1">
                  <c:v>0.86862718643700376</c:v>
                </c:pt>
                <c:pt idx="2">
                  <c:v>0.7861606758690689</c:v>
                </c:pt>
                <c:pt idx="3">
                  <c:v>0.78298123172559619</c:v>
                </c:pt>
                <c:pt idx="4">
                  <c:v>0.76553484646670578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A4-4632-81A4-5E51EFB6496A}"/>
            </c:ext>
          </c:extLst>
        </c:ser>
        <c:ser>
          <c:idx val="1"/>
          <c:order val="1"/>
          <c:tx>
            <c:strRef>
              <c:f>'Гр2 Retention'!$C$1</c:f>
              <c:strCache>
                <c:ptCount val="1"/>
                <c:pt idx="0">
                  <c:v>Средний Retention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'Гр2 Retention'!$A$2:$A$6</c:f>
              <c:strCache>
                <c:ptCount val="5"/>
                <c:pt idx="0">
                  <c:v>апр</c:v>
                </c:pt>
                <c:pt idx="1">
                  <c:v>май</c:v>
                </c:pt>
                <c:pt idx="2">
                  <c:v>июн</c:v>
                </c:pt>
                <c:pt idx="3">
                  <c:v>июл</c:v>
                </c:pt>
                <c:pt idx="4">
                  <c:v>авг</c:v>
                </c:pt>
              </c:strCache>
            </c:strRef>
          </c:cat>
          <c:val>
            <c:numRef>
              <c:f>'Гр2 Retention'!$C$2:$C$6</c:f>
              <c:numCache>
                <c:formatCode>0.00%</c:formatCode>
                <c:ptCount val="5"/>
                <c:pt idx="0">
                  <c:v>0.80600000000000005</c:v>
                </c:pt>
                <c:pt idx="1">
                  <c:v>0.80600000000000005</c:v>
                </c:pt>
                <c:pt idx="2">
                  <c:v>0.80600000000000005</c:v>
                </c:pt>
                <c:pt idx="3">
                  <c:v>0.80600000000000005</c:v>
                </c:pt>
                <c:pt idx="4">
                  <c:v>0.80600000000000005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A4-4632-81A4-5E51EFB649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3223343"/>
        <c:axId val="433220847"/>
      </c:lineChart>
      <c:catAx>
        <c:axId val="4332233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 Месяц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33220847"/>
        <c:crosses val="autoZero"/>
        <c:auto val="1"/>
        <c:lblAlgn val="ctr"/>
        <c:lblOffset val="100"/>
        <c:noMultiLvlLbl val="0"/>
      </c:catAx>
      <c:valAx>
        <c:axId val="433220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Процент</a:t>
                </a:r>
                <a:r>
                  <a:rPr lang="ru-RU" baseline="0"/>
                  <a:t> </a:t>
                </a:r>
                <a:r>
                  <a:rPr lang="en-US" baseline="0"/>
                  <a:t>Retention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33223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[Данные окончательные.xlsx]Гр3 Кол-во просмотров по часам!Сводная таблица8</c:name>
    <c:fmtId val="12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'Гр3 Кол-во просмотров по часам'!$B$3:$B$4</c:f>
              <c:strCache>
                <c:ptCount val="1"/>
                <c:pt idx="0">
                  <c:v>будни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'Гр3 Кол-во просмотров по часам'!$A$5:$A$28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'Гр3 Кол-во просмотров по часам'!$B$5:$B$28</c:f>
              <c:numCache>
                <c:formatCode>General</c:formatCode>
                <c:ptCount val="24"/>
                <c:pt idx="0">
                  <c:v>3829</c:v>
                </c:pt>
                <c:pt idx="1">
                  <c:v>2298</c:v>
                </c:pt>
                <c:pt idx="2">
                  <c:v>1217</c:v>
                </c:pt>
                <c:pt idx="3">
                  <c:v>610</c:v>
                </c:pt>
                <c:pt idx="4">
                  <c:v>401</c:v>
                </c:pt>
                <c:pt idx="5">
                  <c:v>438</c:v>
                </c:pt>
                <c:pt idx="6">
                  <c:v>443</c:v>
                </c:pt>
                <c:pt idx="7">
                  <c:v>415</c:v>
                </c:pt>
                <c:pt idx="8">
                  <c:v>438</c:v>
                </c:pt>
                <c:pt idx="9">
                  <c:v>503</c:v>
                </c:pt>
                <c:pt idx="10">
                  <c:v>655</c:v>
                </c:pt>
                <c:pt idx="11">
                  <c:v>869</c:v>
                </c:pt>
                <c:pt idx="12">
                  <c:v>1572</c:v>
                </c:pt>
                <c:pt idx="13">
                  <c:v>2425</c:v>
                </c:pt>
                <c:pt idx="14">
                  <c:v>3759</c:v>
                </c:pt>
                <c:pt idx="15">
                  <c:v>5193</c:v>
                </c:pt>
                <c:pt idx="16">
                  <c:v>7055</c:v>
                </c:pt>
                <c:pt idx="17">
                  <c:v>8371</c:v>
                </c:pt>
                <c:pt idx="18">
                  <c:v>9349</c:v>
                </c:pt>
                <c:pt idx="19">
                  <c:v>9068</c:v>
                </c:pt>
                <c:pt idx="20">
                  <c:v>9138</c:v>
                </c:pt>
                <c:pt idx="21">
                  <c:v>8149</c:v>
                </c:pt>
                <c:pt idx="22">
                  <c:v>6821</c:v>
                </c:pt>
                <c:pt idx="23">
                  <c:v>5083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1B-4080-AC26-88D0DE66211D}"/>
            </c:ext>
          </c:extLst>
        </c:ser>
        <c:ser>
          <c:idx val="1"/>
          <c:order val="1"/>
          <c:tx>
            <c:strRef>
              <c:f>'Гр3 Кол-во просмотров по часам'!$C$3:$C$4</c:f>
              <c:strCache>
                <c:ptCount val="1"/>
                <c:pt idx="0">
                  <c:v>выходные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'Гр3 Кол-во просмотров по часам'!$A$5:$A$28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'Гр3 Кол-во просмотров по часам'!$C$5:$C$28</c:f>
              <c:numCache>
                <c:formatCode>General</c:formatCode>
                <c:ptCount val="24"/>
                <c:pt idx="0">
                  <c:v>2243</c:v>
                </c:pt>
                <c:pt idx="1">
                  <c:v>1574</c:v>
                </c:pt>
                <c:pt idx="2">
                  <c:v>1150</c:v>
                </c:pt>
                <c:pt idx="3">
                  <c:v>999</c:v>
                </c:pt>
                <c:pt idx="4">
                  <c:v>943</c:v>
                </c:pt>
                <c:pt idx="5">
                  <c:v>957</c:v>
                </c:pt>
                <c:pt idx="6">
                  <c:v>964</c:v>
                </c:pt>
                <c:pt idx="7">
                  <c:v>978</c:v>
                </c:pt>
                <c:pt idx="8">
                  <c:v>1038</c:v>
                </c:pt>
                <c:pt idx="9">
                  <c:v>1096</c:v>
                </c:pt>
                <c:pt idx="10">
                  <c:v>1088</c:v>
                </c:pt>
                <c:pt idx="11">
                  <c:v>1144</c:v>
                </c:pt>
                <c:pt idx="12">
                  <c:v>1384</c:v>
                </c:pt>
                <c:pt idx="13">
                  <c:v>1787</c:v>
                </c:pt>
                <c:pt idx="14">
                  <c:v>2326</c:v>
                </c:pt>
                <c:pt idx="15">
                  <c:v>2757</c:v>
                </c:pt>
                <c:pt idx="16">
                  <c:v>3341</c:v>
                </c:pt>
                <c:pt idx="17">
                  <c:v>3891</c:v>
                </c:pt>
                <c:pt idx="18">
                  <c:v>4311</c:v>
                </c:pt>
                <c:pt idx="19">
                  <c:v>4232</c:v>
                </c:pt>
                <c:pt idx="20">
                  <c:v>4201</c:v>
                </c:pt>
                <c:pt idx="21">
                  <c:v>3984</c:v>
                </c:pt>
                <c:pt idx="22">
                  <c:v>3449</c:v>
                </c:pt>
                <c:pt idx="23">
                  <c:v>2632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1B-4080-AC26-88D0DE6621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4869119"/>
        <c:axId val="434868703"/>
      </c:lineChart>
      <c:catAx>
        <c:axId val="4348691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Суточные</a:t>
                </a:r>
                <a:r>
                  <a:rPr lang="ru-RU" baseline="0"/>
                  <a:t> часы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34868703"/>
        <c:crosses val="autoZero"/>
        <c:auto val="1"/>
        <c:lblAlgn val="ctr"/>
        <c:lblOffset val="100"/>
        <c:noMultiLvlLbl val="0"/>
      </c:catAx>
      <c:valAx>
        <c:axId val="4348687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</a:t>
                </a:r>
                <a:r>
                  <a:rPr lang="ru-RU" baseline="0"/>
                  <a:t> просмотров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34869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[Данные окончательные.xlsx]Гр4 Просмотры по тайталам!Сводная таблица2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Количество</a:t>
            </a:r>
            <a:r>
              <a:rPr lang="ru-RU" baseline="0"/>
              <a:t> просмотров по тайтлам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'Гр4 Просмотры по тайталам'!$B$3</c:f>
              <c:strCache>
                <c:ptCount val="1"/>
                <c:pt idx="0">
                  <c:v>Итог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'Гр4 Просмотры по тайталам'!$A$4:$A$24</c:f>
              <c:strCache>
                <c:ptCount val="20"/>
                <c:pt idx="0">
                  <c:v>411922</c:v>
                </c:pt>
                <c:pt idx="1">
                  <c:v>250679</c:v>
                </c:pt>
                <c:pt idx="2">
                  <c:v>158978</c:v>
                </c:pt>
                <c:pt idx="3">
                  <c:v>230507</c:v>
                </c:pt>
                <c:pt idx="4">
                  <c:v>351192</c:v>
                </c:pt>
                <c:pt idx="5">
                  <c:v>347008</c:v>
                </c:pt>
                <c:pt idx="6">
                  <c:v>118549</c:v>
                </c:pt>
                <c:pt idx="7">
                  <c:v>347393</c:v>
                </c:pt>
                <c:pt idx="8">
                  <c:v>470762</c:v>
                </c:pt>
                <c:pt idx="9">
                  <c:v>21760</c:v>
                </c:pt>
                <c:pt idx="10">
                  <c:v>182191</c:v>
                </c:pt>
                <c:pt idx="11">
                  <c:v>154256</c:v>
                </c:pt>
                <c:pt idx="12">
                  <c:v>153893</c:v>
                </c:pt>
                <c:pt idx="13">
                  <c:v>439981</c:v>
                </c:pt>
                <c:pt idx="14">
                  <c:v>227775</c:v>
                </c:pt>
                <c:pt idx="15">
                  <c:v>88863</c:v>
                </c:pt>
                <c:pt idx="16">
                  <c:v>258219</c:v>
                </c:pt>
                <c:pt idx="17">
                  <c:v>242428</c:v>
                </c:pt>
                <c:pt idx="18">
                  <c:v>472712</c:v>
                </c:pt>
                <c:pt idx="19">
                  <c:v>5151</c:v>
                </c:pt>
              </c:strCache>
            </c:strRef>
          </c:cat>
          <c:val>
            <c:numRef>
              <c:f>'Гр4 Просмотры по тайталам'!$B$4:$B$24</c:f>
              <c:numCache>
                <c:formatCode>General</c:formatCode>
                <c:ptCount val="20"/>
                <c:pt idx="0">
                  <c:v>8071</c:v>
                </c:pt>
                <c:pt idx="1">
                  <c:v>5079</c:v>
                </c:pt>
                <c:pt idx="2">
                  <c:v>4240</c:v>
                </c:pt>
                <c:pt idx="3">
                  <c:v>3824</c:v>
                </c:pt>
                <c:pt idx="4">
                  <c:v>3501</c:v>
                </c:pt>
                <c:pt idx="5">
                  <c:v>2508</c:v>
                </c:pt>
                <c:pt idx="6">
                  <c:v>2288</c:v>
                </c:pt>
                <c:pt idx="7">
                  <c:v>2092</c:v>
                </c:pt>
                <c:pt idx="8">
                  <c:v>1776</c:v>
                </c:pt>
                <c:pt idx="9">
                  <c:v>1592</c:v>
                </c:pt>
                <c:pt idx="10">
                  <c:v>1541</c:v>
                </c:pt>
                <c:pt idx="11">
                  <c:v>1394</c:v>
                </c:pt>
                <c:pt idx="12">
                  <c:v>1381</c:v>
                </c:pt>
                <c:pt idx="13">
                  <c:v>1320</c:v>
                </c:pt>
                <c:pt idx="14">
                  <c:v>1266</c:v>
                </c:pt>
                <c:pt idx="15">
                  <c:v>1079</c:v>
                </c:pt>
                <c:pt idx="16">
                  <c:v>1036</c:v>
                </c:pt>
                <c:pt idx="17">
                  <c:v>938</c:v>
                </c:pt>
                <c:pt idx="18">
                  <c:v>936</c:v>
                </c:pt>
                <c:pt idx="19">
                  <c:v>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33-4836-8225-42F0706870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85540191"/>
        <c:axId val="1985543935"/>
      </c:barChart>
      <c:catAx>
        <c:axId val="19855401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ID </a:t>
                </a:r>
                <a:r>
                  <a:rPr lang="ru-RU"/>
                  <a:t>фильма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85543935"/>
        <c:crosses val="autoZero"/>
        <c:auto val="1"/>
        <c:lblAlgn val="ctr"/>
        <c:lblOffset val="100"/>
        <c:noMultiLvlLbl val="0"/>
      </c:catAx>
      <c:valAx>
        <c:axId val="1985543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</a:t>
                </a:r>
                <a:r>
                  <a:rPr lang="ru-RU" baseline="0"/>
                  <a:t> просмотров</a:t>
                </a:r>
                <a:r>
                  <a:rPr lang="ru-RU"/>
                  <a:t>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855401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620DD2-438D-FAC4-1560-98406F999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F0F6C3-6B00-A747-83CC-94F84A3FF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91FBF5-EE70-A2CA-25FC-9A10D8C29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AF28-2FD0-4513-9CC2-88D21542A6E0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35F748-6457-6706-F65A-563B13496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B551D9-BEA1-2314-BC5E-35298E0B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D43-C056-4248-BF6B-1236CCEFE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78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E5A106-D6A0-EC88-ED13-037BD210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0D5485-3C07-EE8D-21FD-E7958A29A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F10F0B-D6B2-F477-1F5F-4BC01D4C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AF28-2FD0-4513-9CC2-88D21542A6E0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1CCD06-D2DE-BD1B-7869-087C4922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F15566-C958-3C9C-26C8-F8742CE81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D43-C056-4248-BF6B-1236CCEFE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38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F9E646-511C-C810-E799-46D67FD7A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4FBD9C-60D7-E97D-D634-82687900C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B11FB0-366F-E8B8-B8A3-7CC933F3A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AF28-2FD0-4513-9CC2-88D21542A6E0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508125-8AC2-C998-5C1C-1E7A6251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2EC0B5-356A-A937-5E39-8BA848EB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D43-C056-4248-BF6B-1236CCEFE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813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B7B1C3-1F62-3390-587B-BFB8F038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808DFF-D1FF-1095-E266-E45BAA339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C62EDD-3F39-27A2-D2CF-CA46BA2F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AF28-2FD0-4513-9CC2-88D21542A6E0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05F4C1-B40F-2E19-B15B-347446FE9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F56334-D5E0-5E02-E1DC-9A7BA8CB5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D43-C056-4248-BF6B-1236CCEFE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75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20178D-2017-66EA-FCC9-CE9ACFE11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149188-EA2D-3F99-C4D4-E4EEDDEC9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D4D9D7-EE95-ED54-5A2F-7C9CBBF0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AF28-2FD0-4513-9CC2-88D21542A6E0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4D6364-A0EE-A5F3-C4E1-F705CB268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243F71-7E16-4321-88B6-7B9751EB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D43-C056-4248-BF6B-1236CCEFE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795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DB019-9540-1521-210D-FE6C67198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018809-1943-CADE-1EC3-51B1DED51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848E9A-B1AC-F6C3-180E-AD2701F4B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E5A155-A72C-D05B-61DD-F65B46BA7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AF28-2FD0-4513-9CC2-88D21542A6E0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404D0D-A379-BFA9-BFF8-64BC8E250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BE09E89-33DE-9C0B-A472-BECED8F14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D43-C056-4248-BF6B-1236CCEFE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59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0EE2-5A8A-C5C3-788C-C953FDD8E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284FE6-36B7-C5B8-F9D8-6ED8A2D08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652BF3-7074-89B7-65FC-4BEE12A76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E36FE01-9C18-E674-3C6B-C61950C2D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63F5912-C714-9076-D05D-A43C1AFE35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856AE70-4EA9-6457-3526-851E4AD0B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AF28-2FD0-4513-9CC2-88D21542A6E0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C8CF58F-BFB7-A432-CE15-A30456B01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AE3249F-2B29-1FE1-A64C-B847E798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D43-C056-4248-BF6B-1236CCEFE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1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C8ED87-0F0D-2C28-71FA-C4451259F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2041F1F-9689-9119-1030-22116107C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AF28-2FD0-4513-9CC2-88D21542A6E0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9DA3EF5-C359-6D11-D362-1D8E9373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0B6AA1A-57E8-2FC4-9ED8-9BF41C22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D43-C056-4248-BF6B-1236CCEFE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24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47F35E8-FCF0-7060-D999-26D01767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AF28-2FD0-4513-9CC2-88D21542A6E0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8609460-B888-F7D9-2E0A-8FCA8AB6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7E39A1-F2FE-15E8-E4D7-BB490407F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D43-C056-4248-BF6B-1236CCEFE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09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5FBFE-074D-FFD6-FA4D-EC4D7EDC6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1258FE-06E9-1C4F-A9D8-A934B603A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48BEF2-AFA6-C41C-4E10-11386827C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10B655-3E22-418A-A6B2-498216E2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AF28-2FD0-4513-9CC2-88D21542A6E0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61EDC3-8126-475C-38FE-08DC3FE6C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643597-8296-6868-6722-63E9133A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D43-C056-4248-BF6B-1236CCEFE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47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8C3FF-B077-C253-9839-80D57EF3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4624A1B-D705-6CB3-26AC-2CD086392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A97550-2744-E8C4-99EF-3FA20BE3A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B3DDD7-903F-A572-859F-BDE621DC1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AF28-2FD0-4513-9CC2-88D21542A6E0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DCC4FF-E331-7024-F14C-1EA54D900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9A2AE1-89C3-774C-AD09-D4021979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D43-C056-4248-BF6B-1236CCEFE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63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4A52D-656E-6837-F280-452897FA0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3A811B-018C-9055-3064-24DC0DCB2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B51269-E008-BC4C-4CE2-399F1B362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1AF28-2FD0-4513-9CC2-88D21542A6E0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6F3A15-9A53-036F-B630-92D8B5A5C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1EAF14-425C-AEAD-ADE4-DA0115EE0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6BD43-C056-4248-BF6B-1236CCEFE3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91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F9FFBC-E841-E43E-83AF-83925D7D1B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Эффективность бизнес-модели «Скай-</a:t>
            </a:r>
            <a:r>
              <a:rPr lang="ru-RU" dirty="0" err="1"/>
              <a:t>синема</a:t>
            </a:r>
            <a:r>
              <a:rPr lang="ru-RU" dirty="0"/>
              <a:t>»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2CEFB1DD-E989-20BF-6EF6-F1DAA17B56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08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38F20-991C-333E-58A3-228387941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Количество пользователей и интенсивность просмотров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F476D1C-68DC-E4F9-7C4E-7D5E1158F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На представленном графике мы можем наблюдать падение количества пользователей к концу исследуемого периода и, как следствие, падение просмотров. Необходимо направить усилия на удержание и привлечение пользователей.</a:t>
            </a:r>
          </a:p>
        </p:txBody>
      </p:sp>
      <p:graphicFrame>
        <p:nvGraphicFramePr>
          <p:cNvPr id="7" name="Рисунок 6">
            <a:extLst>
              <a:ext uri="{FF2B5EF4-FFF2-40B4-BE49-F238E27FC236}">
                <a16:creationId xmlns:a16="http://schemas.microsoft.com/office/drawing/2014/main" id="{88BFD8F5-3055-D528-FA5B-0556BFE12B96}"/>
              </a:ext>
            </a:extLst>
          </p:cNvPr>
          <p:cNvGraphicFramePr>
            <a:graphicFrameLocks noGrp="1"/>
          </p:cNvGraphicFramePr>
          <p:nvPr>
            <p:ph type="pic" idx="1"/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387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2020E-3953-8184-F783-739FE0FA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Пользовательский </a:t>
            </a:r>
            <a:r>
              <a:rPr lang="en-US" dirty="0"/>
              <a:t>Retention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9D1925-458A-D1B4-6A15-8D3EDD512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На данном графике мы видим падение уровня </a:t>
            </a:r>
            <a:r>
              <a:rPr lang="en-US" dirty="0"/>
              <a:t>Retention</a:t>
            </a:r>
            <a:r>
              <a:rPr lang="ru-RU" dirty="0"/>
              <a:t> к концу периода, причем ниже среднего показателя, что подтверждает данные предыдущего графика о количестве пользователей и говорит не только о слабом привлечении новых подписчиков, но и о </a:t>
            </a:r>
            <a:r>
              <a:rPr lang="ru-RU" dirty="0" err="1"/>
              <a:t>том,что</a:t>
            </a:r>
            <a:r>
              <a:rPr lang="ru-RU" dirty="0"/>
              <a:t> «старые» также покидают площадку. </a:t>
            </a:r>
          </a:p>
        </p:txBody>
      </p:sp>
      <p:graphicFrame>
        <p:nvGraphicFramePr>
          <p:cNvPr id="7" name="Рисунок 6">
            <a:extLst>
              <a:ext uri="{FF2B5EF4-FFF2-40B4-BE49-F238E27FC236}">
                <a16:creationId xmlns:a16="http://schemas.microsoft.com/office/drawing/2014/main" id="{C2BEA8CE-0DF5-42BF-8E8C-D076C24C442B}"/>
              </a:ext>
            </a:extLst>
          </p:cNvPr>
          <p:cNvGraphicFramePr>
            <a:graphicFrameLocks noGrp="1"/>
          </p:cNvGraphicFramePr>
          <p:nvPr>
            <p:ph type="pic" idx="1"/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370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64A40A-4CB1-E4C5-68DD-3DE694BB3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700" dirty="0"/>
              <a:t>Распределение просмотров по суточным часам в разрезе будние-выходные  </a:t>
            </a:r>
            <a:r>
              <a:rPr lang="ru-RU" dirty="0"/>
              <a:t>    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087BDC-AFE9-B189-5C53-4B144BC47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На представленном графике мы видим суточную активность пользователей в разрезе будни-выходные. Активность значительно выше в вечерние часы и в вечер будних дней значительно выше, чем в вечер выходных, это обусловлено в том числе и тем что люди хотят расслабиться и отдохнуть после рабочего дня и, соответственно, это оптимальное время для донесения для пользователя какой-либо информации на платформе, потому что в вечерние часы будних дней охват аудитории будет максимальным.</a:t>
            </a:r>
          </a:p>
        </p:txBody>
      </p:sp>
      <p:graphicFrame>
        <p:nvGraphicFramePr>
          <p:cNvPr id="8" name="Рисунок 7">
            <a:extLst>
              <a:ext uri="{FF2B5EF4-FFF2-40B4-BE49-F238E27FC236}">
                <a16:creationId xmlns:a16="http://schemas.microsoft.com/office/drawing/2014/main" id="{2D98D0E7-89C2-4AA9-BD18-CDFEECAE374D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1962538579"/>
              </p:ext>
            </p:extLst>
          </p:nvPr>
        </p:nvGraphicFramePr>
        <p:xfrm>
          <a:off x="5183187" y="846945"/>
          <a:ext cx="6501645" cy="5014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293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CE7809-9F55-0D0F-7108-46FD33289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Распределение просмотров по </a:t>
            </a:r>
            <a:r>
              <a:rPr lang="ru-RU" dirty="0" err="1"/>
              <a:t>тайтлам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9AC79F6-F100-01C2-98BD-96374892E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На данном графике представлены топ-20 фильмов по просмотрам на платформе. Данную информацию можно использовать в маркетинге, для привлечения новых клиентов.</a:t>
            </a:r>
          </a:p>
        </p:txBody>
      </p:sp>
      <p:graphicFrame>
        <p:nvGraphicFramePr>
          <p:cNvPr id="6" name="Рисунок 5">
            <a:extLst>
              <a:ext uri="{FF2B5EF4-FFF2-40B4-BE49-F238E27FC236}">
                <a16:creationId xmlns:a16="http://schemas.microsoft.com/office/drawing/2014/main" id="{8B89CC27-ED08-6B00-2018-CFA54AC92C2D}"/>
              </a:ext>
            </a:extLst>
          </p:cNvPr>
          <p:cNvGraphicFramePr>
            <a:graphicFrameLocks noGrp="1"/>
          </p:cNvGraphicFramePr>
          <p:nvPr>
            <p:ph type="pic" idx="1"/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8298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E7B0FAD-D9AB-2DB8-BC94-4E7AA438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Показатели юнит-экономики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60F7597-4367-E34A-8519-D4F4EFD10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Показатели юнит-экономики говорят о сильной убыточности бизнеса. Затраты за 6 месяцев март-август 2021 года явно и значительно превышают выручку. Бизнес работает себе в убыток.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C19DC9C6-A5F5-DC55-B185-2F2D697078E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3F7218-42EA-CF03-5126-EE3A01BD2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4" y="824883"/>
            <a:ext cx="7419975" cy="520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5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FD967FC-AB78-58E0-9CED-8BE2AED34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Общие выводы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0C7AC89-1736-12EF-5B17-F34972835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На основании всех представленных данных наблюдается падение основных показателей онлайн кинотеатра – падает количество подписчиков, количество просмотров, </a:t>
            </a:r>
            <a:r>
              <a:rPr lang="en-US" dirty="0"/>
              <a:t>Retention</a:t>
            </a:r>
            <a:r>
              <a:rPr lang="ru-RU" dirty="0"/>
              <a:t>, данная бизнес-модель не является достаточно успешной. Для выхода на 25% маржинальность я предлагаю в первую очередь увеличить процент удержания клиентов, для этого следует ввести к примеру программу лояльности для постоянных клиентов, которая увеличит объем предоставляемых скидок, также необходимо поднимать цену подписки и сокращать постоянные расходы </a:t>
            </a:r>
            <a:r>
              <a:rPr lang="ru-RU"/>
              <a:t>и процент САС в составе юнита. </a:t>
            </a:r>
            <a:r>
              <a:rPr lang="ru-RU" dirty="0"/>
              <a:t>В дальнейшем я считаю необходимым нарастить маркетинговые расходы, чтобы привлечь больше новых подписчиков.</a:t>
            </a:r>
          </a:p>
        </p:txBody>
      </p:sp>
    </p:spTree>
    <p:extLst>
      <p:ext uri="{BB962C8B-B14F-4D97-AF65-F5344CB8AC3E}">
        <p14:creationId xmlns:p14="http://schemas.microsoft.com/office/powerpoint/2010/main" val="21321397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352</Words>
  <Application>Microsoft Office PowerPoint</Application>
  <PresentationFormat>Широкоэкранный</PresentationFormat>
  <Paragraphs>24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Эффективность бизнес-модели «Скай-синема»</vt:lpstr>
      <vt:lpstr>Количество пользователей и интенсивность просмотров</vt:lpstr>
      <vt:lpstr>Пользовательский Retention</vt:lpstr>
      <vt:lpstr>Распределение просмотров по суточным часам в разрезе будние-выходные      </vt:lpstr>
      <vt:lpstr>Распределение просмотров по тайтлам</vt:lpstr>
      <vt:lpstr>Показатели юнит-экономики</vt:lpstr>
      <vt:lpstr>Общие 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Эффективность бизнес-модели «Скай-синема»</dc:title>
  <dc:creator>Татьяна</dc:creator>
  <cp:lastModifiedBy>Татьяна</cp:lastModifiedBy>
  <cp:revision>9</cp:revision>
  <dcterms:created xsi:type="dcterms:W3CDTF">2023-01-27T07:51:17Z</dcterms:created>
  <dcterms:modified xsi:type="dcterms:W3CDTF">2023-02-15T11:52:41Z</dcterms:modified>
</cp:coreProperties>
</file>