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2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2973F-9D6B-4828-887C-EA1B0FE8F39E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FBB1C-5733-4E58-8E37-B7E97CC45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28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5067-22DE-47A8-9963-AA987A89E174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58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8B93-BDAC-49FD-8D1F-8D172EC9D684}" type="datetime1">
              <a:rPr lang="ru-RU" smtClean="0"/>
              <a:t>22.11.2021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07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7871-BE2E-4872-A650-E38DB0578B7C}" type="datetime1">
              <a:rPr lang="ru-RU" smtClean="0"/>
              <a:t>22.11.2021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81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645-4999-427A-ACE2-555DE6B7398B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74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FB0B-F6AB-476B-BE10-6B363EF7EAA0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74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AAB-B962-41D3-BA2F-93BBAA793574}" type="datetime1">
              <a:rPr lang="ru-RU" smtClean="0"/>
              <a:t>22.11.2021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1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DFBD-60A7-4D41-8BD0-2E1D9DAE10AF}" type="datetime1">
              <a:rPr lang="ru-RU" smtClean="0"/>
              <a:t>22.11.2021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98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C20B-2541-4B2A-B74F-5319D44D73C5}" type="datetime1">
              <a:rPr lang="ru-RU" smtClean="0"/>
              <a:t>22.11.2021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02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80F-7795-427C-A102-9571A44F9DAA}" type="datetime1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05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D3DA-8092-4B7C-A4DB-9D63D172D35F}" type="datetime1">
              <a:rPr lang="ru-RU" smtClean="0"/>
              <a:t>22.11.2021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9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B62-FF9B-4B73-8EBD-72CA470C07A2}" type="datetime1">
              <a:rPr lang="ru-RU" smtClean="0"/>
              <a:t>22.11.2021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07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BC9335D-12C0-4FF6-B524-6FCD0300D874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6FCD9DD-38CB-4E86-8400-BBDA6311D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3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30949-A8F2-4916-ABDF-A3A917CED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Анализ рекламного размещения клиента</a:t>
            </a:r>
            <a:br>
              <a:rPr lang="ru-RU" sz="3600" dirty="0"/>
            </a:br>
            <a:br>
              <a:rPr lang="ru-RU" sz="3600" dirty="0"/>
            </a:br>
            <a:r>
              <a:rPr lang="ru-RU" sz="3100" dirty="0"/>
              <a:t>(с 19.11.21 по 22.11.21)</a:t>
            </a:r>
            <a:br>
              <a:rPr lang="ru-RU" sz="3100" dirty="0"/>
            </a:br>
            <a:endParaRPr lang="ru-RU" sz="31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AEF541F-2953-4FC4-AA7D-B03B6A89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52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10874-A995-4B5B-BCC6-9824E4A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Средний показатель </a:t>
            </a:r>
            <a:r>
              <a:rPr lang="en-US" dirty="0"/>
              <a:t>CPA </a:t>
            </a:r>
            <a:r>
              <a:rPr lang="ru-RU" dirty="0"/>
              <a:t>по типам таргетинга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4A3C587-1A2E-4239-8F5E-4E19C28D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10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363008A-B0C2-4E42-8EFA-94B3F09B0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58" y="753069"/>
            <a:ext cx="4711382" cy="384242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CCD79A-F7E8-421D-A77E-87439CE00804}"/>
              </a:ext>
            </a:extLst>
          </p:cNvPr>
          <p:cNvSpPr txBox="1"/>
          <p:nvPr/>
        </p:nvSpPr>
        <p:spPr>
          <a:xfrm>
            <a:off x="4056327" y="4686301"/>
            <a:ext cx="7576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Выводы</a:t>
            </a:r>
            <a:r>
              <a:rPr lang="ru-RU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Омега использует в своей рекламной компании только таргетинг по ключевым фразам.</a:t>
            </a:r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A420B7BF-03F2-4079-9EE9-9324796C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483" y="6314007"/>
            <a:ext cx="5911517" cy="365125"/>
          </a:xfrm>
        </p:spPr>
        <p:txBody>
          <a:bodyPr/>
          <a:lstStyle/>
          <a:p>
            <a:r>
              <a:rPr lang="ru-RU" dirty="0"/>
              <a:t>Данные сервиса </a:t>
            </a:r>
            <a:r>
              <a:rPr lang="ru-RU" dirty="0" err="1"/>
              <a:t>Яндекс.Директ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62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D9481-BCED-4CB2-A335-9EB123E0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975D2-471C-4D03-A73A-34079959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Выполнить сравнительный анализ эффективности затрат;</a:t>
            </a:r>
          </a:p>
          <a:p>
            <a:r>
              <a:rPr lang="ru-RU" dirty="0"/>
              <a:t>Выяснить текущее положение клиента Омега относительно конкурентов;</a:t>
            </a:r>
          </a:p>
          <a:p>
            <a:r>
              <a:rPr lang="ru-RU" dirty="0"/>
              <a:t>Дать рекомендации по использованию инструментов, площадок, устройств сервиса </a:t>
            </a:r>
            <a:r>
              <a:rPr lang="ru-RU" dirty="0" err="1"/>
              <a:t>Яндекс.Директ</a:t>
            </a:r>
            <a:r>
              <a:rPr lang="ru-RU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8D3C83-2FA9-44B4-B6EC-BB0E767A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5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79873-CF2A-4F2B-95AD-70A09891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Общие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B51DA-49D1-4BB5-8272-A11688DD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Основные конкуренты Омега с наиболее эффективными рекламными компаниями с наименьшими затратами на целевое действие - клиенты Мета, Сигма, Гамма. </a:t>
            </a:r>
          </a:p>
          <a:p>
            <a:pPr algn="just"/>
            <a:r>
              <a:rPr lang="ru-RU" dirty="0"/>
              <a:t>Омега с начала года до июня 2020 г. успешно понижал СРА, СРС.</a:t>
            </a:r>
          </a:p>
          <a:p>
            <a:pPr algn="just"/>
            <a:r>
              <a:rPr lang="ru-RU" dirty="0"/>
              <a:t>Омега по показателю СTR за рассмотренный период три месяца находилась на втором месте с резким скачком в июне. </a:t>
            </a:r>
          </a:p>
          <a:p>
            <a:pPr algn="just"/>
            <a:r>
              <a:rPr lang="ru-RU" dirty="0"/>
              <a:t>В июне рекламная компания Омега показывает наилучшие результаты по всем метрикам, резко увеличилась </a:t>
            </a:r>
            <a:r>
              <a:rPr lang="ru-RU" dirty="0" err="1"/>
              <a:t>кликабельность</a:t>
            </a:r>
            <a:r>
              <a:rPr lang="ru-RU" dirty="0"/>
              <a:t> с уменьшением расходов на целевое действие, клик. </a:t>
            </a:r>
          </a:p>
          <a:p>
            <a:pPr algn="just"/>
            <a:r>
              <a:rPr lang="ru-RU" dirty="0"/>
              <a:t>В своих рекламных компаниях Омега использует только текстовые объявления, не использует размещение объявлений на площадках рекламной сети и внешних сетей (только поиск Яндекса), что может быть эффективно на примере конкурентов Сигма, Мета, Гамма. </a:t>
            </a:r>
          </a:p>
          <a:p>
            <a:pPr algn="just"/>
            <a:r>
              <a:rPr lang="ru-RU" dirty="0"/>
              <a:t>В своих рекламных компаниях Омега использует только таргетинг по ключевым словам.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774FDB-5838-4A56-B06B-08149B35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3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14720-9472-478F-B2D8-ED1874A5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31457" cy="4601183"/>
          </a:xfrm>
        </p:spPr>
        <p:txBody>
          <a:bodyPr/>
          <a:lstStyle/>
          <a:p>
            <a:pPr algn="ctr"/>
            <a:r>
              <a:rPr lang="ru-RU" dirty="0"/>
              <a:t>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C3782-42E8-495F-BBAF-C4119011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Следует провести углубленный анализ рекламной компании июня. </a:t>
            </a:r>
          </a:p>
          <a:p>
            <a:pPr algn="just"/>
            <a:r>
              <a:rPr lang="ru-RU" dirty="0"/>
              <a:t>Текстовые объявления у Омега хоть и являются </a:t>
            </a:r>
            <a:r>
              <a:rPr lang="ru-RU" dirty="0" err="1"/>
              <a:t>кликабельными</a:t>
            </a:r>
            <a:r>
              <a:rPr lang="ru-RU" dirty="0"/>
              <a:t>, но реже приводят к целевому действию, чем у конкурентов. Стоит поработать с наполнением, внешним видом, вариативностью текстовых объявлений. Так же стоит использовать возможности </a:t>
            </a:r>
            <a:r>
              <a:rPr lang="ru-RU" dirty="0" err="1"/>
              <a:t>автотаргетинга</a:t>
            </a:r>
            <a:r>
              <a:rPr lang="ru-RU" dirty="0"/>
              <a:t>, </a:t>
            </a:r>
            <a:r>
              <a:rPr lang="ru-RU" dirty="0" err="1"/>
              <a:t>ретаргетинга</a:t>
            </a:r>
            <a:r>
              <a:rPr lang="ru-RU" dirty="0"/>
              <a:t> для поиска целевой аудитории. </a:t>
            </a:r>
          </a:p>
          <a:p>
            <a:pPr algn="just"/>
            <a:r>
              <a:rPr lang="ru-RU" dirty="0"/>
              <a:t>Следует рассмотреть возможность снижения стоимости целевого действия за счет размещения объявлений на площадках рекламной сети и внешних сетей, а так же за счет использования баннеров на поиске.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48BDD1-67A8-4D11-90A2-7959B620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62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7F4D9-5388-4477-B9AE-A7B18254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12" y="914830"/>
            <a:ext cx="3124763" cy="490747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СРА клиента Омега и его основных конкурентов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1E4B0-330E-42A7-8CB1-675A23796361}"/>
              </a:ext>
            </a:extLst>
          </p:cNvPr>
          <p:cNvSpPr txBox="1"/>
          <p:nvPr/>
        </p:nvSpPr>
        <p:spPr>
          <a:xfrm>
            <a:off x="3872203" y="4627984"/>
            <a:ext cx="7576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Выводы</a:t>
            </a:r>
            <a:r>
              <a:rPr lang="ru-RU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 Омега минимальное значение СРА (108) в июне.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Мета имеет наиболее стабильный показатель СРА в диапазоне от 280 до 418 начиная с февраля 2020 г.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У клиентов Сигма, Гамма средняя стоимость целевого действия не превышает 667.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A77543-7384-4706-98E5-4FEBC21E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A2CB02-4DDE-4D9C-BDB1-1D62E104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483" y="6314007"/>
            <a:ext cx="5911517" cy="365125"/>
          </a:xfrm>
        </p:spPr>
        <p:txBody>
          <a:bodyPr/>
          <a:lstStyle/>
          <a:p>
            <a:r>
              <a:rPr lang="ru-RU" dirty="0"/>
              <a:t>Данные сервиса </a:t>
            </a:r>
            <a:r>
              <a:rPr lang="ru-RU" dirty="0" err="1"/>
              <a:t>Яндекс.Директ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0FD041E-E6D7-4251-BE0A-645DFA72D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03" y="721087"/>
            <a:ext cx="7315200" cy="3906897"/>
          </a:xfrm>
        </p:spPr>
      </p:pic>
    </p:spTree>
    <p:extLst>
      <p:ext uri="{BB962C8B-B14F-4D97-AF65-F5344CB8AC3E}">
        <p14:creationId xmlns:p14="http://schemas.microsoft.com/office/powerpoint/2010/main" val="390907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517AC-302C-43F7-B47A-83F01DA0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СРС клиента Омега и его основных конкурентов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7128D-BA94-4FC0-AB01-F55C8F7087B0}"/>
              </a:ext>
            </a:extLst>
          </p:cNvPr>
          <p:cNvSpPr txBox="1"/>
          <p:nvPr/>
        </p:nvSpPr>
        <p:spPr>
          <a:xfrm>
            <a:off x="4024603" y="4780384"/>
            <a:ext cx="7576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Выводы</a:t>
            </a:r>
            <a:r>
              <a:rPr lang="ru-RU" dirty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Средняя стоимость клика у Омега с начала года до июня 2020 г. успешно понижалась с небольшим скачком в июле.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Мета, Сигма имеют наиболее стабильный показатель СРС в диапазоне от 20 до 53.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9C1DDA7-AF64-49BE-B045-86F002DA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6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AE4C40F-A095-4CFD-8C03-5584CE3D4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98" y="873487"/>
            <a:ext cx="7315200" cy="3906897"/>
          </a:xfrm>
        </p:spPr>
      </p:pic>
      <p:sp>
        <p:nvSpPr>
          <p:cNvPr id="13" name="Нижний колонтитул 3">
            <a:extLst>
              <a:ext uri="{FF2B5EF4-FFF2-40B4-BE49-F238E27FC236}">
                <a16:creationId xmlns:a16="http://schemas.microsoft.com/office/drawing/2014/main" id="{6B539DC0-B3FD-4B72-9744-E14460B8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483" y="6314007"/>
            <a:ext cx="5911517" cy="365125"/>
          </a:xfrm>
        </p:spPr>
        <p:txBody>
          <a:bodyPr/>
          <a:lstStyle/>
          <a:p>
            <a:r>
              <a:rPr lang="ru-RU" dirty="0"/>
              <a:t>Данные сервиса </a:t>
            </a:r>
            <a:r>
              <a:rPr lang="ru-RU" dirty="0" err="1"/>
              <a:t>Яндекс.Директ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72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970C-7FC3-455B-93F7-1F67A64A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</a:t>
            </a:r>
            <a:r>
              <a:rPr lang="en-US" dirty="0"/>
              <a:t>TR</a:t>
            </a:r>
            <a:r>
              <a:rPr lang="ru-RU" dirty="0"/>
              <a:t> клиента Омега и его основных конкурентов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46C51-8F86-4BD7-B47A-5F29D7715A6E}"/>
              </a:ext>
            </a:extLst>
          </p:cNvPr>
          <p:cNvSpPr txBox="1"/>
          <p:nvPr/>
        </p:nvSpPr>
        <p:spPr>
          <a:xfrm>
            <a:off x="4024603" y="4780384"/>
            <a:ext cx="7576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Выводы</a:t>
            </a:r>
            <a:r>
              <a:rPr lang="ru-RU" dirty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Омега по показателю СTR за рассмотренный период три месяца находилась на втором месте с резким скачком в июне.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D4D196D-8486-432A-B872-8DFB5D5C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7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D2C416D-3437-48CB-BED4-85DBA3AD9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78" y="670689"/>
            <a:ext cx="7315200" cy="3906897"/>
          </a:xfrm>
        </p:spPr>
      </p:pic>
      <p:sp>
        <p:nvSpPr>
          <p:cNvPr id="11" name="Нижний колонтитул 3">
            <a:extLst>
              <a:ext uri="{FF2B5EF4-FFF2-40B4-BE49-F238E27FC236}">
                <a16:creationId xmlns:a16="http://schemas.microsoft.com/office/drawing/2014/main" id="{55D42AAF-C652-41FB-9A15-829B4316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483" y="6314007"/>
            <a:ext cx="5911517" cy="365125"/>
          </a:xfrm>
        </p:spPr>
        <p:txBody>
          <a:bodyPr/>
          <a:lstStyle/>
          <a:p>
            <a:r>
              <a:rPr lang="ru-RU" dirty="0"/>
              <a:t>Данные сервиса </a:t>
            </a:r>
            <a:r>
              <a:rPr lang="ru-RU" dirty="0" err="1"/>
              <a:t>Яндекс.Директ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85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47A4C-854B-4A8B-81FE-3C03B61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Средний показатель </a:t>
            </a:r>
            <a:r>
              <a:rPr lang="en-US" dirty="0"/>
              <a:t>CPA </a:t>
            </a:r>
            <a:r>
              <a:rPr lang="ru-RU" dirty="0"/>
              <a:t>по типам объявлений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A3116-63F3-4FC1-B3B4-E7EDCBC3BE5F}"/>
              </a:ext>
            </a:extLst>
          </p:cNvPr>
          <p:cNvSpPr txBox="1"/>
          <p:nvPr/>
        </p:nvSpPr>
        <p:spPr>
          <a:xfrm>
            <a:off x="4056327" y="4686301"/>
            <a:ext cx="7576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Выводы</a:t>
            </a:r>
            <a:r>
              <a:rPr lang="ru-RU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Текстовыми объявлениями пользуются все клиенты.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Омега не использует тип объявления баннер на поиске.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239C330-6CDE-4D5A-B654-8D437874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8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ABA69F5F-9192-4673-BC15-08E74CE4C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78" y="795091"/>
            <a:ext cx="6474513" cy="3623700"/>
          </a:xfrm>
        </p:spPr>
      </p:pic>
      <p:sp>
        <p:nvSpPr>
          <p:cNvPr id="13" name="Нижний колонтитул 3">
            <a:extLst>
              <a:ext uri="{FF2B5EF4-FFF2-40B4-BE49-F238E27FC236}">
                <a16:creationId xmlns:a16="http://schemas.microsoft.com/office/drawing/2014/main" id="{680FD799-42E0-4E3F-A0C7-DCD1EEEB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483" y="6314007"/>
            <a:ext cx="5911517" cy="365125"/>
          </a:xfrm>
        </p:spPr>
        <p:txBody>
          <a:bodyPr/>
          <a:lstStyle/>
          <a:p>
            <a:r>
              <a:rPr lang="ru-RU" dirty="0"/>
              <a:t>Данные сервиса </a:t>
            </a:r>
            <a:r>
              <a:rPr lang="ru-RU" dirty="0" err="1"/>
              <a:t>Яндекс.Директ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16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CB806-9318-4EA2-AE7B-E559C30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Средний показатель </a:t>
            </a:r>
            <a:r>
              <a:rPr lang="en-US" dirty="0"/>
              <a:t>CPA </a:t>
            </a:r>
            <a:r>
              <a:rPr lang="ru-RU" dirty="0"/>
              <a:t>по типам устройств и площадок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7752A6D-D835-4E71-9A4D-0B093E49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9DD-38CB-4E86-8400-BBDA6311D767}" type="slidenum">
              <a:rPr lang="ru-RU" smtClean="0"/>
              <a:t>9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00F0B91-B296-4E8D-8365-06492B64E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89" y="744662"/>
            <a:ext cx="5268671" cy="401265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A2DF76-630F-435D-A5F8-48C50EF0774C}"/>
              </a:ext>
            </a:extLst>
          </p:cNvPr>
          <p:cNvSpPr txBox="1"/>
          <p:nvPr/>
        </p:nvSpPr>
        <p:spPr>
          <a:xfrm>
            <a:off x="4056327" y="4686301"/>
            <a:ext cx="7576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Выводы</a:t>
            </a:r>
            <a:r>
              <a:rPr lang="ru-RU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Омега не использует размещение объявлений на площадках рекламной сети и внешних сетей (только поиск Яндекса.</a:t>
            </a:r>
          </a:p>
        </p:txBody>
      </p:sp>
      <p:sp>
        <p:nvSpPr>
          <p:cNvPr id="13" name="Нижний колонтитул 3">
            <a:extLst>
              <a:ext uri="{FF2B5EF4-FFF2-40B4-BE49-F238E27FC236}">
                <a16:creationId xmlns:a16="http://schemas.microsoft.com/office/drawing/2014/main" id="{8A1A4AB0-5FED-4278-B4A0-D07ADC7A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483" y="6314007"/>
            <a:ext cx="5911517" cy="365125"/>
          </a:xfrm>
        </p:spPr>
        <p:txBody>
          <a:bodyPr/>
          <a:lstStyle/>
          <a:p>
            <a:r>
              <a:rPr lang="ru-RU" dirty="0"/>
              <a:t>Данные сервиса </a:t>
            </a:r>
            <a:r>
              <a:rPr lang="ru-RU" dirty="0" err="1"/>
              <a:t>Яндекс.Директ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643464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143</TotalTime>
  <Words>495</Words>
  <Application>Microsoft Office PowerPoint</Application>
  <PresentationFormat>Широкоэкранный</PresentationFormat>
  <Paragraphs>54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 2</vt:lpstr>
      <vt:lpstr>Рамка</vt:lpstr>
      <vt:lpstr>Анализ рекламного размещения клиента  (с 19.11.21 по 22.11.21) </vt:lpstr>
      <vt:lpstr>Цели исследования</vt:lpstr>
      <vt:lpstr>Общие выводы</vt:lpstr>
      <vt:lpstr>Рекомендации</vt:lpstr>
      <vt:lpstr>СРА клиента Омега и его основных конкурентов</vt:lpstr>
      <vt:lpstr>СРС клиента Омега и его основных конкурентов</vt:lpstr>
      <vt:lpstr>СTR клиента Омега и его основных конкурентов</vt:lpstr>
      <vt:lpstr>Средний показатель CPA по типам объявлений</vt:lpstr>
      <vt:lpstr>Средний показатель CPA по типам устройств и площадок</vt:lpstr>
      <vt:lpstr>Средний показатель CPA по типам таргетинга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общественного питания Москвы</dc:title>
  <dc:creator>tanfeel@gmail.com</dc:creator>
  <cp:lastModifiedBy>tanfeel@gmail.com</cp:lastModifiedBy>
  <cp:revision>17</cp:revision>
  <dcterms:created xsi:type="dcterms:W3CDTF">2021-06-21T11:49:57Z</dcterms:created>
  <dcterms:modified xsi:type="dcterms:W3CDTF">2021-11-22T13:55:04Z</dcterms:modified>
</cp:coreProperties>
</file>