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1FCD1-78DD-43B8-B4FE-14EFAB497B5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674FC9-360C-4C3B-88DB-946582E741B9}">
      <dgm:prSet phldrT="[Текст]" custT="1"/>
      <dgm:spPr/>
      <dgm:t>
        <a:bodyPr/>
        <a:lstStyle/>
        <a:p>
          <a:r>
            <a:rPr lang="ru-RU" sz="36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1</a:t>
          </a:r>
          <a:endParaRPr lang="ru-RU" sz="3600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6F0B73B-7CB2-4B09-9BAD-89599BF0066B}" type="parTrans" cxnId="{4E64067D-4BE3-4C1A-B44E-8BAA46ECB92F}">
      <dgm:prSet/>
      <dgm:spPr/>
      <dgm:t>
        <a:bodyPr/>
        <a:lstStyle/>
        <a:p>
          <a:endParaRPr lang="ru-RU"/>
        </a:p>
      </dgm:t>
    </dgm:pt>
    <dgm:pt modelId="{A69CF29A-3CE2-4366-9036-6FA006A9CC9B}" type="sibTrans" cxnId="{4E64067D-4BE3-4C1A-B44E-8BAA46ECB92F}">
      <dgm:prSet/>
      <dgm:spPr/>
      <dgm:t>
        <a:bodyPr/>
        <a:lstStyle/>
        <a:p>
          <a:endParaRPr lang="ru-RU"/>
        </a:p>
      </dgm:t>
    </dgm:pt>
    <dgm:pt modelId="{BDAFBC6F-9211-4CBA-AC21-5260E34D71FE}">
      <dgm:prSet phldrT="[Текст]"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Письмо Рособрнадзора от 25.09.2015г. № 02-435 «О проведении апробации Всероссийский проверочных работ»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522E4E2A-B40B-4ADB-BEEC-32161648B693}" type="parTrans" cxnId="{FDA0E372-E840-43B4-88F3-A5FA7447D7B6}">
      <dgm:prSet/>
      <dgm:spPr/>
      <dgm:t>
        <a:bodyPr/>
        <a:lstStyle/>
        <a:p>
          <a:endParaRPr lang="ru-RU"/>
        </a:p>
      </dgm:t>
    </dgm:pt>
    <dgm:pt modelId="{F5E45AE8-2BBF-41AB-9D77-779E6B86002A}" type="sibTrans" cxnId="{FDA0E372-E840-43B4-88F3-A5FA7447D7B6}">
      <dgm:prSet/>
      <dgm:spPr/>
      <dgm:t>
        <a:bodyPr/>
        <a:lstStyle/>
        <a:p>
          <a:endParaRPr lang="ru-RU"/>
        </a:p>
      </dgm:t>
    </dgm:pt>
    <dgm:pt modelId="{0F5AA920-7066-444B-B533-2F6C21C57C82}">
      <dgm:prSet phldrT="[Текст]" custT="1"/>
      <dgm:spPr/>
      <dgm:t>
        <a:bodyPr/>
        <a:lstStyle/>
        <a:p>
          <a:r>
            <a:rPr lang="ru-RU" sz="36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2</a:t>
          </a:r>
          <a:endParaRPr lang="ru-RU" sz="3600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5EA33E5-DF19-4705-A9CB-2BF95A2DFABD}" type="parTrans" cxnId="{D5034ABB-2B48-4FF8-B075-B056466C7FBE}">
      <dgm:prSet/>
      <dgm:spPr/>
      <dgm:t>
        <a:bodyPr/>
        <a:lstStyle/>
        <a:p>
          <a:endParaRPr lang="ru-RU"/>
        </a:p>
      </dgm:t>
    </dgm:pt>
    <dgm:pt modelId="{D7005C53-E923-4E6A-ADFE-7F00631B2985}" type="sibTrans" cxnId="{D5034ABB-2B48-4FF8-B075-B056466C7FBE}">
      <dgm:prSet/>
      <dgm:spPr/>
      <dgm:t>
        <a:bodyPr/>
        <a:lstStyle/>
        <a:p>
          <a:endParaRPr lang="ru-RU"/>
        </a:p>
      </dgm:t>
    </dgm:pt>
    <dgm:pt modelId="{FA3F4120-8B4F-4BCF-B00D-51C75BE9DC43}">
      <dgm:prSet phldrT="[Текст]"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Приказ Минобразования Ростовской </a:t>
          </a:r>
          <a:r>
            <a:rPr lang="ru-RU" b="1" dirty="0" smtClean="0">
              <a:latin typeface="Times New Roman" pitchFamily="18" charset="0"/>
              <a:cs typeface="Times New Roman" pitchFamily="18" charset="0"/>
            </a:rPr>
            <a:t>области №802 от 11.11.2015г. «О проведении в Ростовской области апробации Всероссийских проверочных работ в 2015/2016 учебном году»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12EAB604-06B8-4E9D-9C02-FF3AE011784E}" type="parTrans" cxnId="{B4241F91-A8B2-45BD-B746-12C1BE21C46E}">
      <dgm:prSet/>
      <dgm:spPr/>
      <dgm:t>
        <a:bodyPr/>
        <a:lstStyle/>
        <a:p>
          <a:endParaRPr lang="ru-RU"/>
        </a:p>
      </dgm:t>
    </dgm:pt>
    <dgm:pt modelId="{58CA5E7F-C4CF-47A6-9E35-460A84C71D49}" type="sibTrans" cxnId="{B4241F91-A8B2-45BD-B746-12C1BE21C46E}">
      <dgm:prSet/>
      <dgm:spPr/>
      <dgm:t>
        <a:bodyPr/>
        <a:lstStyle/>
        <a:p>
          <a:endParaRPr lang="ru-RU"/>
        </a:p>
      </dgm:t>
    </dgm:pt>
    <dgm:pt modelId="{68484536-E0DA-4E8A-8466-66FF83C56A17}" type="pres">
      <dgm:prSet presAssocID="{0371FCD1-78DD-43B8-B4FE-14EFAB497B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C51B17E-3B04-499B-BE04-B0CB7C42EBF5}" type="pres">
      <dgm:prSet presAssocID="{3C674FC9-360C-4C3B-88DB-946582E741B9}" presName="composite" presStyleCnt="0"/>
      <dgm:spPr/>
    </dgm:pt>
    <dgm:pt modelId="{E4E5E420-9ABD-480E-A6D2-46ADE2266A62}" type="pres">
      <dgm:prSet presAssocID="{3C674FC9-360C-4C3B-88DB-946582E741B9}" presName="parentText" presStyleLbl="alignNode1" presStyleIdx="0" presStyleCnt="2" custLinFactNeighborX="-20" custLinFactNeighborY="-11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FA8B8C-1596-47C7-84AF-5D5283FDFA3A}" type="pres">
      <dgm:prSet presAssocID="{3C674FC9-360C-4C3B-88DB-946582E741B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7FE3E6-4583-4804-876F-B12433F55768}" type="pres">
      <dgm:prSet presAssocID="{A69CF29A-3CE2-4366-9036-6FA006A9CC9B}" presName="sp" presStyleCnt="0"/>
      <dgm:spPr/>
    </dgm:pt>
    <dgm:pt modelId="{346B6BC9-F74B-4AEA-918F-A50DF20C8BD8}" type="pres">
      <dgm:prSet presAssocID="{0F5AA920-7066-444B-B533-2F6C21C57C82}" presName="composite" presStyleCnt="0"/>
      <dgm:spPr/>
    </dgm:pt>
    <dgm:pt modelId="{3AA92B49-614B-4DE7-83F1-987A88D62AF3}" type="pres">
      <dgm:prSet presAssocID="{0F5AA920-7066-444B-B533-2F6C21C57C8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629144-5084-48C0-B538-F9571B59072C}" type="pres">
      <dgm:prSet presAssocID="{0F5AA920-7066-444B-B533-2F6C21C57C8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EE8A3D9-A8F7-4B73-B255-22D2622BBF05}" type="presOf" srcId="{0F5AA920-7066-444B-B533-2F6C21C57C82}" destId="{3AA92B49-614B-4DE7-83F1-987A88D62AF3}" srcOrd="0" destOrd="0" presId="urn:microsoft.com/office/officeart/2005/8/layout/chevron2"/>
    <dgm:cxn modelId="{D5034ABB-2B48-4FF8-B075-B056466C7FBE}" srcId="{0371FCD1-78DD-43B8-B4FE-14EFAB497B51}" destId="{0F5AA920-7066-444B-B533-2F6C21C57C82}" srcOrd="1" destOrd="0" parTransId="{D5EA33E5-DF19-4705-A9CB-2BF95A2DFABD}" sibTransId="{D7005C53-E923-4E6A-ADFE-7F00631B2985}"/>
    <dgm:cxn modelId="{80DB1B17-E63F-42A3-869E-636C760F2927}" type="presOf" srcId="{0371FCD1-78DD-43B8-B4FE-14EFAB497B51}" destId="{68484536-E0DA-4E8A-8466-66FF83C56A17}" srcOrd="0" destOrd="0" presId="urn:microsoft.com/office/officeart/2005/8/layout/chevron2"/>
    <dgm:cxn modelId="{FDA0E372-E840-43B4-88F3-A5FA7447D7B6}" srcId="{3C674FC9-360C-4C3B-88DB-946582E741B9}" destId="{BDAFBC6F-9211-4CBA-AC21-5260E34D71FE}" srcOrd="0" destOrd="0" parTransId="{522E4E2A-B40B-4ADB-BEEC-32161648B693}" sibTransId="{F5E45AE8-2BBF-41AB-9D77-779E6B86002A}"/>
    <dgm:cxn modelId="{3FA482E3-7534-4853-A443-7608A2AFE847}" type="presOf" srcId="{3C674FC9-360C-4C3B-88DB-946582E741B9}" destId="{E4E5E420-9ABD-480E-A6D2-46ADE2266A62}" srcOrd="0" destOrd="0" presId="urn:microsoft.com/office/officeart/2005/8/layout/chevron2"/>
    <dgm:cxn modelId="{4E64067D-4BE3-4C1A-B44E-8BAA46ECB92F}" srcId="{0371FCD1-78DD-43B8-B4FE-14EFAB497B51}" destId="{3C674FC9-360C-4C3B-88DB-946582E741B9}" srcOrd="0" destOrd="0" parTransId="{36F0B73B-7CB2-4B09-9BAD-89599BF0066B}" sibTransId="{A69CF29A-3CE2-4366-9036-6FA006A9CC9B}"/>
    <dgm:cxn modelId="{AD4A0A3A-015F-4F27-AB04-4270981F5DBB}" type="presOf" srcId="{FA3F4120-8B4F-4BCF-B00D-51C75BE9DC43}" destId="{9D629144-5084-48C0-B538-F9571B59072C}" srcOrd="0" destOrd="0" presId="urn:microsoft.com/office/officeart/2005/8/layout/chevron2"/>
    <dgm:cxn modelId="{1DCB588C-9BDC-4873-9515-9263E8856D39}" type="presOf" srcId="{BDAFBC6F-9211-4CBA-AC21-5260E34D71FE}" destId="{C5FA8B8C-1596-47C7-84AF-5D5283FDFA3A}" srcOrd="0" destOrd="0" presId="urn:microsoft.com/office/officeart/2005/8/layout/chevron2"/>
    <dgm:cxn modelId="{B4241F91-A8B2-45BD-B746-12C1BE21C46E}" srcId="{0F5AA920-7066-444B-B533-2F6C21C57C82}" destId="{FA3F4120-8B4F-4BCF-B00D-51C75BE9DC43}" srcOrd="0" destOrd="0" parTransId="{12EAB604-06B8-4E9D-9C02-FF3AE011784E}" sibTransId="{58CA5E7F-C4CF-47A6-9E35-460A84C71D49}"/>
    <dgm:cxn modelId="{BF0DDC16-48DC-4A89-894D-C12E0B3ADF16}" type="presParOf" srcId="{68484536-E0DA-4E8A-8466-66FF83C56A17}" destId="{2C51B17E-3B04-499B-BE04-B0CB7C42EBF5}" srcOrd="0" destOrd="0" presId="urn:microsoft.com/office/officeart/2005/8/layout/chevron2"/>
    <dgm:cxn modelId="{D65554DD-ADE7-434C-A155-A2878DADD7B6}" type="presParOf" srcId="{2C51B17E-3B04-499B-BE04-B0CB7C42EBF5}" destId="{E4E5E420-9ABD-480E-A6D2-46ADE2266A62}" srcOrd="0" destOrd="0" presId="urn:microsoft.com/office/officeart/2005/8/layout/chevron2"/>
    <dgm:cxn modelId="{902BCE22-34E0-4D78-B23D-B25E76DF963B}" type="presParOf" srcId="{2C51B17E-3B04-499B-BE04-B0CB7C42EBF5}" destId="{C5FA8B8C-1596-47C7-84AF-5D5283FDFA3A}" srcOrd="1" destOrd="0" presId="urn:microsoft.com/office/officeart/2005/8/layout/chevron2"/>
    <dgm:cxn modelId="{6BE02932-7435-4295-A813-143348A45072}" type="presParOf" srcId="{68484536-E0DA-4E8A-8466-66FF83C56A17}" destId="{A57FE3E6-4583-4804-876F-B12433F55768}" srcOrd="1" destOrd="0" presId="urn:microsoft.com/office/officeart/2005/8/layout/chevron2"/>
    <dgm:cxn modelId="{27E7C7FF-E924-467B-8AA4-E843FC0FA356}" type="presParOf" srcId="{68484536-E0DA-4E8A-8466-66FF83C56A17}" destId="{346B6BC9-F74B-4AEA-918F-A50DF20C8BD8}" srcOrd="2" destOrd="0" presId="urn:microsoft.com/office/officeart/2005/8/layout/chevron2"/>
    <dgm:cxn modelId="{12305457-A3B8-4579-B99B-D39216FD0811}" type="presParOf" srcId="{346B6BC9-F74B-4AEA-918F-A50DF20C8BD8}" destId="{3AA92B49-614B-4DE7-83F1-987A88D62AF3}" srcOrd="0" destOrd="0" presId="urn:microsoft.com/office/officeart/2005/8/layout/chevron2"/>
    <dgm:cxn modelId="{03AF8DE5-7088-4F1B-9AB8-E4FF873A508C}" type="presParOf" srcId="{346B6BC9-F74B-4AEA-918F-A50DF20C8BD8}" destId="{9D629144-5084-48C0-B538-F9571B5907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C9A2A-509A-472A-9E36-91B53B9ABDAA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152E6E-7A44-4487-B1E5-B8941519BFBA}">
      <dgm:prSet phldrT="[Текст]"/>
      <dgm:spPr/>
      <dgm:t>
        <a:bodyPr/>
        <a:lstStyle/>
        <a:p>
          <a:r>
            <a:rPr lang="ru-RU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1</a:t>
          </a:r>
          <a:endParaRPr lang="ru-RU" b="1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4FB57A00-41EC-45B9-A18F-B009CACABC8A}" type="parTrans" cxnId="{6F91EEAD-7E23-40F3-AF10-1B37DE071D5C}">
      <dgm:prSet/>
      <dgm:spPr/>
      <dgm:t>
        <a:bodyPr/>
        <a:lstStyle/>
        <a:p>
          <a:endParaRPr lang="ru-RU"/>
        </a:p>
      </dgm:t>
    </dgm:pt>
    <dgm:pt modelId="{040BC968-2C9F-425B-B290-A25405E6D2FD}" type="sibTrans" cxnId="{6F91EEAD-7E23-40F3-AF10-1B37DE071D5C}">
      <dgm:prSet/>
      <dgm:spPr/>
      <dgm:t>
        <a:bodyPr/>
        <a:lstStyle/>
        <a:p>
          <a:endParaRPr lang="ru-RU"/>
        </a:p>
      </dgm:t>
    </dgm:pt>
    <dgm:pt modelId="{8984E0DC-677B-4FCF-9941-165268758D01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itchFamily="18" charset="0"/>
              <a:cs typeface="Times New Roman" pitchFamily="18" charset="0"/>
            </a:rPr>
            <a:t>Обеспечение единства образовательного пространства РФ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5A143E03-A0CA-429C-96FB-D44219D128DA}" type="parTrans" cxnId="{BB8CACD9-A933-4D9A-A9B4-493E47CEC697}">
      <dgm:prSet/>
      <dgm:spPr/>
      <dgm:t>
        <a:bodyPr/>
        <a:lstStyle/>
        <a:p>
          <a:endParaRPr lang="ru-RU"/>
        </a:p>
      </dgm:t>
    </dgm:pt>
    <dgm:pt modelId="{0642FDBD-A85E-4CD7-A5BF-0C2B7A85795B}" type="sibTrans" cxnId="{BB8CACD9-A933-4D9A-A9B4-493E47CEC697}">
      <dgm:prSet/>
      <dgm:spPr/>
      <dgm:t>
        <a:bodyPr/>
        <a:lstStyle/>
        <a:p>
          <a:endParaRPr lang="ru-RU"/>
        </a:p>
      </dgm:t>
    </dgm:pt>
    <dgm:pt modelId="{44620C4D-41CA-4CBE-95DC-4D5833385FEE}">
      <dgm:prSet phldrT="[Текст]"/>
      <dgm:spPr/>
      <dgm:t>
        <a:bodyPr/>
        <a:lstStyle/>
        <a:p>
          <a:r>
            <a:rPr lang="ru-RU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2</a:t>
          </a:r>
          <a:endParaRPr lang="ru-RU" b="1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2CD2A6B-9415-49F6-A5DF-E28307E3C0EC}" type="parTrans" cxnId="{AD13E473-4B6B-420D-AF34-FD505E7130E2}">
      <dgm:prSet/>
      <dgm:spPr/>
      <dgm:t>
        <a:bodyPr/>
        <a:lstStyle/>
        <a:p>
          <a:endParaRPr lang="ru-RU"/>
        </a:p>
      </dgm:t>
    </dgm:pt>
    <dgm:pt modelId="{7BCF79C2-89C6-4264-AD96-FC8AD71FF68B}" type="sibTrans" cxnId="{AD13E473-4B6B-420D-AF34-FD505E7130E2}">
      <dgm:prSet/>
      <dgm:spPr/>
      <dgm:t>
        <a:bodyPr/>
        <a:lstStyle/>
        <a:p>
          <a:endParaRPr lang="ru-RU"/>
        </a:p>
      </dgm:t>
    </dgm:pt>
    <dgm:pt modelId="{D09A0087-D580-401E-AE73-7E49F38F8C07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itchFamily="18" charset="0"/>
              <a:cs typeface="Times New Roman" pitchFamily="18" charset="0"/>
            </a:rPr>
            <a:t>Совершенствование механизмов развития общероссийской системы оценки качества образования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6DC5F08D-74CB-4C4A-BDB9-275173533CA4}" type="parTrans" cxnId="{1A3003BB-11BD-4D5F-BD5F-C27B6BA2CB92}">
      <dgm:prSet/>
      <dgm:spPr/>
      <dgm:t>
        <a:bodyPr/>
        <a:lstStyle/>
        <a:p>
          <a:endParaRPr lang="ru-RU"/>
        </a:p>
      </dgm:t>
    </dgm:pt>
    <dgm:pt modelId="{AF7FDC53-862C-4A88-A41F-63FBA8809FA7}" type="sibTrans" cxnId="{1A3003BB-11BD-4D5F-BD5F-C27B6BA2CB92}">
      <dgm:prSet/>
      <dgm:spPr/>
      <dgm:t>
        <a:bodyPr/>
        <a:lstStyle/>
        <a:p>
          <a:endParaRPr lang="ru-RU"/>
        </a:p>
      </dgm:t>
    </dgm:pt>
    <dgm:pt modelId="{302A1E92-6FE3-4906-94F2-1866BD568D8F}">
      <dgm:prSet phldrT="[Текст]"/>
      <dgm:spPr/>
      <dgm:t>
        <a:bodyPr/>
        <a:lstStyle/>
        <a:p>
          <a:r>
            <a:rPr lang="ru-RU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3</a:t>
          </a:r>
          <a:endParaRPr lang="ru-RU" b="1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96851A7-C58E-446B-B5CA-5D63CA9F3209}" type="parTrans" cxnId="{08B359E3-3B15-4985-9659-CF29D42A7AFD}">
      <dgm:prSet/>
      <dgm:spPr/>
      <dgm:t>
        <a:bodyPr/>
        <a:lstStyle/>
        <a:p>
          <a:endParaRPr lang="ru-RU"/>
        </a:p>
      </dgm:t>
    </dgm:pt>
    <dgm:pt modelId="{CFB4091B-3DCF-4659-B9E1-258A7DF295DD}" type="sibTrans" cxnId="{08B359E3-3B15-4985-9659-CF29D42A7AFD}">
      <dgm:prSet/>
      <dgm:spPr/>
      <dgm:t>
        <a:bodyPr/>
        <a:lstStyle/>
        <a:p>
          <a:endParaRPr lang="ru-RU"/>
        </a:p>
      </dgm:t>
    </dgm:pt>
    <dgm:pt modelId="{2063ED0B-A078-4947-98F7-186F0C423C9A}">
      <dgm:prSet/>
      <dgm:spPr/>
      <dgm:t>
        <a:bodyPr/>
        <a:lstStyle/>
        <a:p>
          <a:endParaRPr lang="ru-RU" sz="1400" b="1" dirty="0"/>
        </a:p>
      </dgm:t>
    </dgm:pt>
    <dgm:pt modelId="{5594A734-21B6-4070-855C-AFCFDBB1A83E}" type="parTrans" cxnId="{6C78A624-1BF2-4FED-A8BF-CF610C79BD9F}">
      <dgm:prSet/>
      <dgm:spPr/>
      <dgm:t>
        <a:bodyPr/>
        <a:lstStyle/>
        <a:p>
          <a:endParaRPr lang="ru-RU"/>
        </a:p>
      </dgm:t>
    </dgm:pt>
    <dgm:pt modelId="{F381CE83-18EC-4ED1-A788-E0092C773B65}" type="sibTrans" cxnId="{6C78A624-1BF2-4FED-A8BF-CF610C79BD9F}">
      <dgm:prSet/>
      <dgm:spPr/>
      <dgm:t>
        <a:bodyPr/>
        <a:lstStyle/>
        <a:p>
          <a:endParaRPr lang="ru-RU"/>
        </a:p>
      </dgm:t>
    </dgm:pt>
    <dgm:pt modelId="{08F3388A-BEA5-4DBB-83A5-2F9424A39A96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itchFamily="18" charset="0"/>
              <a:cs typeface="Times New Roman" pitchFamily="18" charset="0"/>
            </a:rPr>
            <a:t>Поддержка введения ФГОС 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31A57C80-6835-42C3-A7BE-36DDDE5BC0DF}" type="parTrans" cxnId="{B4BD5C73-CB33-4FCB-B74E-26F911EA7119}">
      <dgm:prSet/>
      <dgm:spPr/>
      <dgm:t>
        <a:bodyPr/>
        <a:lstStyle/>
        <a:p>
          <a:endParaRPr lang="ru-RU"/>
        </a:p>
      </dgm:t>
    </dgm:pt>
    <dgm:pt modelId="{1E261B0C-8A0A-47E1-8F06-4AAE9B7EF744}" type="sibTrans" cxnId="{B4BD5C73-CB33-4FCB-B74E-26F911EA7119}">
      <dgm:prSet/>
      <dgm:spPr/>
      <dgm:t>
        <a:bodyPr/>
        <a:lstStyle/>
        <a:p>
          <a:endParaRPr lang="ru-RU"/>
        </a:p>
      </dgm:t>
    </dgm:pt>
    <dgm:pt modelId="{C6EE6E5C-53D1-4CA3-8FF9-811F9AF0B0C1}" type="pres">
      <dgm:prSet presAssocID="{224C9A2A-509A-472A-9E36-91B53B9ABD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53867F5-7695-4AED-AC45-B9D87973B30C}" type="pres">
      <dgm:prSet presAssocID="{2E152E6E-7A44-4487-B1E5-B8941519BFBA}" presName="composite" presStyleCnt="0"/>
      <dgm:spPr/>
    </dgm:pt>
    <dgm:pt modelId="{2660D99A-765D-4C7D-8EDE-B98DBE957523}" type="pres">
      <dgm:prSet presAssocID="{2E152E6E-7A44-4487-B1E5-B8941519BFBA}" presName="parentText" presStyleLbl="alignNode1" presStyleIdx="0" presStyleCnt="3" custLinFactNeighborX="0" custLinFactNeighborY="-611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05DDC9-9CBD-4B85-BCC2-BBBADB0592E0}" type="pres">
      <dgm:prSet presAssocID="{2E152E6E-7A44-4487-B1E5-B8941519BFBA}" presName="descendantText" presStyleLbl="alignAcc1" presStyleIdx="0" presStyleCnt="3" custScaleY="117874" custLinFactNeighborX="334" custLinFactNeighborY="-70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6D27C1-ECB8-4D77-A833-2333BCD075F0}" type="pres">
      <dgm:prSet presAssocID="{040BC968-2C9F-425B-B290-A25405E6D2FD}" presName="sp" presStyleCnt="0"/>
      <dgm:spPr/>
    </dgm:pt>
    <dgm:pt modelId="{279AA58D-6F25-4A5B-B819-7C2A37B87602}" type="pres">
      <dgm:prSet presAssocID="{44620C4D-41CA-4CBE-95DC-4D5833385FEE}" presName="composite" presStyleCnt="0"/>
      <dgm:spPr/>
    </dgm:pt>
    <dgm:pt modelId="{58025C55-AAF5-41BD-B531-CF291FA08465}" type="pres">
      <dgm:prSet presAssocID="{44620C4D-41CA-4CBE-95DC-4D5833385FEE}" presName="parentText" presStyleLbl="alignNode1" presStyleIdx="1" presStyleCnt="3" custLinFactNeighborX="0" custLinFactNeighborY="-347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9AF0CC-9735-40BA-B83F-A62763D59B4C}" type="pres">
      <dgm:prSet presAssocID="{44620C4D-41CA-4CBE-95DC-4D5833385FEE}" presName="descendantText" presStyleLbl="alignAcc1" presStyleIdx="1" presStyleCnt="3" custScaleY="127842" custLinFactNeighborX="148" custLinFactNeighborY="8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B7B2A1-1CF0-42F4-926F-B74B1686D087}" type="pres">
      <dgm:prSet presAssocID="{7BCF79C2-89C6-4264-AD96-FC8AD71FF68B}" presName="sp" presStyleCnt="0"/>
      <dgm:spPr/>
    </dgm:pt>
    <dgm:pt modelId="{2EDA119F-1DF7-4082-BE0F-D44B5F5F6C73}" type="pres">
      <dgm:prSet presAssocID="{302A1E92-6FE3-4906-94F2-1866BD568D8F}" presName="composite" presStyleCnt="0"/>
      <dgm:spPr/>
    </dgm:pt>
    <dgm:pt modelId="{6CA4D394-C633-4B16-B159-8AA69D922AF9}" type="pres">
      <dgm:prSet presAssocID="{302A1E92-6FE3-4906-94F2-1866BD568D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D61B68-1CA4-4BAF-91B8-1DABB697E25D}" type="pres">
      <dgm:prSet presAssocID="{302A1E92-6FE3-4906-94F2-1866BD568D8F}" presName="descendantText" presStyleLbl="alignAcc1" presStyleIdx="2" presStyleCnt="3" custScaleY="104130" custLinFactNeighborX="548" custLinFactNeighborY="-6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1F0570-7885-480B-BD0F-F6FB7F361498}" type="presOf" srcId="{2063ED0B-A078-4947-98F7-186F0C423C9A}" destId="{B2D61B68-1CA4-4BAF-91B8-1DABB697E25D}" srcOrd="0" destOrd="0" presId="urn:microsoft.com/office/officeart/2005/8/layout/chevron2"/>
    <dgm:cxn modelId="{29C4CC77-E4C8-4ED6-8086-030A68D124B2}" type="presOf" srcId="{2E152E6E-7A44-4487-B1E5-B8941519BFBA}" destId="{2660D99A-765D-4C7D-8EDE-B98DBE957523}" srcOrd="0" destOrd="0" presId="urn:microsoft.com/office/officeart/2005/8/layout/chevron2"/>
    <dgm:cxn modelId="{26FB3C1A-8A73-41BD-B952-AC766FB9E7DC}" type="presOf" srcId="{44620C4D-41CA-4CBE-95DC-4D5833385FEE}" destId="{58025C55-AAF5-41BD-B531-CF291FA08465}" srcOrd="0" destOrd="0" presId="urn:microsoft.com/office/officeart/2005/8/layout/chevron2"/>
    <dgm:cxn modelId="{ABF467D2-E207-47E1-B308-9E2E5A7214A8}" type="presOf" srcId="{8984E0DC-677B-4FCF-9941-165268758D01}" destId="{4E05DDC9-9CBD-4B85-BCC2-BBBADB0592E0}" srcOrd="0" destOrd="0" presId="urn:microsoft.com/office/officeart/2005/8/layout/chevron2"/>
    <dgm:cxn modelId="{6C78A624-1BF2-4FED-A8BF-CF610C79BD9F}" srcId="{302A1E92-6FE3-4906-94F2-1866BD568D8F}" destId="{2063ED0B-A078-4947-98F7-186F0C423C9A}" srcOrd="0" destOrd="0" parTransId="{5594A734-21B6-4070-855C-AFCFDBB1A83E}" sibTransId="{F381CE83-18EC-4ED1-A788-E0092C773B65}"/>
    <dgm:cxn modelId="{B4BD5C73-CB33-4FCB-B74E-26F911EA7119}" srcId="{302A1E92-6FE3-4906-94F2-1866BD568D8F}" destId="{08F3388A-BEA5-4DBB-83A5-2F9424A39A96}" srcOrd="1" destOrd="0" parTransId="{31A57C80-6835-42C3-A7BE-36DDDE5BC0DF}" sibTransId="{1E261B0C-8A0A-47E1-8F06-4AAE9B7EF744}"/>
    <dgm:cxn modelId="{53035A31-468B-42D7-836A-9F5FEB8380AC}" type="presOf" srcId="{D09A0087-D580-401E-AE73-7E49F38F8C07}" destId="{679AF0CC-9735-40BA-B83F-A62763D59B4C}" srcOrd="0" destOrd="0" presId="urn:microsoft.com/office/officeart/2005/8/layout/chevron2"/>
    <dgm:cxn modelId="{6CF6DF37-3A9C-4691-AB18-2EA6AD503163}" type="presOf" srcId="{08F3388A-BEA5-4DBB-83A5-2F9424A39A96}" destId="{B2D61B68-1CA4-4BAF-91B8-1DABB697E25D}" srcOrd="0" destOrd="1" presId="urn:microsoft.com/office/officeart/2005/8/layout/chevron2"/>
    <dgm:cxn modelId="{33F59924-05DB-47DB-A544-9FE026000BC1}" type="presOf" srcId="{302A1E92-6FE3-4906-94F2-1866BD568D8F}" destId="{6CA4D394-C633-4B16-B159-8AA69D922AF9}" srcOrd="0" destOrd="0" presId="urn:microsoft.com/office/officeart/2005/8/layout/chevron2"/>
    <dgm:cxn modelId="{6F91EEAD-7E23-40F3-AF10-1B37DE071D5C}" srcId="{224C9A2A-509A-472A-9E36-91B53B9ABDAA}" destId="{2E152E6E-7A44-4487-B1E5-B8941519BFBA}" srcOrd="0" destOrd="0" parTransId="{4FB57A00-41EC-45B9-A18F-B009CACABC8A}" sibTransId="{040BC968-2C9F-425B-B290-A25405E6D2FD}"/>
    <dgm:cxn modelId="{08B359E3-3B15-4985-9659-CF29D42A7AFD}" srcId="{224C9A2A-509A-472A-9E36-91B53B9ABDAA}" destId="{302A1E92-6FE3-4906-94F2-1866BD568D8F}" srcOrd="2" destOrd="0" parTransId="{D96851A7-C58E-446B-B5CA-5D63CA9F3209}" sibTransId="{CFB4091B-3DCF-4659-B9E1-258A7DF295DD}"/>
    <dgm:cxn modelId="{BB8CACD9-A933-4D9A-A9B4-493E47CEC697}" srcId="{2E152E6E-7A44-4487-B1E5-B8941519BFBA}" destId="{8984E0DC-677B-4FCF-9941-165268758D01}" srcOrd="0" destOrd="0" parTransId="{5A143E03-A0CA-429C-96FB-D44219D128DA}" sibTransId="{0642FDBD-A85E-4CD7-A5BF-0C2B7A85795B}"/>
    <dgm:cxn modelId="{1A3003BB-11BD-4D5F-BD5F-C27B6BA2CB92}" srcId="{44620C4D-41CA-4CBE-95DC-4D5833385FEE}" destId="{D09A0087-D580-401E-AE73-7E49F38F8C07}" srcOrd="0" destOrd="0" parTransId="{6DC5F08D-74CB-4C4A-BDB9-275173533CA4}" sibTransId="{AF7FDC53-862C-4A88-A41F-63FBA8809FA7}"/>
    <dgm:cxn modelId="{291D7E2A-DE24-4DCC-9D56-917C8A602B5D}" type="presOf" srcId="{224C9A2A-509A-472A-9E36-91B53B9ABDAA}" destId="{C6EE6E5C-53D1-4CA3-8FF9-811F9AF0B0C1}" srcOrd="0" destOrd="0" presId="urn:microsoft.com/office/officeart/2005/8/layout/chevron2"/>
    <dgm:cxn modelId="{AD13E473-4B6B-420D-AF34-FD505E7130E2}" srcId="{224C9A2A-509A-472A-9E36-91B53B9ABDAA}" destId="{44620C4D-41CA-4CBE-95DC-4D5833385FEE}" srcOrd="1" destOrd="0" parTransId="{D2CD2A6B-9415-49F6-A5DF-E28307E3C0EC}" sibTransId="{7BCF79C2-89C6-4264-AD96-FC8AD71FF68B}"/>
    <dgm:cxn modelId="{52536E00-36CE-42A5-8942-1727E5F3DA33}" type="presParOf" srcId="{C6EE6E5C-53D1-4CA3-8FF9-811F9AF0B0C1}" destId="{053867F5-7695-4AED-AC45-B9D87973B30C}" srcOrd="0" destOrd="0" presId="urn:microsoft.com/office/officeart/2005/8/layout/chevron2"/>
    <dgm:cxn modelId="{38B2CE96-FDCB-401B-8D08-DD4291FA1513}" type="presParOf" srcId="{053867F5-7695-4AED-AC45-B9D87973B30C}" destId="{2660D99A-765D-4C7D-8EDE-B98DBE957523}" srcOrd="0" destOrd="0" presId="urn:microsoft.com/office/officeart/2005/8/layout/chevron2"/>
    <dgm:cxn modelId="{E41BAC25-1B4A-49EE-8E12-961FD7E0E9B1}" type="presParOf" srcId="{053867F5-7695-4AED-AC45-B9D87973B30C}" destId="{4E05DDC9-9CBD-4B85-BCC2-BBBADB0592E0}" srcOrd="1" destOrd="0" presId="urn:microsoft.com/office/officeart/2005/8/layout/chevron2"/>
    <dgm:cxn modelId="{FDA2F5B6-282A-42A1-A9E2-B44105DF30AB}" type="presParOf" srcId="{C6EE6E5C-53D1-4CA3-8FF9-811F9AF0B0C1}" destId="{D56D27C1-ECB8-4D77-A833-2333BCD075F0}" srcOrd="1" destOrd="0" presId="urn:microsoft.com/office/officeart/2005/8/layout/chevron2"/>
    <dgm:cxn modelId="{2D6DA6F9-A64E-4919-9D2F-092C9A61ED29}" type="presParOf" srcId="{C6EE6E5C-53D1-4CA3-8FF9-811F9AF0B0C1}" destId="{279AA58D-6F25-4A5B-B819-7C2A37B87602}" srcOrd="2" destOrd="0" presId="urn:microsoft.com/office/officeart/2005/8/layout/chevron2"/>
    <dgm:cxn modelId="{7DA5F95E-0D7B-4060-8FC0-F22D7CBD9D75}" type="presParOf" srcId="{279AA58D-6F25-4A5B-B819-7C2A37B87602}" destId="{58025C55-AAF5-41BD-B531-CF291FA08465}" srcOrd="0" destOrd="0" presId="urn:microsoft.com/office/officeart/2005/8/layout/chevron2"/>
    <dgm:cxn modelId="{B822D1A3-614A-45D0-A74E-7C5C9659B3C1}" type="presParOf" srcId="{279AA58D-6F25-4A5B-B819-7C2A37B87602}" destId="{679AF0CC-9735-40BA-B83F-A62763D59B4C}" srcOrd="1" destOrd="0" presId="urn:microsoft.com/office/officeart/2005/8/layout/chevron2"/>
    <dgm:cxn modelId="{86715B90-7933-4784-A8CE-63F7D86ECE24}" type="presParOf" srcId="{C6EE6E5C-53D1-4CA3-8FF9-811F9AF0B0C1}" destId="{CFB7B2A1-1CF0-42F4-926F-B74B1686D087}" srcOrd="3" destOrd="0" presId="urn:microsoft.com/office/officeart/2005/8/layout/chevron2"/>
    <dgm:cxn modelId="{10A9977B-2F74-4D98-8BF3-33ABC6028245}" type="presParOf" srcId="{C6EE6E5C-53D1-4CA3-8FF9-811F9AF0B0C1}" destId="{2EDA119F-1DF7-4082-BE0F-D44B5F5F6C73}" srcOrd="4" destOrd="0" presId="urn:microsoft.com/office/officeart/2005/8/layout/chevron2"/>
    <dgm:cxn modelId="{8498749D-3BE9-4700-842D-5A4FE84C664F}" type="presParOf" srcId="{2EDA119F-1DF7-4082-BE0F-D44B5F5F6C73}" destId="{6CA4D394-C633-4B16-B159-8AA69D922AF9}" srcOrd="0" destOrd="0" presId="urn:microsoft.com/office/officeart/2005/8/layout/chevron2"/>
    <dgm:cxn modelId="{B8B3499B-FB36-4C8B-BC7F-1A36180B1331}" type="presParOf" srcId="{2EDA119F-1DF7-4082-BE0F-D44B5F5F6C73}" destId="{B2D61B68-1CA4-4BAF-91B8-1DABB697E2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E420-9ABD-480E-A6D2-46ADE2266A62}">
      <dsp:nvSpPr>
        <dsp:cNvPr id="0" name=""/>
        <dsp:cNvSpPr/>
      </dsp:nvSpPr>
      <dsp:spPr>
        <a:xfrm rot="5400000">
          <a:off x="-328877" y="329119"/>
          <a:ext cx="2192517" cy="15347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1</a:t>
          </a:r>
          <a:endParaRPr lang="ru-RU" sz="3600" kern="1200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767622"/>
        <a:ext cx="1534761" cy="657756"/>
      </dsp:txXfrm>
    </dsp:sp>
    <dsp:sp modelId="{C5FA8B8C-1596-47C7-84AF-5D5283FDFA3A}">
      <dsp:nvSpPr>
        <dsp:cNvPr id="0" name=""/>
        <dsp:cNvSpPr/>
      </dsp:nvSpPr>
      <dsp:spPr>
        <a:xfrm rot="5400000">
          <a:off x="4122719" y="-2585172"/>
          <a:ext cx="1425136" cy="66010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b="1" kern="1200" dirty="0" smtClean="0">
              <a:latin typeface="Times New Roman" pitchFamily="18" charset="0"/>
              <a:cs typeface="Times New Roman" pitchFamily="18" charset="0"/>
            </a:rPr>
            <a:t>Письмо Рособрнадзора от 25.09.2015г. № 02-435 «О проведении апробации Всероссийский проверочных работ»</a:t>
          </a:r>
          <a:endParaRPr lang="ru-RU" sz="22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534762" y="72354"/>
        <a:ext cx="6531483" cy="1285998"/>
      </dsp:txXfrm>
    </dsp:sp>
    <dsp:sp modelId="{3AA92B49-614B-4DE7-83F1-987A88D62AF3}">
      <dsp:nvSpPr>
        <dsp:cNvPr id="0" name=""/>
        <dsp:cNvSpPr/>
      </dsp:nvSpPr>
      <dsp:spPr>
        <a:xfrm rot="5400000">
          <a:off x="-328877" y="2238030"/>
          <a:ext cx="2192517" cy="15347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2</a:t>
          </a:r>
          <a:endParaRPr lang="ru-RU" sz="3600" kern="1200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2676533"/>
        <a:ext cx="1534761" cy="657756"/>
      </dsp:txXfrm>
    </dsp:sp>
    <dsp:sp modelId="{9D629144-5084-48C0-B538-F9571B59072C}">
      <dsp:nvSpPr>
        <dsp:cNvPr id="0" name=""/>
        <dsp:cNvSpPr/>
      </dsp:nvSpPr>
      <dsp:spPr>
        <a:xfrm rot="5400000">
          <a:off x="4122719" y="-678804"/>
          <a:ext cx="1425136" cy="66010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b="1" kern="1200" dirty="0" smtClean="0">
              <a:latin typeface="Times New Roman" pitchFamily="18" charset="0"/>
              <a:cs typeface="Times New Roman" pitchFamily="18" charset="0"/>
            </a:rPr>
            <a:t>Приказ Минобразования Ростовской </a:t>
          </a:r>
          <a:r>
            <a:rPr lang="ru-RU" sz="2200" b="1" kern="1200" dirty="0" smtClean="0">
              <a:latin typeface="Times New Roman" pitchFamily="18" charset="0"/>
              <a:cs typeface="Times New Roman" pitchFamily="18" charset="0"/>
            </a:rPr>
            <a:t>области №802 от 11.11.2015г. «О проведении в Ростовской области апробации Всероссийских проверочных работ в 2015/2016 учебном году»</a:t>
          </a:r>
          <a:endParaRPr lang="ru-RU" sz="22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534762" y="1978722"/>
        <a:ext cx="6531483" cy="1285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0D99A-765D-4C7D-8EDE-B98DBE957523}">
      <dsp:nvSpPr>
        <dsp:cNvPr id="0" name=""/>
        <dsp:cNvSpPr/>
      </dsp:nvSpPr>
      <dsp:spPr>
        <a:xfrm rot="5400000">
          <a:off x="-198267" y="198275"/>
          <a:ext cx="1321784" cy="9252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1</a:t>
          </a:r>
          <a:endParaRPr lang="ru-RU" sz="2700" b="1" kern="1200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462633"/>
        <a:ext cx="925249" cy="396535"/>
      </dsp:txXfrm>
    </dsp:sp>
    <dsp:sp modelId="{4E05DDC9-9CBD-4B85-BCC2-BBBADB0592E0}">
      <dsp:nvSpPr>
        <dsp:cNvPr id="0" name=""/>
        <dsp:cNvSpPr/>
      </dsp:nvSpPr>
      <dsp:spPr>
        <a:xfrm rot="5400000">
          <a:off x="4096721" y="-3171472"/>
          <a:ext cx="1012726" cy="7355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1" kern="1200" dirty="0" smtClean="0">
              <a:latin typeface="Times New Roman" pitchFamily="18" charset="0"/>
              <a:cs typeface="Times New Roman" pitchFamily="18" charset="0"/>
            </a:rPr>
            <a:t>Обеспечение единства образовательного пространства РФ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25250" y="49436"/>
        <a:ext cx="7306233" cy="913852"/>
      </dsp:txXfrm>
    </dsp:sp>
    <dsp:sp modelId="{58025C55-AAF5-41BD-B531-CF291FA08465}">
      <dsp:nvSpPr>
        <dsp:cNvPr id="0" name=""/>
        <dsp:cNvSpPr/>
      </dsp:nvSpPr>
      <dsp:spPr>
        <a:xfrm rot="5400000">
          <a:off x="-198267" y="1488991"/>
          <a:ext cx="1321784" cy="9252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2</a:t>
          </a:r>
          <a:endParaRPr lang="ru-RU" sz="2700" b="1" kern="1200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1753349"/>
        <a:ext cx="925249" cy="396535"/>
      </dsp:txXfrm>
    </dsp:sp>
    <dsp:sp modelId="{679AF0CC-9735-40BA-B83F-A62763D59B4C}">
      <dsp:nvSpPr>
        <dsp:cNvPr id="0" name=""/>
        <dsp:cNvSpPr/>
      </dsp:nvSpPr>
      <dsp:spPr>
        <a:xfrm rot="5400000">
          <a:off x="4053900" y="-1904516"/>
          <a:ext cx="1098367" cy="7355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1" kern="1200" dirty="0" smtClean="0">
              <a:latin typeface="Times New Roman" pitchFamily="18" charset="0"/>
              <a:cs typeface="Times New Roman" pitchFamily="18" charset="0"/>
            </a:rPr>
            <a:t>Совершенствование механизмов развития общероссийской системы оценки качества образования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25249" y="1277753"/>
        <a:ext cx="7302052" cy="991131"/>
      </dsp:txXfrm>
    </dsp:sp>
    <dsp:sp modelId="{6CA4D394-C633-4B16-B159-8AA69D922AF9}">
      <dsp:nvSpPr>
        <dsp:cNvPr id="0" name=""/>
        <dsp:cNvSpPr/>
      </dsp:nvSpPr>
      <dsp:spPr>
        <a:xfrm rot="5400000">
          <a:off x="-198267" y="2688908"/>
          <a:ext cx="1321784" cy="9252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3</a:t>
          </a:r>
          <a:endParaRPr lang="ru-RU" sz="2700" b="1" kern="1200" dirty="0">
            <a:solidFill>
              <a:schemeClr val="tx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2953266"/>
        <a:ext cx="925249" cy="396535"/>
      </dsp:txXfrm>
    </dsp:sp>
    <dsp:sp modelId="{B2D61B68-1CA4-4BAF-91B8-1DABB697E25D}">
      <dsp:nvSpPr>
        <dsp:cNvPr id="0" name=""/>
        <dsp:cNvSpPr/>
      </dsp:nvSpPr>
      <dsp:spPr>
        <a:xfrm rot="5400000">
          <a:off x="4155762" y="-762812"/>
          <a:ext cx="894643" cy="7355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1" kern="1200" dirty="0" smtClean="0">
              <a:latin typeface="Times New Roman" pitchFamily="18" charset="0"/>
              <a:cs typeface="Times New Roman" pitchFamily="18" charset="0"/>
            </a:rPr>
            <a:t>Поддержка введения ФГОС 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25249" y="2511374"/>
        <a:ext cx="7311997" cy="80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BA5488-0E32-47F0-BCD1-D5A848C5DEA0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FF53DB1-E400-44FE-B9BC-DEADDFAE821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836712"/>
            <a:ext cx="7408333" cy="528945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rgbClr val="073E87">
                    <a:lumMod val="50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ВСЕРОССИЙСКИЕ ПРОВЕРОЧНЫЕ </a:t>
            </a:r>
            <a:r>
              <a:rPr lang="ru-RU" sz="5400" b="1" dirty="0" smtClean="0">
                <a:solidFill>
                  <a:srgbClr val="073E87">
                    <a:lumMod val="50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РАБОТЫ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6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61729"/>
              </p:ext>
            </p:extLst>
          </p:nvPr>
        </p:nvGraphicFramePr>
        <p:xfrm>
          <a:off x="539552" y="2204864"/>
          <a:ext cx="8135814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368152"/>
          </a:xfrm>
        </p:spPr>
        <p:txBody>
          <a:bodyPr/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ПРОВЕДЕНИЕ ВПР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20494"/>
              </p:ext>
            </p:extLst>
          </p:nvPr>
        </p:nvGraphicFramePr>
        <p:xfrm>
          <a:off x="539552" y="2348880"/>
          <a:ext cx="828092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0811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ЦЕЛИ: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92091"/>
              </p:ext>
            </p:extLst>
          </p:nvPr>
        </p:nvGraphicFramePr>
        <p:xfrm>
          <a:off x="467544" y="2636909"/>
          <a:ext cx="8136904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3672408"/>
              </a:tblGrid>
              <a:tr h="562563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Этап </a:t>
                      </a:r>
                      <a:endParaRPr lang="ru-RU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Сроки</a:t>
                      </a:r>
                      <a:endParaRPr lang="ru-RU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1261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ru-RU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Регистрация ОО</a:t>
                      </a:r>
                    </a:p>
                    <a:p>
                      <a:pPr marL="0" indent="0">
                        <a:buNone/>
                      </a:pPr>
                      <a:endParaRPr lang="ru-RU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06.11.2015-11.11.2015</a:t>
                      </a:r>
                      <a:endParaRPr lang="ru-RU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12613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2.Тренировка проведения ВПР</a:t>
                      </a:r>
                    </a:p>
                    <a:p>
                      <a:endParaRPr lang="ru-RU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b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12.11.2015-23.11.2015</a:t>
                      </a:r>
                      <a:endParaRPr lang="ru-RU" sz="2400" b="1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12613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 Проведение апробации</a:t>
                      </a:r>
                      <a:r>
                        <a:rPr lang="ru-RU" sz="24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ВПР</a:t>
                      </a:r>
                    </a:p>
                    <a:p>
                      <a:endParaRPr lang="ru-RU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23.11.2015-11.12.2015</a:t>
                      </a:r>
                      <a:endParaRPr lang="ru-RU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Основные этапы проведения </a:t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ВПР 2015 в Ростовской области</a:t>
            </a:r>
            <a:endParaRPr lang="ru-RU" sz="3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68807"/>
              </p:ext>
            </p:extLst>
          </p:nvPr>
        </p:nvGraphicFramePr>
        <p:xfrm>
          <a:off x="251520" y="260649"/>
          <a:ext cx="8640960" cy="604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03"/>
                <a:gridCol w="2931898"/>
                <a:gridCol w="4165959"/>
              </a:tblGrid>
              <a:tr h="1005663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 </a:t>
                      </a:r>
                      <a:endParaRPr lang="ru-RU" sz="2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Предмет</a:t>
                      </a:r>
                      <a:endParaRPr lang="ru-RU" sz="2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Форма</a:t>
                      </a:r>
                      <a:r>
                        <a:rPr lang="ru-RU" sz="28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проведения</a:t>
                      </a:r>
                      <a:endParaRPr lang="ru-RU" sz="2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2137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декабря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Русский язык </a:t>
                      </a:r>
                    </a:p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(Часть</a:t>
                      </a:r>
                      <a:r>
                        <a:rPr lang="ru-RU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1)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Диктант 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37889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 декабря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Русский язык </a:t>
                      </a:r>
                    </a:p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(Часть 2)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16 заданий </a:t>
                      </a:r>
                    </a:p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(умение</a:t>
                      </a:r>
                      <a:r>
                        <a:rPr lang="ru-RU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работать с текстом, знание системы языка)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2137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 декабря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Математика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 заданий</a:t>
                      </a:r>
                      <a:endParaRPr lang="ru-RU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21371">
                <a:tc gridSpan="3"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На выполнение каждой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из частей отводится </a:t>
                      </a:r>
                      <a:r>
                        <a:rPr lang="ru-RU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45 минут (один урок)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МОДЕЛЬ ПРОВЕДЕНИЯ ВПР</a:t>
            </a:r>
            <a:endParaRPr lang="ru-RU" sz="3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96751"/>
            <a:ext cx="2464417" cy="52565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Общеобразо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вательная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организация</a:t>
            </a:r>
          </a:p>
          <a:p>
            <a:pPr algn="ctr"/>
            <a:endParaRPr lang="ru-RU" sz="2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Проведение ВПР</a:t>
            </a:r>
          </a:p>
          <a:p>
            <a:pPr marL="342900" indent="-342900">
              <a:buAutoNum type="arabicPeriod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Проверка работ</a:t>
            </a:r>
          </a:p>
          <a:p>
            <a:pPr marL="342900" indent="-342900">
              <a:buAutoNum type="arabicPeriod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3аполнение электронной формы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1640" y="692696"/>
            <a:ext cx="6192688" cy="504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ОИВ </a:t>
            </a:r>
          </a:p>
          <a:p>
            <a:pPr algn="ctr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Координация и контроль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48264" y="1268760"/>
            <a:ext cx="2088232" cy="5184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Личный кабинет ОО на портале ВПР</a:t>
            </a:r>
            <a:endParaRPr lang="ru-RU" sz="32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2630984" y="1088739"/>
            <a:ext cx="4248471" cy="86409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Дата, количество, предмет</a:t>
            </a:r>
            <a:endParaRPr lang="ru-RU" sz="1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 rot="10800000" flipV="1">
            <a:off x="2483764" y="1772816"/>
            <a:ext cx="4464500" cy="4176464"/>
          </a:xfrm>
          <a:prstGeom prst="rightArrow">
            <a:avLst>
              <a:gd name="adj1" fmla="val 50000"/>
              <a:gd name="adj2" fmla="val 506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Комплект вариантов за З дня до начала ВПР</a:t>
            </a:r>
          </a:p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Пароль для распаковки архива за 1,5 часа до начала ВПР</a:t>
            </a:r>
          </a:p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Электронный протокол</a:t>
            </a:r>
            <a:endParaRPr lang="ru-RU" sz="1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Макет бумажного протокола</a:t>
            </a:r>
          </a:p>
          <a:p>
            <a:pPr marL="342900" indent="-342900">
              <a:buAutoNum type="arabicPeriod"/>
            </a:pP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писок кодов участников</a:t>
            </a:r>
          </a:p>
          <a:p>
            <a:pPr marL="342900" indent="-342900">
              <a:buAutoNum type="arabicPeriod"/>
            </a:pP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ритерии оценивания ответов</a:t>
            </a:r>
            <a:endParaRPr lang="ru-RU" sz="1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2646371" y="5733257"/>
            <a:ext cx="4245271" cy="93610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Заполненная электронная форма сбора результатов</a:t>
            </a:r>
            <a:endParaRPr lang="ru-RU" sz="1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7" y="1268760"/>
            <a:ext cx="8064896" cy="511256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Получить критерии оценивания ответов в личном кабинете на портале ВПР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Проверка ответов согласно критериям – </a:t>
            </a:r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более 2-х календарных дней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Заполнить электронную форму сбора результатов – </a:t>
            </a:r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более 2-х календарных дней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Загрузить форму сбора результатов в систему ВПР через личный кабинет</a:t>
            </a:r>
          </a:p>
          <a:p>
            <a:pPr marL="0" indent="0">
              <a:buNone/>
            </a:pPr>
            <a:endParaRPr lang="ru-RU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ПРОВЕРКА РАБОТ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ПОЛУЧЕНИЕ РЕЗУЛЬТАТОВ ВПР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268760"/>
            <a:ext cx="2448272" cy="48965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Общеобразо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вательная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организация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44208" y="1340768"/>
            <a:ext cx="2232248" cy="47525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Личный кабинет на портале ВПР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10800000" flipV="1">
            <a:off x="3059830" y="2420888"/>
            <a:ext cx="3384377" cy="165618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Через 3 дня  доступны статистические отчеты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769</TotalTime>
  <Words>266</Words>
  <Application>Microsoft Office PowerPoint</Application>
  <PresentationFormat>Экран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         </vt:lpstr>
      <vt:lpstr>ПРОВЕДЕНИЕ ВПР</vt:lpstr>
      <vt:lpstr>ЦЕЛИ:</vt:lpstr>
      <vt:lpstr>Основные этапы проведения  ВПР 2015 в Ростовской области</vt:lpstr>
      <vt:lpstr>Презентация PowerPoint</vt:lpstr>
      <vt:lpstr>МОДЕЛЬ ПРОВЕДЕНИЯ ВПР</vt:lpstr>
      <vt:lpstr>ПРОВЕРКА РАБОТ</vt:lpstr>
      <vt:lpstr>ПОЛУЧЕНИЕ РЕЗУЛЬТАТОВ ВПР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Всероссийские проверочные работы</dc:title>
  <dc:creator>Асташенок Наталья Александровна</dc:creator>
  <cp:lastModifiedBy>Асташенок Наталья Александровна</cp:lastModifiedBy>
  <cp:revision>52</cp:revision>
  <dcterms:created xsi:type="dcterms:W3CDTF">2015-11-10T06:38:03Z</dcterms:created>
  <dcterms:modified xsi:type="dcterms:W3CDTF">2015-11-13T06:12:10Z</dcterms:modified>
</cp:coreProperties>
</file>