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60" r:id="rId16"/>
  </p:sldIdLst>
  <p:sldSz cx="12192000" cy="6858000"/>
  <p:notesSz cx="6858000" cy="9144000"/>
  <p:embeddedFontLs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5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68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dirty="0" smtClean="0"/>
              <a:t>Выпускная квалификационная работа по курсу «</a:t>
            </a:r>
            <a:r>
              <a:rPr lang="en-US" dirty="0" smtClean="0"/>
              <a:t>Data Science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 smtClean="0"/>
              <a:t>Выполнила: </a:t>
            </a:r>
            <a:r>
              <a:rPr lang="ru-RU" dirty="0" err="1" smtClean="0"/>
              <a:t>Кондрашина</a:t>
            </a:r>
            <a:r>
              <a:rPr lang="ru-RU" dirty="0" smtClean="0"/>
              <a:t> Т.А.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и обучение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8" y="995083"/>
            <a:ext cx="6329083" cy="405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06" y="2716304"/>
            <a:ext cx="5943600" cy="3693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</a:t>
            </a:r>
            <a:r>
              <a:rPr lang="ru-RU" dirty="0" err="1" smtClean="0"/>
              <a:t>гиперпараметров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5011" y="1081454"/>
            <a:ext cx="6170303" cy="5095509"/>
          </a:xfrm>
        </p:spPr>
        <p:txBody>
          <a:bodyPr/>
          <a:lstStyle/>
          <a:p>
            <a:r>
              <a:rPr lang="ru-RU" dirty="0"/>
              <a:t>«Модуль упругости при растяжении»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«Прочность при растяжении»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0" y="1102659"/>
            <a:ext cx="4957482" cy="343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71" y="1819833"/>
            <a:ext cx="5244353" cy="167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71" y="4536138"/>
            <a:ext cx="5665693" cy="159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7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нейронной сети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03" y="923365"/>
            <a:ext cx="5491779" cy="5600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7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35" y="1164963"/>
            <a:ext cx="6751992" cy="4213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2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удаленного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 и задачи исследования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Цель: спрогнозировать ряд конечных свойств </a:t>
            </a:r>
            <a:r>
              <a:rPr lang="ru-RU" dirty="0" smtClean="0"/>
              <a:t>композиционных материалов.</a:t>
            </a:r>
          </a:p>
          <a:p>
            <a:pPr marL="7620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провести разведочный анализ </a:t>
            </a:r>
            <a:r>
              <a:rPr lang="ru-RU" dirty="0" smtClean="0"/>
              <a:t>данных;</a:t>
            </a:r>
            <a:endParaRPr lang="ru-RU" dirty="0"/>
          </a:p>
          <a:p>
            <a:pPr lvl="0"/>
            <a:r>
              <a:rPr lang="ru-RU" dirty="0" err="1" smtClean="0"/>
              <a:t>предобработать</a:t>
            </a:r>
            <a:r>
              <a:rPr lang="ru-RU" dirty="0" smtClean="0"/>
              <a:t> данные;</a:t>
            </a:r>
            <a:endParaRPr lang="ru-RU" dirty="0"/>
          </a:p>
          <a:p>
            <a:pPr lvl="0"/>
            <a:r>
              <a:rPr lang="ru-RU" dirty="0"/>
              <a:t>с</a:t>
            </a:r>
            <a:r>
              <a:rPr lang="ru-RU" dirty="0" smtClean="0"/>
              <a:t>оздать и обучить </a:t>
            </a:r>
            <a:r>
              <a:rPr lang="ru-RU" dirty="0"/>
              <a:t>несколько моделей для прогноза модуля упругости при растяжении и прочности при растяжении;</a:t>
            </a:r>
          </a:p>
          <a:p>
            <a:pPr lvl="0"/>
            <a:r>
              <a:rPr lang="ru-RU" dirty="0"/>
              <a:t>написать нейронную сеть, которая будет рекомендовать соотношение матрица-наполнитель;</a:t>
            </a:r>
          </a:p>
          <a:p>
            <a:pPr lvl="0"/>
            <a:r>
              <a:rPr lang="ru-RU" dirty="0"/>
              <a:t>разработать приложение с графическим </a:t>
            </a:r>
            <a:r>
              <a:rPr lang="ru-RU" dirty="0" smtClean="0"/>
              <a:t>интерфейсом;</a:t>
            </a:r>
            <a:endParaRPr lang="ru-RU" dirty="0"/>
          </a:p>
          <a:p>
            <a:pPr lvl="0"/>
            <a:r>
              <a:rPr lang="ru-RU" dirty="0"/>
              <a:t>создать </a:t>
            </a:r>
            <a:r>
              <a:rPr lang="ru-RU" dirty="0" err="1"/>
              <a:t>репозиторий</a:t>
            </a:r>
            <a:r>
              <a:rPr lang="ru-RU" dirty="0"/>
              <a:t> в </a:t>
            </a:r>
            <a:r>
              <a:rPr lang="ru-RU" dirty="0" err="1"/>
              <a:t>GitHub</a:t>
            </a:r>
            <a:r>
              <a:rPr lang="ru-RU" dirty="0"/>
              <a:t> и разместить код </a:t>
            </a:r>
            <a:r>
              <a:rPr lang="ru-RU" dirty="0" smtClean="0"/>
              <a:t>исследования.</a:t>
            </a:r>
            <a:endParaRPr lang="ru-RU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sz="3200" dirty="0" smtClean="0"/>
              <a:t>случайный лес </a:t>
            </a:r>
            <a:r>
              <a:rPr lang="ru-RU" sz="3200" dirty="0"/>
              <a:t>(</a:t>
            </a:r>
            <a:r>
              <a:rPr lang="ru-RU" sz="3200" dirty="0" err="1"/>
              <a:t>Random</a:t>
            </a:r>
            <a:r>
              <a:rPr lang="ru-RU" sz="3200" dirty="0"/>
              <a:t> </a:t>
            </a:r>
            <a:r>
              <a:rPr lang="ru-RU" sz="3200" dirty="0" err="1"/>
              <a:t>Forest</a:t>
            </a:r>
            <a:r>
              <a:rPr lang="ru-RU" sz="3200" dirty="0"/>
              <a:t>) </a:t>
            </a:r>
          </a:p>
          <a:p>
            <a:pPr lvl="0"/>
            <a:r>
              <a:rPr lang="ru-RU" sz="3200" dirty="0"/>
              <a:t>К</a:t>
            </a:r>
            <a:r>
              <a:rPr lang="en-US" sz="3200" dirty="0"/>
              <a:t>-</a:t>
            </a:r>
            <a:r>
              <a:rPr lang="ru-RU" sz="3200" dirty="0"/>
              <a:t>ближайших </a:t>
            </a:r>
            <a:r>
              <a:rPr lang="ru-RU" sz="3200" dirty="0" smtClean="0"/>
              <a:t>соседей </a:t>
            </a:r>
            <a:r>
              <a:rPr lang="ru-RU" sz="3200" dirty="0"/>
              <a:t>(</a:t>
            </a:r>
            <a:r>
              <a:rPr lang="en-US" sz="3200" dirty="0" err="1"/>
              <a:t>kNN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 err="1"/>
              <a:t>kNearest</a:t>
            </a:r>
            <a:r>
              <a:rPr lang="en-US" sz="3200" dirty="0"/>
              <a:t> </a:t>
            </a:r>
            <a:r>
              <a:rPr lang="en-US" sz="3200" dirty="0" err="1"/>
              <a:t>Neighbours</a:t>
            </a:r>
            <a:r>
              <a:rPr lang="ru-RU" sz="3200" dirty="0"/>
              <a:t>)</a:t>
            </a:r>
            <a:endParaRPr lang="ru-RU" sz="3200" dirty="0"/>
          </a:p>
          <a:p>
            <a:pPr lvl="0"/>
            <a:r>
              <a:rPr lang="ru-RU" sz="3200" dirty="0"/>
              <a:t>дерево </a:t>
            </a:r>
            <a:r>
              <a:rPr lang="ru-RU" sz="3200" dirty="0" smtClean="0"/>
              <a:t>решений </a:t>
            </a:r>
            <a:r>
              <a:rPr lang="en-US" sz="3200" dirty="0"/>
              <a:t>(Decision Tree </a:t>
            </a:r>
            <a:r>
              <a:rPr lang="en-US" sz="3200" dirty="0" err="1"/>
              <a:t>Regressor</a:t>
            </a:r>
            <a:r>
              <a:rPr lang="en-US" sz="3200" dirty="0"/>
              <a:t>) </a:t>
            </a:r>
            <a:endParaRPr lang="ru-RU" sz="3200"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Предлагаемые методы исследования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dirty="0" smtClean="0"/>
              <a:t>Метрики </a:t>
            </a:r>
            <a:r>
              <a:rPr lang="ru-RU" dirty="0"/>
              <a:t>качества </a:t>
            </a:r>
            <a:r>
              <a:rPr lang="ru-RU" dirty="0" smtClean="0"/>
              <a:t>моделей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sz="2800" dirty="0" smtClean="0"/>
              <a:t>средняя </a:t>
            </a:r>
            <a:r>
              <a:rPr lang="ru-RU" sz="2800" dirty="0"/>
              <a:t>абсолютная ошибка </a:t>
            </a:r>
            <a:r>
              <a:rPr lang="en-US" sz="2800" dirty="0"/>
              <a:t>MAE </a:t>
            </a:r>
            <a:r>
              <a:rPr lang="ru-RU" sz="2800" dirty="0"/>
              <a:t>(</a:t>
            </a:r>
            <a:r>
              <a:rPr lang="en-US" sz="2800" dirty="0"/>
              <a:t>Mean Absolute Error</a:t>
            </a:r>
            <a:r>
              <a:rPr lang="ru-RU" sz="2800" dirty="0" smtClean="0"/>
              <a:t>)</a:t>
            </a:r>
            <a:endParaRPr lang="ru-RU" sz="2800" dirty="0"/>
          </a:p>
          <a:p>
            <a:pPr lvl="0"/>
            <a:r>
              <a:rPr lang="ru-RU" sz="2800" dirty="0"/>
              <a:t>средняя </a:t>
            </a:r>
            <a:r>
              <a:rPr lang="ru-RU" sz="2800" dirty="0" err="1"/>
              <a:t>квадратическая</a:t>
            </a:r>
            <a:r>
              <a:rPr lang="ru-RU" sz="2800" dirty="0"/>
              <a:t> ошибка </a:t>
            </a:r>
            <a:r>
              <a:rPr lang="en-US" sz="2800" dirty="0"/>
              <a:t>MSE </a:t>
            </a:r>
            <a:r>
              <a:rPr lang="ru-RU" sz="2800" dirty="0"/>
              <a:t>(</a:t>
            </a:r>
            <a:r>
              <a:rPr lang="ru-RU" sz="2800" dirty="0" err="1"/>
              <a:t>Mean</a:t>
            </a:r>
            <a:r>
              <a:rPr lang="ru-RU" sz="2800" dirty="0"/>
              <a:t> </a:t>
            </a:r>
            <a:r>
              <a:rPr lang="ru-RU" sz="2800" dirty="0" err="1"/>
              <a:t>Squared</a:t>
            </a:r>
            <a:r>
              <a:rPr lang="ru-RU" sz="2800" dirty="0"/>
              <a:t> </a:t>
            </a:r>
            <a:r>
              <a:rPr lang="ru-RU" sz="2800" dirty="0" err="1"/>
              <a:t>Error</a:t>
            </a:r>
            <a:r>
              <a:rPr lang="ru-RU" sz="2800" dirty="0" smtClean="0"/>
              <a:t>)</a:t>
            </a:r>
          </a:p>
          <a:p>
            <a:pPr lvl="0"/>
            <a:r>
              <a:rPr lang="ru-RU" sz="2800" dirty="0" smtClean="0"/>
              <a:t>коэффициент </a:t>
            </a:r>
            <a:r>
              <a:rPr lang="ru-RU" sz="2800" dirty="0"/>
              <a:t>детерминации </a:t>
            </a:r>
            <a:r>
              <a:rPr lang="en-US" sz="2800" dirty="0"/>
              <a:t>R</a:t>
            </a:r>
            <a:r>
              <a:rPr lang="ru-RU" sz="2800" baseline="30000" dirty="0" smtClean="0"/>
              <a:t>2</a:t>
            </a:r>
            <a:endParaRPr lang="ru-RU" sz="2800" dirty="0"/>
          </a:p>
          <a:p>
            <a:pPr lvl="0"/>
            <a:r>
              <a:rPr lang="ru-RU" sz="2800" dirty="0"/>
              <a:t>средняя абсолютная процентная ошибка </a:t>
            </a:r>
            <a:r>
              <a:rPr lang="en-US" sz="2800" dirty="0"/>
              <a:t>MAPE </a:t>
            </a:r>
            <a:r>
              <a:rPr lang="ru-RU" sz="2800" dirty="0"/>
              <a:t>(</a:t>
            </a:r>
            <a:r>
              <a:rPr lang="en-US" sz="2800" dirty="0"/>
              <a:t>Mean Absolute Percentage Error</a:t>
            </a:r>
            <a:r>
              <a:rPr lang="ru-RU" sz="2800" dirty="0" smtClean="0"/>
              <a:t>)</a:t>
            </a:r>
            <a:endParaRPr sz="2800"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Разведочный анализ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45" y="873218"/>
            <a:ext cx="4238625" cy="309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016" y="3981392"/>
            <a:ext cx="2828925" cy="278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5941" y="3963763"/>
            <a:ext cx="2971800" cy="24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2170" y="1240891"/>
            <a:ext cx="7306236" cy="235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37741" y="3981392"/>
            <a:ext cx="3095625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75669" y="3961651"/>
            <a:ext cx="2852737" cy="209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09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140" y="1102659"/>
            <a:ext cx="2495532" cy="24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9" y="2879350"/>
            <a:ext cx="2147570" cy="344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47" y="1102659"/>
            <a:ext cx="4014996" cy="147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12" y="2676946"/>
            <a:ext cx="3893065" cy="144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34871" y="1102659"/>
            <a:ext cx="4267199" cy="495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0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845" y="1042147"/>
            <a:ext cx="5843308" cy="19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21" y="3039035"/>
            <a:ext cx="344995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92" y="946057"/>
            <a:ext cx="5734050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45" y="3634907"/>
            <a:ext cx="4378196" cy="234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8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2" y="923364"/>
            <a:ext cx="6884894" cy="5831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4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и обучение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2" y="1335742"/>
            <a:ext cx="8803341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3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208</Words>
  <Application>Microsoft Office PowerPoint</Application>
  <PresentationFormat>Произвольный</PresentationFormat>
  <Paragraphs>54</Paragraphs>
  <Slides>15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Noto Sans Symbols</vt:lpstr>
      <vt:lpstr>Open Sans</vt:lpstr>
      <vt:lpstr>If,kjyVUNE_28012021</vt:lpstr>
      <vt:lpstr>Выпускная квалификационная работа по курсу «Data Science»</vt:lpstr>
      <vt:lpstr>Цель и задачи исследования</vt:lpstr>
      <vt:lpstr>Предлагаемые методы исследования</vt:lpstr>
      <vt:lpstr>Метрики качества моделей</vt:lpstr>
      <vt:lpstr>Разведочный анализ данных</vt:lpstr>
      <vt:lpstr>Разведочный анализ данных</vt:lpstr>
      <vt:lpstr>Предобработка данных</vt:lpstr>
      <vt:lpstr>Предобработка данных</vt:lpstr>
      <vt:lpstr>Разработка и обучение модели</vt:lpstr>
      <vt:lpstr>Разработка и обучение модели</vt:lpstr>
      <vt:lpstr>Подбор гиперпараметров</vt:lpstr>
      <vt:lpstr>Создание нейронной сети</vt:lpstr>
      <vt:lpstr>Разработка приложения</vt:lpstr>
      <vt:lpstr>Создание удаленного репозитория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pk01</cp:lastModifiedBy>
  <cp:revision>19</cp:revision>
  <dcterms:created xsi:type="dcterms:W3CDTF">2021-02-24T09:03:25Z</dcterms:created>
  <dcterms:modified xsi:type="dcterms:W3CDTF">2022-11-08T17:17:35Z</dcterms:modified>
</cp:coreProperties>
</file>