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67" r:id="rId6"/>
    <p:sldId id="269" r:id="rId7"/>
    <p:sldId id="263" r:id="rId8"/>
    <p:sldId id="270" r:id="rId9"/>
    <p:sldId id="271" r:id="rId10"/>
    <p:sldId id="264" r:id="rId11"/>
    <p:sldId id="272" r:id="rId12"/>
    <p:sldId id="265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971" autoAdjust="0"/>
  </p:normalViewPr>
  <p:slideViewPr>
    <p:cSldViewPr snapToGrid="0">
      <p:cViewPr>
        <p:scale>
          <a:sx n="66" d="100"/>
          <a:sy n="66" d="100"/>
        </p:scale>
        <p:origin x="1253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48625-42DF-4A41-B575-518E9496858C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E1D23-779C-47B0-8F0D-228037ACD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Иэн</a:t>
            </a:r>
            <a:r>
              <a:rPr lang="ru-RU" dirty="0" smtClean="0"/>
              <a:t> Гудфеллоу (</a:t>
            </a:r>
            <a:r>
              <a:rPr lang="en-US" dirty="0" smtClean="0"/>
              <a:t>Ian </a:t>
            </a:r>
            <a:r>
              <a:rPr lang="en-US" dirty="0" err="1" smtClean="0"/>
              <a:t>Goodfellow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Генеративное распределение </a:t>
            </a:r>
            <a:r>
              <a:rPr lang="en-US" dirty="0" err="1" smtClean="0"/>
              <a:t>pg</a:t>
            </a:r>
            <a:endParaRPr lang="en-US" dirty="0" smtClean="0"/>
          </a:p>
          <a:p>
            <a:r>
              <a:rPr lang="ru-RU" baseline="0" dirty="0" smtClean="0"/>
              <a:t>Дискриминационное </a:t>
            </a:r>
            <a:endParaRPr lang="ru-RU" dirty="0" smtClean="0"/>
          </a:p>
          <a:p>
            <a:r>
              <a:rPr lang="ru-RU" dirty="0" smtClean="0"/>
              <a:t>Через</a:t>
            </a:r>
            <a:r>
              <a:rPr lang="ru-RU" baseline="0" dirty="0" smtClean="0"/>
              <a:t> отображение </a:t>
            </a:r>
            <a:r>
              <a:rPr lang="en-US" baseline="0" dirty="0" smtClean="0"/>
              <a:t>G </a:t>
            </a:r>
            <a:r>
              <a:rPr lang="ru-RU" baseline="0" dirty="0" smtClean="0"/>
              <a:t>равномерное распределение </a:t>
            </a:r>
            <a:r>
              <a:rPr lang="ru-RU" baseline="0" dirty="0" err="1" smtClean="0"/>
              <a:t>сопоставленно</a:t>
            </a:r>
            <a:r>
              <a:rPr lang="ru-RU" baseline="0" dirty="0" smtClean="0"/>
              <a:t> с чем-то неоднородным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 втором шаге обучаем дискриминатор - максимизируем </a:t>
            </a:r>
            <a:r>
              <a:rPr lang="en-US" baseline="0" dirty="0" smtClean="0"/>
              <a:t>D </a:t>
            </a:r>
            <a:r>
              <a:rPr lang="ru-RU" baseline="0" dirty="0" smtClean="0"/>
              <a:t>и находим идеальное разбиение для двух распределений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Затем следует эпоха обучения генератора, для которого градиент D направит G(z) в регионы, которые с большей вероятностью будут классифицированы как данные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Т.е. находим градиент дискриминатора и сдвигаем зеленую кривую вдоль градиента синей кривой</a:t>
            </a:r>
            <a:endParaRPr lang="en-US" baseline="0" dirty="0" smtClean="0"/>
          </a:p>
          <a:p>
            <a:r>
              <a:rPr lang="ru-RU" baseline="0" dirty="0" smtClean="0"/>
              <a:t>По итогу получаем дискриминатор, который понятия не имеет где что находится, потому что соотношение одинаково и вы получите вероятность данных равную вероятности сгенерированных выборок</a:t>
            </a:r>
          </a:p>
          <a:p>
            <a:r>
              <a:rPr lang="ru-RU" baseline="0" dirty="0" smtClean="0"/>
              <a:t>Это также может произойти, если генератор просто запомнит данные обучения. Но  данные обучения скрыты – мы не используем их напрямую – их можно увидеть только через дискриминатор.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5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практике мы должны реализовать игру, используя итеративный, численный подход.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обучения требуется делать два шага оптимизации поочередно: сначала обновлять веса генератора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 фиксированном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затем веса дискриминатора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 фиксированном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практике дискриминатор обновляется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 вместо одного, поскольку, полностью оптимизировать дискриминатор вычислительно не выгодно и на конечных сетах он может переобучиться. Таким образом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dirty="0" smtClean="0"/>
              <a:t>Это приводит к тому, что D поддерживается вблизи своего оптимального решения, пока G меняется достаточно медленно.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475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Область применения таких сетей</a:t>
            </a:r>
            <a:r>
              <a:rPr lang="ru-RU" baseline="0" dirty="0" smtClean="0"/>
              <a:t> фактически ограничивается только нашей фантазией – везде, где требуется генерация реалистичных изображений можно подумать об использовании </a:t>
            </a:r>
            <a:r>
              <a:rPr lang="ru-RU" baseline="0" dirty="0" err="1" smtClean="0"/>
              <a:t>генеративно</a:t>
            </a:r>
            <a:r>
              <a:rPr lang="ru-RU" baseline="0" dirty="0" smtClean="0"/>
              <a:t>-состязательной сети.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GAN</a:t>
            </a:r>
            <a:r>
              <a:rPr lang="ru-RU" baseline="0" dirty="0" smtClean="0"/>
              <a:t>ы прошли очень долгий путь с 2014 года.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0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76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НС формирует закономерности между входными и выходными данными. </a:t>
            </a:r>
            <a:endParaRPr lang="en-US" baseline="0" dirty="0" smtClean="0"/>
          </a:p>
          <a:p>
            <a:r>
              <a:rPr lang="ru-RU" baseline="0" dirty="0" smtClean="0"/>
              <a:t>Однако, если мы в процессе обучения такой сети будем минимизировать значение метрики </a:t>
            </a:r>
            <a:r>
              <a:rPr lang="en-US" baseline="0" dirty="0" smtClean="0"/>
              <a:t>MAE</a:t>
            </a:r>
            <a:r>
              <a:rPr lang="ru-RU" baseline="0" dirty="0" smtClean="0"/>
              <a:t>, </a:t>
            </a:r>
            <a:r>
              <a:rPr lang="en-US" baseline="0" dirty="0" smtClean="0"/>
              <a:t>MSE </a:t>
            </a:r>
            <a:r>
              <a:rPr lang="ru-RU" baseline="0" dirty="0" smtClean="0"/>
              <a:t>или какой-либо другой, то наше выходное изображение получится смазанным. </a:t>
            </a:r>
          </a:p>
          <a:p>
            <a:r>
              <a:rPr lang="ru-RU" baseline="0" dirty="0" smtClean="0"/>
              <a:t>Т.е. сглаженное изображение числа 5 будет удовлетворять минимуму среднего квадрата ошибки между всеми входами и одним выходом.</a:t>
            </a:r>
          </a:p>
          <a:p>
            <a:r>
              <a:rPr lang="ru-RU" baseline="0" dirty="0" smtClean="0"/>
              <a:t>Однако, вместо этого было бы лучше получить более чёткое представление нашего изображения, пусть даже с большим показателем критерия качества.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Возможно, есть другие критерии качества</a:t>
            </a:r>
            <a:r>
              <a:rPr lang="en-US" baseline="0" dirty="0" smtClean="0"/>
              <a:t>? </a:t>
            </a:r>
            <a:r>
              <a:rPr lang="ru-RU" baseline="0" dirty="0" smtClean="0"/>
              <a:t>Увы, таких чётко определенных математических критериев качества не существует.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Все они так или иначе будут приводить к усреднению или выделению какого-то одного наблюдения.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обозреваемой статье была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предложена новая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процедура оценки генеративной модели.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52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Формируем</a:t>
            </a:r>
            <a:r>
              <a:rPr lang="ru-RU" baseline="0" dirty="0" smtClean="0"/>
              <a:t> критерий качества в виде отдельной нейронной сети</a:t>
            </a:r>
            <a:r>
              <a:rPr lang="en-US" baseline="0" dirty="0" smtClean="0"/>
              <a:t>. 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Какой критерий качества выбрать для 2 сети</a:t>
            </a:r>
            <a:r>
              <a:rPr lang="en-US" baseline="0" dirty="0" smtClean="0"/>
              <a:t>? 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2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Ян Гудфеллоу предложил следующее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решение.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Давайте использовать силу различительных моделей, которые мы знаем как построить, чтобы обучить этот генератор</a:t>
            </a:r>
            <a:r>
              <a:rPr lang="en-US" baseline="0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подавать на вход второй НС и сгенерированные и реальные изображения, а она должна будет отличать первых от вторых.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сеть получила название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дискриминатор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dirty="0" smtClean="0"/>
              <a:t>Так как</a:t>
            </a:r>
            <a:r>
              <a:rPr lang="ru-RU" baseline="0" dirty="0" smtClean="0"/>
              <a:t> мы дел</a:t>
            </a:r>
            <a:r>
              <a:rPr lang="ru-RU" dirty="0" smtClean="0"/>
              <a:t>аем</a:t>
            </a:r>
            <a:r>
              <a:rPr lang="ru-RU" baseline="0" dirty="0" smtClean="0"/>
              <a:t> различие между двумя классами изображений</a:t>
            </a:r>
            <a:r>
              <a:rPr lang="en-US" baseline="0" dirty="0" smtClean="0"/>
              <a:t>: </a:t>
            </a:r>
            <a:r>
              <a:rPr lang="ru-RU" baseline="0" dirty="0" smtClean="0"/>
              <a:t>реальным и нереальным, то в качестве показателя качества целесообразно взять бинарную кросс-энтропию по каждому классу.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мы пытаемся подсчитать убыток, нам нужно наказывать за плохие прогнозы, верно? Если вероятность, связанная с истинным классом, равна 1,0, нам нужно, чтобы его потеря была равна нулю. И наоборот, если эта вероятность мала, скажем 0,01, нам нужно, чтобы ее потери были ОГРОМНЫМИ!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Сокращаем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ожидаемым откликам сети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суммируя эти потери, получаем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критерий качества дискриминатора</a:t>
            </a:r>
            <a:r>
              <a:rPr lang="ru-RU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Слова генератор и дискриминатор также были впервые введены в этой статье.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1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Был рассмотрен особый случай, когда в качестве моделей </a:t>
            </a:r>
            <a:r>
              <a:rPr lang="ru-RU" b="0" baseline="0" dirty="0" err="1" smtClean="0"/>
              <a:t>н.с</a:t>
            </a:r>
            <a:r>
              <a:rPr lang="ru-RU" b="0" baseline="0" dirty="0" smtClean="0"/>
              <a:t>. выступают многослойные персептроны, а  генеративная модель генерирует выборки путем пропускания случайного шума через многослойный персептрон. </a:t>
            </a:r>
          </a:p>
          <a:p>
            <a:r>
              <a:rPr lang="ru-RU" dirty="0" smtClean="0"/>
              <a:t>Логарифмическая</a:t>
            </a:r>
            <a:r>
              <a:rPr lang="ru-RU" baseline="0" dirty="0" smtClean="0"/>
              <a:t> вероятность данных</a:t>
            </a:r>
          </a:p>
          <a:p>
            <a:r>
              <a:rPr lang="ru-RU" baseline="0" dirty="0" smtClean="0"/>
              <a:t>Дискриминатор пытается свести к минимуму потери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5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Мы хотим обучить нашу сеть генератор таким образом, чтобы вероятность того, что сгенерированное, по сути </a:t>
            </a:r>
            <a:r>
              <a:rPr lang="ru-RU" baseline="0" dirty="0" err="1" smtClean="0"/>
              <a:t>фейковое</a:t>
            </a:r>
            <a:r>
              <a:rPr lang="ru-RU" baseline="0" dirty="0" smtClean="0"/>
              <a:t> изображение было </a:t>
            </a:r>
            <a:r>
              <a:rPr lang="ru-RU" baseline="0" dirty="0" err="1" smtClean="0"/>
              <a:t>классифицированно</a:t>
            </a:r>
            <a:r>
              <a:rPr lang="ru-RU" baseline="0" dirty="0" smtClean="0"/>
              <a:t> как реальное.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Процедура обучения для G заключается в максимизации вероятности того, что D допустит ошибку. </a:t>
            </a:r>
            <a:r>
              <a:rPr lang="ru-RU" baseline="0" dirty="0" smtClean="0"/>
              <a:t>Т.е. </a:t>
            </a:r>
            <a:r>
              <a:rPr lang="en-US" baseline="0" dirty="0" smtClean="0"/>
              <a:t>Fake </a:t>
            </a:r>
            <a:r>
              <a:rPr lang="ru-RU" baseline="0" dirty="0" smtClean="0"/>
              <a:t>должен стремиться к 1. 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структура соответствует минимаксной игре для двух игроков. </a:t>
            </a:r>
            <a:endParaRPr lang="en-US" baseline="0" dirty="0" smtClean="0"/>
          </a:p>
          <a:p>
            <a:r>
              <a:rPr lang="ru-RU" dirty="0" smtClean="0"/>
              <a:t>Конкуренция в этой игре побуждает обе команды совершенствовать свои методы до тех пор, пока подделки не станут неотличимы от подлинных изделий.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практике не всегда удобно использовать уравнение описанной выше.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начале обучения, когда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плохо настроен, дискриминатор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может не учитывать объекты, с высокой уверенностью в классификации, так как они сильно отличаются от тренировочного сета, в таком случае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(1−D(G(z)))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стагнирует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Вместо того, чтобы тренировать G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минимизации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(1−D(G(z))),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максимизировать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(G(z)).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  — монотонно возрастающая функция и не меняет положения экстремумов аргумента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целевая функция приводит к одной и той же фиксированной точке динамики G и D, но обеспечивает гораздо более сильные градиенты на ранних этапах обучения.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6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Автоэнкодеры</a:t>
            </a:r>
            <a:r>
              <a:rPr lang="ru-RU" baseline="0" dirty="0" smtClean="0"/>
              <a:t> – какое-то узкое место, в конце наш выходной образец должен соответствовать входному образцу</a:t>
            </a:r>
            <a:endParaRPr lang="ru-RU" dirty="0" smtClean="0"/>
          </a:p>
          <a:p>
            <a:r>
              <a:rPr lang="ru-RU" baseline="0" dirty="0" smtClean="0"/>
              <a:t>В </a:t>
            </a:r>
            <a:r>
              <a:rPr lang="en-US" baseline="0" dirty="0" smtClean="0"/>
              <a:t>GAN </a:t>
            </a:r>
            <a:r>
              <a:rPr lang="ru-RU" baseline="0" dirty="0" smtClean="0"/>
              <a:t>нет прямой связи между нашими реальными данными и генератором</a:t>
            </a:r>
          </a:p>
          <a:p>
            <a:r>
              <a:rPr lang="ru-RU" baseline="0" dirty="0" smtClean="0"/>
              <a:t>Т.е. задача генератора является не соответствие какой-то точке данных, а создавать такие изображения, которые дискриминатор классифицировал бы как данные, используя алгоритм </a:t>
            </a:r>
            <a:r>
              <a:rPr lang="en-US" baseline="0" dirty="0" err="1" smtClean="0"/>
              <a:t>BackProp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E1D23-779C-47B0-8F0D-228037ACD86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1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2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11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0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4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04A2-6303-4F8D-8F3A-275EF66FCADB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CCFA-086B-4ECC-AFCC-1EF40FF1A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Generative Adversarial Nets</a:t>
            </a:r>
            <a:br>
              <a:rPr lang="en-US" b="1" dirty="0" smtClean="0"/>
            </a:br>
            <a:r>
              <a:rPr lang="en-US" b="1" dirty="0" smtClean="0"/>
              <a:t>(2014)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J. </a:t>
            </a:r>
            <a:r>
              <a:rPr lang="en-US" dirty="0" err="1" smtClean="0"/>
              <a:t>Goodfellow</a:t>
            </a:r>
            <a:r>
              <a:rPr lang="en-US" dirty="0" smtClean="0"/>
              <a:t>, Jean </a:t>
            </a:r>
            <a:r>
              <a:rPr lang="en-US" dirty="0" err="1" smtClean="0"/>
              <a:t>Pouget-Abadie</a:t>
            </a:r>
            <a:r>
              <a:rPr lang="en-US" dirty="0" smtClean="0"/>
              <a:t> , Mehdi Mirza, Bing Xu, David </a:t>
            </a:r>
            <a:r>
              <a:rPr lang="en-US" dirty="0" err="1" smtClean="0"/>
              <a:t>Warde</a:t>
            </a:r>
            <a:r>
              <a:rPr lang="en-US" dirty="0" smtClean="0"/>
              <a:t>-Farley, </a:t>
            </a:r>
            <a:r>
              <a:rPr lang="en-US" dirty="0" err="1" smtClean="0"/>
              <a:t>Sherjil</a:t>
            </a:r>
            <a:r>
              <a:rPr lang="en-US" dirty="0" smtClean="0"/>
              <a:t> </a:t>
            </a:r>
            <a:r>
              <a:rPr lang="en-US" dirty="0" err="1" smtClean="0"/>
              <a:t>Ozair</a:t>
            </a:r>
            <a:r>
              <a:rPr lang="en-US" dirty="0" smtClean="0"/>
              <a:t>, Aaron </a:t>
            </a:r>
            <a:r>
              <a:rPr lang="en-US" dirty="0" err="1" smtClean="0"/>
              <a:t>Courville</a:t>
            </a:r>
            <a:r>
              <a:rPr lang="en-US" dirty="0" smtClean="0"/>
              <a:t>, </a:t>
            </a:r>
            <a:r>
              <a:rPr lang="en-US" dirty="0" err="1" smtClean="0"/>
              <a:t>Yoshua</a:t>
            </a:r>
            <a:r>
              <a:rPr lang="en-US" dirty="0" smtClean="0"/>
              <a:t> </a:t>
            </a:r>
            <a:r>
              <a:rPr lang="en-US" dirty="0" err="1" smtClean="0"/>
              <a:t>Bengio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4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Iterative </a:t>
            </a:r>
            <a:r>
              <a:rPr lang="en-US" b="1" dirty="0" smtClean="0"/>
              <a:t>training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49296" y="3139440"/>
            <a:ext cx="62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fake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" y="2232211"/>
            <a:ext cx="11596687" cy="3870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33" y="5984943"/>
            <a:ext cx="9971428" cy="895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96280" y="1679898"/>
                <a:ext cx="3333509" cy="69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𝒅𝒂𝒕𝒂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80" y="1679898"/>
                <a:ext cx="3333509" cy="698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0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habrastorage.org/getpro/habr/post_images/3ed/ec1/d7b/3edec1d7bd4babf13b32535a43e2916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01" y="1871923"/>
            <a:ext cx="6163037" cy="41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50" y="1690688"/>
            <a:ext cx="7064900" cy="46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</a:t>
            </a:r>
            <a:r>
              <a:rPr lang="ru-RU" b="1" dirty="0"/>
              <a:t> - </a:t>
            </a:r>
            <a:r>
              <a:rPr lang="en-US" b="1" dirty="0"/>
              <a:t>Super Resolution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33761"/>
            <a:ext cx="10515600" cy="124320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(взято из: </a:t>
            </a:r>
            <a:r>
              <a:rPr lang="en-US" dirty="0" err="1"/>
              <a:t>Ledig</a:t>
            </a:r>
            <a:r>
              <a:rPr lang="en-US" dirty="0"/>
              <a:t>, C., </a:t>
            </a:r>
            <a:r>
              <a:rPr lang="en-US" dirty="0" err="1"/>
              <a:t>Theis</a:t>
            </a:r>
            <a:r>
              <a:rPr lang="en-US" dirty="0"/>
              <a:t>, L., </a:t>
            </a:r>
            <a:r>
              <a:rPr lang="en-US" dirty="0" err="1"/>
              <a:t>Huszar</a:t>
            </a:r>
            <a:r>
              <a:rPr lang="en-US" dirty="0"/>
              <a:t>, F., Caballero, J., Aitken, A. P., </a:t>
            </a:r>
            <a:r>
              <a:rPr lang="en-US" dirty="0" err="1"/>
              <a:t>Tejani</a:t>
            </a:r>
            <a:r>
              <a:rPr lang="en-US" dirty="0"/>
              <a:t>, A., </a:t>
            </a:r>
            <a:r>
              <a:rPr lang="en-US" dirty="0" err="1"/>
              <a:t>Totz</a:t>
            </a:r>
            <a:r>
              <a:rPr lang="en-US" dirty="0"/>
              <a:t>, J., Wang, Z., and Shi, W. (2016). Photo-realistic single image super-resolution using a generative adversarial network.)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38" y="1924238"/>
            <a:ext cx="7609524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Neural Networks</a:t>
            </a:r>
            <a:r>
              <a:rPr lang="ru-RU" b="1" dirty="0" smtClean="0"/>
              <a:t> </a:t>
            </a:r>
            <a:r>
              <a:rPr lang="en-US" b="1" dirty="0" smtClean="0"/>
              <a:t>classifiers</a:t>
            </a:r>
            <a:endParaRPr lang="ru-RU" dirty="0"/>
          </a:p>
        </p:txBody>
      </p:sp>
      <p:pic>
        <p:nvPicPr>
          <p:cNvPr id="7170" name="Picture 2" descr="https://miro.medium.com/max/1400/1*DBXf6dzNB78QPHGDofHA4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5" y="1690688"/>
            <a:ext cx="7373014" cy="40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21630" y="2075291"/>
            <a:ext cx="3433953" cy="4216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LeNet-5 (1998)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AlexNet</a:t>
            </a:r>
            <a:r>
              <a:rPr lang="en-US" sz="2800" dirty="0"/>
              <a:t> (</a:t>
            </a:r>
            <a:r>
              <a:rPr lang="en-US" sz="2800" dirty="0" smtClean="0"/>
              <a:t>2012)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ZFNet</a:t>
            </a:r>
            <a:r>
              <a:rPr lang="en-US" sz="2800" dirty="0" smtClean="0"/>
              <a:t>(2013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GoogLeNet</a:t>
            </a:r>
            <a:r>
              <a:rPr lang="en-US" sz="2800" dirty="0" smtClean="0"/>
              <a:t>/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Inception(2014)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VGGNet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2014)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ResNet</a:t>
            </a:r>
            <a:r>
              <a:rPr lang="en-US" sz="2800" dirty="0" smtClean="0"/>
              <a:t>(2015</a:t>
            </a:r>
            <a:r>
              <a:rPr lang="en-US" sz="2800" dirty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4933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5464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Autoencoder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80206"/>
            <a:ext cx="10515600" cy="4351338"/>
          </a:xfrm>
        </p:spPr>
        <p:txBody>
          <a:bodyPr/>
          <a:lstStyle/>
          <a:p>
            <a:r>
              <a:rPr lang="ru-RU" dirty="0" err="1" smtClean="0"/>
              <a:t>Автоэнкодеры</a:t>
            </a:r>
            <a:r>
              <a:rPr lang="ru-RU" dirty="0" smtClean="0"/>
              <a:t> способны формировать скрытое сжатое признаковое представление исходных данных и на его основе генерировать выходной сигнал. </a:t>
            </a:r>
          </a:p>
        </p:txBody>
      </p:sp>
      <p:pic>
        <p:nvPicPr>
          <p:cNvPr id="1028" name="Picture 4" descr="https://proproprogs.ru/htm/neural_network/files/chto-takoe-generativno-sostyazatelnye-seti-gan.files/image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1" y="2905769"/>
            <a:ext cx="59340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roproprogs.ru/htm/neural_network/files/chto-takoe-generativno-sostyazatelnye-seti-gan.files/image0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74" y="4684792"/>
            <a:ext cx="593407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Generative Adversarial </a:t>
            </a:r>
            <a:r>
              <a:rPr lang="en-US" b="1" dirty="0" smtClean="0"/>
              <a:t>Network</a:t>
            </a:r>
            <a:endParaRPr lang="ru-RU" b="1" dirty="0"/>
          </a:p>
        </p:txBody>
      </p:sp>
      <p:pic>
        <p:nvPicPr>
          <p:cNvPr id="2050" name="Picture 2" descr="https://proproprogs.ru/htm/neural_network/files/chto-takoe-generativno-sostyazatelnye-seti-gan.files/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84" y="4744915"/>
            <a:ext cx="7266000" cy="17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sun9-70.userapi.com/impg/WviKvb25hdx50h16LE_j2IkVmFspYcWCy3fuiA/BqXmpk083GU.jpg?size=1074x480&amp;quality=96&amp;sign=3619931c69e8ae50522e2abbf42b8a4e&amp;type=sh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85" y="1561350"/>
            <a:ext cx="6442998" cy="28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590985" y="3333509"/>
            <a:ext cx="3173207" cy="17130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052104" y="3620523"/>
            <a:ext cx="2651475" cy="164076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337496" y="3709811"/>
            <a:ext cx="2651475" cy="164076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Generative Adversarial Network</a:t>
            </a:r>
            <a:endParaRPr lang="ru-RU" dirty="0"/>
          </a:p>
        </p:txBody>
      </p:sp>
      <p:pic>
        <p:nvPicPr>
          <p:cNvPr id="4" name="Picture 4" descr="https://proproprogs.ru/htm/neural_network/files/chto-takoe-generativno-sostyazatelnye-seti-gan.files/image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10" y="1605706"/>
            <a:ext cx="6651849" cy="275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proproprogs.ru/htm/neural_network/files/chto-takoe-generativno-sostyazatelnye-seti-gan.files/image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66" y="2014238"/>
            <a:ext cx="3547141" cy="6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43565"/>
                <a:ext cx="10515600" cy="4351338"/>
              </a:xfrm>
            </p:spPr>
            <p:txBody>
              <a:bodyPr/>
              <a:lstStyle/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желаемый отклик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43565"/>
                <a:ext cx="105156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s://proproprogs.ru/htm/neural_network/files/chto-takoe-generativno-sostyazatelnye-seti-gan.files/image0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7" y="5052491"/>
            <a:ext cx="7463369" cy="11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roproprogs.ru/htm/neural_network/files/chto-takoe-generativno-sostyazatelnye-seti-gan.files/image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63" y="5779448"/>
            <a:ext cx="1906848" cy="52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19005" y="4683159"/>
                <a:ext cx="62445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005" y="4683159"/>
                <a:ext cx="6244507" cy="369332"/>
              </a:xfrm>
              <a:prstGeom prst="rect">
                <a:avLst/>
              </a:prstGeom>
              <a:blipFill>
                <a:blip r:embed="rId8"/>
                <a:stretch>
                  <a:fillRect l="-488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00763" y="5410116"/>
                <a:ext cx="12647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63" y="5410116"/>
                <a:ext cx="1264705" cy="369332"/>
              </a:xfrm>
              <a:prstGeom prst="rect">
                <a:avLst/>
              </a:prstGeom>
              <a:blipFill>
                <a:blip r:embed="rId9"/>
                <a:stretch>
                  <a:fillRect l="-5314" r="-8213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3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Generative Adversarial Network</a:t>
            </a:r>
            <a:endParaRPr lang="ru-RU" dirty="0"/>
          </a:p>
        </p:txBody>
      </p:sp>
      <p:pic>
        <p:nvPicPr>
          <p:cNvPr id="4" name="Picture 4" descr="https://proproprogs.ru/htm/neural_network/files/chto-takoe-generativno-sostyazatelnye-seti-gan.files/image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10" y="1605706"/>
            <a:ext cx="6651849" cy="275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proproprogs.ru/htm/neural_network/files/chto-takoe-generativno-sostyazatelnye-seti-gan.files/image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66" y="2014238"/>
            <a:ext cx="3547141" cy="69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43565"/>
                <a:ext cx="10515600" cy="4351338"/>
              </a:xfrm>
            </p:spPr>
            <p:txBody>
              <a:bodyPr/>
              <a:lstStyle/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желаемый отклик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43565"/>
                <a:ext cx="105156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s://proproprogs.ru/htm/neural_network/files/chto-takoe-generativno-sostyazatelnye-seti-gan.files/image0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7" y="5052491"/>
            <a:ext cx="7463369" cy="11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roproprogs.ru/htm/neural_network/files/chto-takoe-generativno-sostyazatelnye-seti-gan.files/image0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63" y="5779448"/>
            <a:ext cx="1906848" cy="52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19005" y="4683159"/>
                <a:ext cx="62445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005" y="4683159"/>
                <a:ext cx="6244507" cy="369332"/>
              </a:xfrm>
              <a:prstGeom prst="rect">
                <a:avLst/>
              </a:prstGeom>
              <a:blipFill>
                <a:blip r:embed="rId8"/>
                <a:stretch>
                  <a:fillRect l="-488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00763" y="5410116"/>
                <a:ext cx="12647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63" y="5410116"/>
                <a:ext cx="1264705" cy="369332"/>
              </a:xfrm>
              <a:prstGeom prst="rect">
                <a:avLst/>
              </a:prstGeom>
              <a:blipFill>
                <a:blip r:embed="rId9"/>
                <a:stretch>
                  <a:fillRect l="-5314" r="-8213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 flipV="1">
            <a:off x="8993529" y="5150734"/>
            <a:ext cx="2835798" cy="393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7062486" y="5744577"/>
            <a:ext cx="1931043" cy="2914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https://proproprogs.ru/htm/neural_network/files/chto-takoe-generativno-sostyazatelnye-seti-gan.files/image00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02" y="6100369"/>
            <a:ext cx="4730199" cy="5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Adversarial nets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4028" y="1651056"/>
                <a:ext cx="10979552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Чтобы узнать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000" dirty="0" smtClean="0"/>
                  <a:t> генератора по данным x, мы определяем априорные переменные входного шума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 smtClean="0"/>
                  <a:t>, затем представляем отображение в пространство данных в виде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 smtClean="0"/>
                  <a:t>, где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dirty="0" smtClean="0"/>
                  <a:t> - дифференцируемая функция, представленная многослойным персептроном с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r>
                  <a:rPr lang="ru-RU" sz="2000" dirty="0"/>
                  <a:t>М</a:t>
                </a:r>
                <a:r>
                  <a:rPr lang="ru-RU" sz="2000" dirty="0" smtClean="0"/>
                  <a:t>ногослойный персептрон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ru-RU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ru-RU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 smtClean="0"/>
                  <a:t>– дискриминатор </a:t>
                </a:r>
                <a:r>
                  <a:rPr lang="ru-RU" sz="2000" dirty="0" smtClean="0"/>
                  <a:t>с параметрами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 smtClean="0"/>
                  <a:t> представляет вероятность того, что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 smtClean="0"/>
                  <a:t> получено из данных, а не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000" dirty="0" smtClean="0"/>
                  <a:t>. </a:t>
                </a:r>
                <a:endParaRPr lang="en-US" sz="2000" dirty="0" smtClean="0"/>
              </a:p>
              <a:p>
                <a:r>
                  <a:rPr lang="ru-RU" sz="2000" dirty="0" smtClean="0"/>
                  <a:t>Мы обучаем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sz="2000" dirty="0" smtClean="0"/>
                  <a:t>, чтобы максимизировать вероятность правильной метки как учебным примерам, так и образцам из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dirty="0" smtClean="0"/>
                  <a:t>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028" y="1651056"/>
                <a:ext cx="10979552" cy="4351338"/>
              </a:xfrm>
              <a:blipFill>
                <a:blip r:embed="rId3"/>
                <a:stretch>
                  <a:fillRect l="-499" t="-1261" r="-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https://proproprogs.ru/htm/neural_network/files/chto-takoe-generativno-sostyazatelnye-seti-gan.files/image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84" y="4495483"/>
            <a:ext cx="5291713" cy="219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93397" y="5380236"/>
                <a:ext cx="5596900" cy="124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ru-RU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7" y="5380236"/>
                <a:ext cx="5596900" cy="1244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https://proproprogs.ru/htm/neural_network/files/chto-takoe-generativno-sostyazatelnye-seti-gan.files/image00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34" y="4797684"/>
            <a:ext cx="5372425" cy="58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4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Adversarial nets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4028" y="1651056"/>
                <a:ext cx="10979552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Мы обучаем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 smtClean="0"/>
                  <a:t>, чтобы максимизировать вероятность правильной метки как учебным примерам, так и образцам из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Мы одновременно обучаем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минимизировать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b="0" dirty="0" smtClean="0"/>
                  <a:t>.</a:t>
                </a:r>
                <a:endParaRPr lang="ru-RU" b="0" dirty="0" smtClean="0"/>
              </a:p>
              <a:p>
                <a:r>
                  <a:rPr lang="ru-RU" dirty="0" smtClean="0"/>
                  <a:t>Обучение </a:t>
                </a:r>
                <a:r>
                  <a:rPr lang="en-US" dirty="0" smtClean="0"/>
                  <a:t>GAN </a:t>
                </a:r>
                <a:r>
                  <a:rPr lang="ru-RU" dirty="0" smtClean="0"/>
                  <a:t>представляет собой задачу </a:t>
                </a:r>
                <a:r>
                  <a:rPr lang="ru-RU" b="0" dirty="0" smtClean="0"/>
                  <a:t>минимаксной игры для двух игроков (</a:t>
                </a:r>
                <a:r>
                  <a:rPr lang="en-US" b="0" dirty="0" smtClean="0"/>
                  <a:t>D, G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с функцией значения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b="0" dirty="0" smtClean="0"/>
                  <a:t>: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028" y="1651056"/>
                <a:ext cx="10979552" cy="4351338"/>
              </a:xfrm>
              <a:blipFill>
                <a:blip r:embed="rId3"/>
                <a:stretch>
                  <a:fillRect l="-999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86" y="4353881"/>
            <a:ext cx="9971428" cy="895238"/>
          </a:xfrm>
          <a:prstGeom prst="rect">
            <a:avLst/>
          </a:prstGeom>
        </p:spPr>
      </p:pic>
      <p:pic>
        <p:nvPicPr>
          <p:cNvPr id="9218" name="Picture 2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77" y="5378973"/>
            <a:ext cx="3937964" cy="37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77" y="5852865"/>
            <a:ext cx="3937964" cy="4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072132" y="4353881"/>
            <a:ext cx="4009582" cy="6463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532209" y="5249119"/>
            <a:ext cx="4500622" cy="11752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Generative Adversarial Network</a:t>
            </a:r>
            <a:endParaRPr lang="ru-RU" dirty="0"/>
          </a:p>
        </p:txBody>
      </p:sp>
      <p:pic>
        <p:nvPicPr>
          <p:cNvPr id="4" name="Picture 4" descr="https://proproprogs.ru/htm/neural_network/files/chto-takoe-generativno-sostyazatelnye-seti-gan.files/image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74" y="3709867"/>
            <a:ext cx="6651849" cy="275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proproprogs.ru/htm/neural_network/files/chto-takoe-generativno-sostyazatelnye-seti-gan.files/image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60" y="2073034"/>
            <a:ext cx="59340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 flipV="1">
            <a:off x="9190299" y="1490090"/>
            <a:ext cx="0" cy="743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692324" y="1490090"/>
            <a:ext cx="11575" cy="8649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703899" y="1504709"/>
            <a:ext cx="548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87321" y="5891514"/>
            <a:ext cx="6809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62177" y="4097438"/>
            <a:ext cx="5903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662177" y="4097438"/>
            <a:ext cx="25144" cy="1794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7" name="Прямая соединительная линия 8196"/>
          <p:cNvCxnSpPr/>
          <p:nvPr/>
        </p:nvCxnSpPr>
        <p:spPr>
          <a:xfrm>
            <a:off x="2223320" y="3819969"/>
            <a:ext cx="937549" cy="2436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314937" y="3657600"/>
            <a:ext cx="761901" cy="26737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789</Words>
  <Application>Microsoft Office PowerPoint</Application>
  <PresentationFormat>Широкоэкранный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sohne</vt:lpstr>
      <vt:lpstr>Тема Office</vt:lpstr>
      <vt:lpstr>Generative Adversarial Nets (2014)</vt:lpstr>
      <vt:lpstr>Neural Networks classifiers</vt:lpstr>
      <vt:lpstr>Autoencoder</vt:lpstr>
      <vt:lpstr>Generative Adversarial Network</vt:lpstr>
      <vt:lpstr>Generative Adversarial Network</vt:lpstr>
      <vt:lpstr>Generative Adversarial Network</vt:lpstr>
      <vt:lpstr>Adversarial nets</vt:lpstr>
      <vt:lpstr>Adversarial nets</vt:lpstr>
      <vt:lpstr>Generative Adversarial Network</vt:lpstr>
      <vt:lpstr>Iterative training</vt:lpstr>
      <vt:lpstr>Презентация PowerPoint</vt:lpstr>
      <vt:lpstr>Algorithm</vt:lpstr>
      <vt:lpstr>Application - Super 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Колесник</dc:creator>
  <cp:lastModifiedBy>Татьяна Колесник</cp:lastModifiedBy>
  <cp:revision>61</cp:revision>
  <dcterms:created xsi:type="dcterms:W3CDTF">2021-12-09T05:27:14Z</dcterms:created>
  <dcterms:modified xsi:type="dcterms:W3CDTF">2021-12-09T19:23:22Z</dcterms:modified>
</cp:coreProperties>
</file>