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24" r:id="rId5"/>
    <p:sldId id="302" r:id="rId6"/>
    <p:sldId id="332" r:id="rId7"/>
    <p:sldId id="315" r:id="rId8"/>
    <p:sldId id="325" r:id="rId9"/>
    <p:sldId id="327" r:id="rId10"/>
    <p:sldId id="328" r:id="rId11"/>
    <p:sldId id="295" r:id="rId12"/>
    <p:sldId id="294" r:id="rId13"/>
    <p:sldId id="329" r:id="rId14"/>
    <p:sldId id="333" r:id="rId15"/>
    <p:sldId id="336" r:id="rId16"/>
    <p:sldId id="330" r:id="rId17"/>
    <p:sldId id="337" r:id="rId18"/>
    <p:sldId id="331" r:id="rId19"/>
    <p:sldId id="335" r:id="rId20"/>
    <p:sldId id="338" r:id="rId21"/>
    <p:sldId id="339" r:id="rId22"/>
    <p:sldId id="34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4/12/2022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139" y="2446052"/>
            <a:ext cx="4136995" cy="1965895"/>
          </a:xfrm>
        </p:spPr>
        <p:txBody>
          <a:bodyPr/>
          <a:lstStyle/>
          <a:p>
            <a:r>
              <a:rPr lang="en-US" sz="3200" dirty="0"/>
              <a:t>Finance And Risk Analytics</a:t>
            </a:r>
            <a:br>
              <a:rPr lang="en-US" sz="3200" dirty="0"/>
            </a:br>
            <a:r>
              <a:rPr lang="en-US" sz="3200" dirty="0"/>
              <a:t>for Investor Portfolio Management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9856" y="4900474"/>
            <a:ext cx="3197562" cy="727161"/>
          </a:xfrm>
        </p:spPr>
        <p:txBody>
          <a:bodyPr/>
          <a:lstStyle/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 err="1"/>
              <a:t>Taufeeq</a:t>
            </a:r>
            <a:r>
              <a:rPr lang="en-US" dirty="0"/>
              <a:t> Fathima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Combinations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07" y="633083"/>
            <a:ext cx="11531600" cy="703991"/>
          </a:xfrm>
        </p:spPr>
        <p:txBody>
          <a:bodyPr/>
          <a:lstStyle/>
          <a:p>
            <a:pPr algn="ctr"/>
            <a:r>
              <a:rPr lang="en-US" sz="4000" dirty="0"/>
              <a:t>Portfolio Combinations – Mr. Patrick Jyengar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3C2975B-E3C0-48C7-8FFC-6059D695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02450"/>
              </p:ext>
            </p:extLst>
          </p:nvPr>
        </p:nvGraphicFramePr>
        <p:xfrm>
          <a:off x="866559" y="1657997"/>
          <a:ext cx="10762697" cy="469841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19183">
                  <a:extLst>
                    <a:ext uri="{9D8B030D-6E8A-4147-A177-3AD203B41FA5}">
                      <a16:colId xmlns:a16="http://schemas.microsoft.com/office/drawing/2014/main" val="546373623"/>
                    </a:ext>
                  </a:extLst>
                </a:gridCol>
                <a:gridCol w="1751253">
                  <a:extLst>
                    <a:ext uri="{9D8B030D-6E8A-4147-A177-3AD203B41FA5}">
                      <a16:colId xmlns:a16="http://schemas.microsoft.com/office/drawing/2014/main" val="47471015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val="1881357593"/>
                    </a:ext>
                  </a:extLst>
                </a:gridCol>
                <a:gridCol w="2902998">
                  <a:extLst>
                    <a:ext uri="{9D8B030D-6E8A-4147-A177-3AD203B41FA5}">
                      <a16:colId xmlns:a16="http://schemas.microsoft.com/office/drawing/2014/main" val="1421038100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836827034"/>
                    </a:ext>
                  </a:extLst>
                </a:gridCol>
                <a:gridCol w="1615244">
                  <a:extLst>
                    <a:ext uri="{9D8B030D-6E8A-4147-A177-3AD203B41FA5}">
                      <a16:colId xmlns:a16="http://schemas.microsoft.com/office/drawing/2014/main" val="3959795933"/>
                    </a:ext>
                  </a:extLst>
                </a:gridCol>
              </a:tblGrid>
              <a:tr h="82951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Portfolios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Invested Amount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Invested Time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Stock Names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Portfolio Risk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Portfolio Return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36861"/>
                  </a:ext>
                </a:extLst>
              </a:tr>
              <a:tr h="128963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Portfolio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1. Johnson &amp; Johnson(JNJ),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2. Merck and CO(MRK)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3. Roche Holding (RHHBY)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4. Amazon (AMZN)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17.18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$1143367.82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8430"/>
                  </a:ext>
                </a:extLst>
              </a:tr>
              <a:tr h="128963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Portfolio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1. Johnson &amp; Johnson(JNJ),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2. Merck and CO(MRK)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3. Roche Holding (RHHBY)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4. Apple (AAPL)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17.85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$1038224.82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6509"/>
                  </a:ext>
                </a:extLst>
              </a:tr>
              <a:tr h="128963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Portfolio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1. Johnson &amp; Johnson(JNJ),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2. Merck and CO(MRK)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3. Roche Holding (RHHBY)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4. Microsoft (MSFT)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18.00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$1058232.53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08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C725C6-36DC-4A00-A08C-589E92BAE93C}"/>
              </a:ext>
            </a:extLst>
          </p:cNvPr>
          <p:cNvSpPr txBox="1"/>
          <p:nvPr/>
        </p:nvSpPr>
        <p:spPr>
          <a:xfrm>
            <a:off x="4174724" y="6436310"/>
            <a:ext cx="384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eight-text-pro"/>
              </a:rPr>
              <a:t>Note: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eight-text-pro"/>
              </a:rPr>
              <a:t>Risk of Market Index S&amp;P500 is 19.18</a:t>
            </a:r>
          </a:p>
        </p:txBody>
      </p:sp>
    </p:spTree>
    <p:extLst>
      <p:ext uri="{BB962C8B-B14F-4D97-AF65-F5344CB8AC3E}">
        <p14:creationId xmlns:p14="http://schemas.microsoft.com/office/powerpoint/2010/main" val="386466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627660"/>
            <a:ext cx="11531600" cy="703991"/>
          </a:xfrm>
        </p:spPr>
        <p:txBody>
          <a:bodyPr/>
          <a:lstStyle/>
          <a:p>
            <a:pPr algn="ctr"/>
            <a:r>
              <a:rPr lang="en-US" sz="4000" dirty="0"/>
              <a:t>Portfolio Combinations – Mr. Peter Jyengar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3C2975B-E3C0-48C7-8FFC-6059D695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94867"/>
              </p:ext>
            </p:extLst>
          </p:nvPr>
        </p:nvGraphicFramePr>
        <p:xfrm>
          <a:off x="768904" y="1666875"/>
          <a:ext cx="10762697" cy="340878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19183">
                  <a:extLst>
                    <a:ext uri="{9D8B030D-6E8A-4147-A177-3AD203B41FA5}">
                      <a16:colId xmlns:a16="http://schemas.microsoft.com/office/drawing/2014/main" val="546373623"/>
                    </a:ext>
                  </a:extLst>
                </a:gridCol>
                <a:gridCol w="1751253">
                  <a:extLst>
                    <a:ext uri="{9D8B030D-6E8A-4147-A177-3AD203B41FA5}">
                      <a16:colId xmlns:a16="http://schemas.microsoft.com/office/drawing/2014/main" val="47471015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val="1881357593"/>
                    </a:ext>
                  </a:extLst>
                </a:gridCol>
                <a:gridCol w="2902998">
                  <a:extLst>
                    <a:ext uri="{9D8B030D-6E8A-4147-A177-3AD203B41FA5}">
                      <a16:colId xmlns:a16="http://schemas.microsoft.com/office/drawing/2014/main" val="1421038100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836827034"/>
                    </a:ext>
                  </a:extLst>
                </a:gridCol>
                <a:gridCol w="1615244">
                  <a:extLst>
                    <a:ext uri="{9D8B030D-6E8A-4147-A177-3AD203B41FA5}">
                      <a16:colId xmlns:a16="http://schemas.microsoft.com/office/drawing/2014/main" val="3959795933"/>
                    </a:ext>
                  </a:extLst>
                </a:gridCol>
              </a:tblGrid>
              <a:tr h="8295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Portfolios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Invested Amount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Invested Time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Stock Names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Portfolio Risk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Portfolio Return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36861"/>
                  </a:ext>
                </a:extLst>
              </a:tr>
              <a:tr h="12896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Portfolio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 algn="l" defTabSz="914400" rtl="0" eaLnBrk="1" latinLnBrk="0" hangingPunct="1">
                        <a:buAutoNum type="arabicPeriod"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Amazon (AMZN)</a:t>
                      </a:r>
                    </a:p>
                    <a:p>
                      <a:pPr marL="0" indent="-342900" algn="l" defTabSz="914400" rtl="0" eaLnBrk="1" latinLnBrk="0" hangingPunct="1">
                        <a:buAutoNum type="arabicPeriod"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Microsoft (MSFT)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26.52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$5523971.81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8430"/>
                  </a:ext>
                </a:extLst>
              </a:tr>
              <a:tr h="12896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Portfolio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 algn="l" defTabSz="914400" rtl="0" eaLnBrk="1" latinLnBrk="0" hangingPunct="1">
                        <a:buAutoNum type="arabicPeriod"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Amazon (AMZN)</a:t>
                      </a:r>
                    </a:p>
                    <a:p>
                      <a:pPr marL="0" indent="-342900" algn="l" defTabSz="914400" rtl="0" eaLnBrk="1" latinLnBrk="0" hangingPunct="1">
                        <a:buAutoNum type="arabicPeriod"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Microsoft (MSFT)</a:t>
                      </a:r>
                    </a:p>
                    <a:p>
                      <a:pPr marL="0" indent="-342900" algn="l" defTabSz="914400" rtl="0" eaLnBrk="1" latinLnBrk="0" hangingPunct="1">
                        <a:buAutoNum type="arabicPeriod"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Apple (AAPL)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26.6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$5201111.41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6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2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Suggestions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9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627660"/>
            <a:ext cx="11531600" cy="703991"/>
          </a:xfrm>
        </p:spPr>
        <p:txBody>
          <a:bodyPr/>
          <a:lstStyle/>
          <a:p>
            <a:pPr algn="ctr"/>
            <a:r>
              <a:rPr lang="en-US" sz="4000" dirty="0"/>
              <a:t>Portfolio Recommendation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3C2975B-E3C0-48C7-8FFC-6059D695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385268"/>
              </p:ext>
            </p:extLst>
          </p:nvPr>
        </p:nvGraphicFramePr>
        <p:xfrm>
          <a:off x="330202" y="2068497"/>
          <a:ext cx="11531598" cy="340771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83191">
                  <a:extLst>
                    <a:ext uri="{9D8B030D-6E8A-4147-A177-3AD203B41FA5}">
                      <a16:colId xmlns:a16="http://schemas.microsoft.com/office/drawing/2014/main" val="546373623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47471015"/>
                    </a:ext>
                  </a:extLst>
                </a:gridCol>
                <a:gridCol w="1325958">
                  <a:extLst>
                    <a:ext uri="{9D8B030D-6E8A-4147-A177-3AD203B41FA5}">
                      <a16:colId xmlns:a16="http://schemas.microsoft.com/office/drawing/2014/main" val="1881357593"/>
                    </a:ext>
                  </a:extLst>
                </a:gridCol>
                <a:gridCol w="1412603">
                  <a:extLst>
                    <a:ext uri="{9D8B030D-6E8A-4147-A177-3AD203B41FA5}">
                      <a16:colId xmlns:a16="http://schemas.microsoft.com/office/drawing/2014/main" val="2842111077"/>
                    </a:ext>
                  </a:extLst>
                </a:gridCol>
                <a:gridCol w="2778710">
                  <a:extLst>
                    <a:ext uri="{9D8B030D-6E8A-4147-A177-3AD203B41FA5}">
                      <a16:colId xmlns:a16="http://schemas.microsoft.com/office/drawing/2014/main" val="1421038100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836827034"/>
                    </a:ext>
                  </a:extLst>
                </a:gridCol>
                <a:gridCol w="1847786">
                  <a:extLst>
                    <a:ext uri="{9D8B030D-6E8A-4147-A177-3AD203B41FA5}">
                      <a16:colId xmlns:a16="http://schemas.microsoft.com/office/drawing/2014/main" val="3959795933"/>
                    </a:ext>
                  </a:extLst>
                </a:gridCol>
              </a:tblGrid>
              <a:tr h="8271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Investor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Invested Amount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Risk Type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Return Type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Stock Names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Portfolio Risk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Portfolio Return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36861"/>
                  </a:ext>
                </a:extLst>
              </a:tr>
              <a:tr h="1294613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Mr. Patrick Jyengar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Low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1. Johnson &amp; Johnson(JNJ),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2. Merck and CO(MRK)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3. Roche Holding (RHHBY)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4. Amazon (AMZN)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17.18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$1143367.82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8430"/>
                  </a:ext>
                </a:extLst>
              </a:tr>
              <a:tr h="128595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Mr. Peter Jyengar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Doesn’t 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High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Amazon (AMZN)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Microsoft (MSFT)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26.6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$5523971.81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6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8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4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7427157" cy="830997"/>
          </a:xfrm>
        </p:spPr>
        <p:txBody>
          <a:bodyPr/>
          <a:lstStyle/>
          <a:p>
            <a:r>
              <a:rPr lang="en-US" dirty="0"/>
              <a:t>Appendix- Data 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5775911" cy="4134517"/>
          </a:xfrm>
        </p:spPr>
        <p:txBody>
          <a:bodyPr/>
          <a:lstStyle/>
          <a:p>
            <a:pPr>
              <a:buSzPct val="101000"/>
            </a:pPr>
            <a:r>
              <a:rPr lang="en-US" sz="1800" dirty="0">
                <a:solidFill>
                  <a:srgbClr val="091E42"/>
                </a:solidFill>
                <a:latin typeface="freight-text-pro"/>
              </a:rPr>
              <a:t>We are provided with the information for 24 stocks of leading companies listed in New York Stock Exchange(NYSE)</a:t>
            </a:r>
          </a:p>
          <a:p>
            <a:pPr>
              <a:buSzPct val="101000"/>
            </a:pPr>
            <a:r>
              <a:rPr lang="en-US" sz="1800" dirty="0">
                <a:solidFill>
                  <a:srgbClr val="091E42"/>
                </a:solidFill>
                <a:latin typeface="freight-text-pro"/>
              </a:rPr>
              <a:t>The information for every stock ranges from 1st October 2010 to 30th September 2020.</a:t>
            </a:r>
          </a:p>
          <a:p>
            <a:pPr>
              <a:buSzPct val="101000"/>
            </a:pPr>
            <a:r>
              <a:rPr lang="en-US" sz="1800" dirty="0">
                <a:solidFill>
                  <a:srgbClr val="091E42"/>
                </a:solidFill>
                <a:latin typeface="freight-text-pro"/>
              </a:rPr>
              <a:t>The stocks belong to different domains:</a:t>
            </a:r>
          </a:p>
          <a:p>
            <a:pPr marL="533400" lvl="2">
              <a:spcBef>
                <a:spcPts val="1000"/>
              </a:spcBef>
              <a:buSzPct val="101000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Technology/IT</a:t>
            </a:r>
          </a:p>
          <a:p>
            <a:pPr marL="533400" lvl="2">
              <a:spcBef>
                <a:spcPts val="1000"/>
              </a:spcBef>
              <a:buSzPct val="101000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Travel/Aviation/Hospitality</a:t>
            </a:r>
          </a:p>
          <a:p>
            <a:pPr marL="533400" lvl="2">
              <a:spcBef>
                <a:spcPts val="1000"/>
              </a:spcBef>
              <a:buSzPct val="101000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Banking/Financial Services and Insurance</a:t>
            </a:r>
          </a:p>
          <a:p>
            <a:pPr marL="533400" lvl="2">
              <a:spcBef>
                <a:spcPts val="1000"/>
              </a:spcBef>
              <a:buSzPct val="101000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Pharmaceuticals/Healthcare/Life Sciences</a:t>
            </a:r>
          </a:p>
          <a:p>
            <a:pPr>
              <a:buSzPct val="101000"/>
            </a:pPr>
            <a:r>
              <a:rPr lang="en-US" sz="1800" dirty="0">
                <a:solidFill>
                  <a:srgbClr val="091E42"/>
                </a:solidFill>
                <a:latin typeface="freight-text-pro"/>
              </a:rPr>
              <a:t>For Comparison with the market we are using the S&amp;P 500 index prices as the benchmark.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reight-text-pro"/>
            </a:endParaRP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941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226149" cy="830997"/>
          </a:xfrm>
        </p:spPr>
        <p:txBody>
          <a:bodyPr/>
          <a:lstStyle/>
          <a:p>
            <a:r>
              <a:rPr lang="en-US" dirty="0"/>
              <a:t>Appendix- Data Methodology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5775911" cy="356076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eight-text-pro"/>
              </a:rPr>
              <a:t>We conducted technical analysis to understand the trend of the underlying stocks and calculated the metrics associated with risk and returns.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eight-text-pro"/>
              </a:rPr>
              <a:t>Using the metrics and the visualizations we compared the performance of the available securities against each other, and also against the market index, S&amp;P500.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eight-text-pro"/>
              </a:rPr>
              <a:t>The findings were aligned with the investor persona to select the appropriate stocks for the portfolio.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freight-text-pro"/>
              </a:rPr>
              <a:t>After the selection of stocks, the portfolio was validated using the active investment strategy to estimate the prices in future.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187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7427157" cy="830997"/>
          </a:xfrm>
        </p:spPr>
        <p:txBody>
          <a:bodyPr/>
          <a:lstStyle/>
          <a:p>
            <a:r>
              <a:rPr lang="en-US" dirty="0"/>
              <a:t>Appendix - Assumptions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337663"/>
            <a:ext cx="5553970" cy="1639533"/>
          </a:xfrm>
        </p:spPr>
        <p:txBody>
          <a:bodyPr/>
          <a:lstStyle/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Technical analysis is limited to understanding the market movements to predict the future movement. So, the assumption for Technical Analysis is that History and the past trends will repeat.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5533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2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Objective</a:t>
            </a:r>
          </a:p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Background</a:t>
            </a:r>
          </a:p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Key Findings</a:t>
            </a:r>
          </a:p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Portfolio Combinations</a:t>
            </a:r>
          </a:p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Portfolio Recommendation</a:t>
            </a:r>
          </a:p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Appendix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5775911" cy="356076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To provide consultation to two different investors, Mr. Patrick Jyengar and Mr. Peter Jyengar based on their requirements and financial objectives.</a:t>
            </a:r>
          </a:p>
          <a:p>
            <a:pPr algn="just"/>
            <a:r>
              <a:rPr lang="en-US" dirty="0">
                <a:solidFill>
                  <a:srgbClr val="091E42"/>
                </a:solidFill>
                <a:latin typeface="freight-text-pro"/>
              </a:rPr>
              <a:t>Performing Analysis of stocks with respect to Market index and create Portfolios based on the Investor’s Persona.</a:t>
            </a:r>
          </a:p>
          <a:p>
            <a:pPr algn="just"/>
            <a:r>
              <a:rPr lang="en-US" dirty="0">
                <a:solidFill>
                  <a:srgbClr val="091E42"/>
                </a:solidFill>
                <a:latin typeface="freight-text-pro"/>
              </a:rPr>
              <a:t>Suggesting and justifying the best portfolio which matches the investors expectations</a:t>
            </a:r>
            <a:endParaRPr lang="en-US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Background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786181"/>
            <a:ext cx="4275138" cy="83099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8" y="1617178"/>
            <a:ext cx="5873567" cy="2125210"/>
          </a:xfrm>
        </p:spPr>
        <p:txBody>
          <a:bodyPr/>
          <a:lstStyle/>
          <a:p>
            <a:r>
              <a:rPr lang="en-US" sz="1800" dirty="0">
                <a:solidFill>
                  <a:srgbClr val="091E42"/>
                </a:solidFill>
                <a:latin typeface="freight-text-pro"/>
              </a:rPr>
              <a:t>Mr. Patrick Jyengar is owner of Jyengar Waterworks company. He wants to Retire in 5 years by doubling his investments in stocks.</a:t>
            </a:r>
          </a:p>
          <a:p>
            <a:r>
              <a:rPr lang="en-US" sz="1800" dirty="0">
                <a:solidFill>
                  <a:srgbClr val="091E42"/>
                </a:solidFill>
                <a:latin typeface="freight-text-pro"/>
              </a:rPr>
              <a:t>Mr. Peter Jyengar is son of Mr. Patrick and wants an inorganic expansion of company by investing in stocks</a:t>
            </a:r>
          </a:p>
          <a:p>
            <a:r>
              <a:rPr lang="en-US" sz="1800" dirty="0">
                <a:solidFill>
                  <a:srgbClr val="091E42"/>
                </a:solidFill>
                <a:latin typeface="freight-text-pro"/>
              </a:rPr>
              <a:t>We need to provide an investment strategy for them based on their Persona by analyzing the given 24 stocks.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65D51C-690B-4F79-B571-1832C6EE3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8" y="3860344"/>
            <a:ext cx="5775911" cy="276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70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Key Findings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413798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– Sector Wise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2F2FA3-B93C-4C88-A050-01BA0AF4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4" y="1518080"/>
            <a:ext cx="6219414" cy="40748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6E0EFE5-D203-4D75-871A-F8DDF41FD240}"/>
              </a:ext>
            </a:extLst>
          </p:cNvPr>
          <p:cNvSpPr txBox="1">
            <a:spLocks/>
          </p:cNvSpPr>
          <p:nvPr/>
        </p:nvSpPr>
        <p:spPr>
          <a:xfrm>
            <a:off x="500599" y="1897601"/>
            <a:ext cx="5021311" cy="306279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From the graphs we can observe that Health care &amp; Pharma Sector and Technology Sector are performing well in the Market.</a:t>
            </a:r>
          </a:p>
          <a:p>
            <a:pPr>
              <a:buClr>
                <a:schemeClr val="accent4"/>
              </a:buClr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There is an upward trend for those all sectors after March 2020. This might be because of the Global Pandemic which helped in the trend.</a:t>
            </a:r>
          </a:p>
          <a:p>
            <a:pPr>
              <a:buClr>
                <a:schemeClr val="accent4"/>
              </a:buClr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Aviation Sector is having downward trend over the last 5 years.</a:t>
            </a:r>
          </a:p>
          <a:p>
            <a:pPr>
              <a:buClr>
                <a:schemeClr val="accent4"/>
              </a:buClr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Finance sector has been moderate for the last 5 years.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- 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7200C-830D-4F1E-8C15-0C1E801E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96" y="1598418"/>
            <a:ext cx="6329963" cy="2103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762D3-1744-45B3-B50E-D7092EAC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96" y="3701987"/>
            <a:ext cx="3204841" cy="2103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4F89A-0B30-4EA0-9429-85C2479E4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016" y="3701987"/>
            <a:ext cx="3196143" cy="2103569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9482994-E979-41B2-9900-53A088ED129D}"/>
              </a:ext>
            </a:extLst>
          </p:cNvPr>
          <p:cNvSpPr txBox="1">
            <a:spLocks/>
          </p:cNvSpPr>
          <p:nvPr/>
        </p:nvSpPr>
        <p:spPr>
          <a:xfrm>
            <a:off x="562744" y="1678317"/>
            <a:ext cx="4897023" cy="420713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From the Graph we can observe that Amazon(AMZN), Microsoft(MSFT) and Apple(AAPL) have higher Annual Returns and Sharpe Ratio. </a:t>
            </a:r>
          </a:p>
          <a:p>
            <a:pPr>
              <a:buClr>
                <a:schemeClr val="accent4"/>
              </a:buClr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This means that these are the high performing Stocks which will result in high Returns.</a:t>
            </a:r>
          </a:p>
          <a:p>
            <a:pPr>
              <a:buClr>
                <a:schemeClr val="accent4"/>
              </a:buClr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Most of the Pharma and Healthcare Stocks have low Annual Risk which is very close to the Market Index(19.18).</a:t>
            </a:r>
          </a:p>
          <a:p>
            <a:pPr>
              <a:buClr>
                <a:schemeClr val="accent4"/>
              </a:buClr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We can also observe 11 out of 24 stocks with negative returns. We will be excluding them as investors look for positive return Stocks.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443</TotalTime>
  <Words>826</Words>
  <Application>Microsoft Office PowerPoint</Application>
  <PresentationFormat>Widescreen</PresentationFormat>
  <Paragraphs>138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freight-text-pro</vt:lpstr>
      <vt:lpstr>Wingdings</vt:lpstr>
      <vt:lpstr>Office Theme</vt:lpstr>
      <vt:lpstr>Finance And Risk Analytics for Investor Portfolio Management</vt:lpstr>
      <vt:lpstr>Agenda</vt:lpstr>
      <vt:lpstr>Objective</vt:lpstr>
      <vt:lpstr>Objective</vt:lpstr>
      <vt:lpstr>Background</vt:lpstr>
      <vt:lpstr>Background</vt:lpstr>
      <vt:lpstr>Key Findings</vt:lpstr>
      <vt:lpstr>Key Findings – Sector Wise Analysis</vt:lpstr>
      <vt:lpstr>Key Findings - Metrics</vt:lpstr>
      <vt:lpstr>Portfolio Combinations</vt:lpstr>
      <vt:lpstr>Portfolio Combinations – Mr. Patrick Jyengar</vt:lpstr>
      <vt:lpstr>Portfolio Combinations – Mr. Peter Jyengar</vt:lpstr>
      <vt:lpstr>Portfolio Suggestions</vt:lpstr>
      <vt:lpstr>Portfolio Recommendation</vt:lpstr>
      <vt:lpstr>Appendix</vt:lpstr>
      <vt:lpstr>Appendix- Data sources</vt:lpstr>
      <vt:lpstr>Appendix- Data Methodology</vt:lpstr>
      <vt:lpstr>Appendix - Assumptions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Eqtiar Hasan</dc:creator>
  <cp:lastModifiedBy>Eqtiar Hasan</cp:lastModifiedBy>
  <cp:revision>21</cp:revision>
  <dcterms:created xsi:type="dcterms:W3CDTF">2022-04-12T08:05:32Z</dcterms:created>
  <dcterms:modified xsi:type="dcterms:W3CDTF">2022-04-12T16:40:22Z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