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4" r:id="rId1"/>
  </p:sldMasterIdLst>
  <p:notesMasterIdLst>
    <p:notesMasterId r:id="rId14"/>
  </p:notesMasterIdLst>
  <p:handoutMasterIdLst>
    <p:handoutMasterId r:id="rId15"/>
  </p:handoutMasterIdLst>
  <p:sldIdLst>
    <p:sldId id="2088" r:id="rId2"/>
    <p:sldId id="2133" r:id="rId3"/>
    <p:sldId id="1283" r:id="rId4"/>
    <p:sldId id="1284" r:id="rId5"/>
    <p:sldId id="1285" r:id="rId6"/>
    <p:sldId id="1286" r:id="rId7"/>
    <p:sldId id="1287" r:id="rId8"/>
    <p:sldId id="1288" r:id="rId9"/>
    <p:sldId id="1294" r:id="rId10"/>
    <p:sldId id="1292" r:id="rId11"/>
    <p:sldId id="1298" r:id="rId12"/>
    <p:sldId id="21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uli Sankaran" initials="MS" lastIdx="3" clrIdx="0">
    <p:extLst>
      <p:ext uri="{19B8F6BF-5375-455C-9EA6-DF929625EA0E}">
        <p15:presenceInfo xmlns:p15="http://schemas.microsoft.com/office/powerpoint/2012/main" xmlns="" userId="fd5938dcea54e75c" providerId="Windows Live"/>
      </p:ext>
    </p:extLst>
  </p:cmAuthor>
  <p:cmAuthor id="2" name="Himanshu.Gholap" initials="H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CC6600"/>
    <a:srgbClr val="99FF66"/>
    <a:srgbClr val="CC0099"/>
    <a:srgbClr val="008000"/>
    <a:srgbClr val="FF9966"/>
    <a:srgbClr val="996633"/>
    <a:srgbClr val="FF6600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434" autoAdjust="0"/>
  </p:normalViewPr>
  <p:slideViewPr>
    <p:cSldViewPr>
      <p:cViewPr varScale="1">
        <p:scale>
          <a:sx n="74" d="100"/>
          <a:sy n="74" d="100"/>
        </p:scale>
        <p:origin x="-11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197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/>
              <a:t>Jul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i-FI"/>
              <a:t>Course on RTOS - Mouli Sankaran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A2C1C-C985-4559-8E13-F9FFCA63CD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1412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/>
              <a:t>Jul 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i-FI"/>
              <a:t>Course on RTOS - Mouli Sankaran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2F39-8E71-400B-A1E5-7E0C1D3E8F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2493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07504" y="66260"/>
            <a:ext cx="8928992" cy="661060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251520" y="188640"/>
            <a:ext cx="8640960" cy="648072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579296" y="6336205"/>
            <a:ext cx="4572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4A7D5-B2B0-4F74-9664-4F088588814F}" type="slidenum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xmlns="" id="{0EA33BF6-8C55-5659-D9E0-70B1C518DFF3}"/>
              </a:ext>
            </a:extLst>
          </p:cNvPr>
          <p:cNvSpPr txBox="1">
            <a:spLocks/>
          </p:cNvSpPr>
          <p:nvPr userDrawn="1"/>
        </p:nvSpPr>
        <p:spPr>
          <a:xfrm>
            <a:off x="2275605" y="6517650"/>
            <a:ext cx="4526624" cy="396664"/>
          </a:xfrm>
          <a:prstGeom prst="rect">
            <a:avLst/>
          </a:prstGeom>
        </p:spPr>
        <p:txBody>
          <a:bodyPr anchor="b" anchorCtr="0"/>
          <a:lstStyle/>
          <a:p>
            <a:pPr algn="ctr">
              <a:defRPr/>
            </a:pPr>
            <a:r>
              <a:rPr lang="fi-FI" sz="1000" dirty="0"/>
              <a:t>Digitial Systems and Computer Architecture– RVU,</a:t>
            </a:r>
            <a:r>
              <a:rPr lang="fi-FI" sz="1000" baseline="0" dirty="0"/>
              <a:t> Bangalore</a:t>
            </a:r>
            <a:r>
              <a:rPr lang="fi-FI" sz="1000" dirty="0"/>
              <a:t>– Mouli Sankaran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604448" y="6329892"/>
            <a:ext cx="4572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4A7D5-B2B0-4F74-9664-4F088588814F}" type="slidenum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610600" y="6381328"/>
            <a:ext cx="4572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4A7D5-B2B0-4F74-9664-4F088588814F}" type="slidenum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ctr" anchorCtr="0"/>
          <a:lstStyle>
            <a:lvl1pPr algn="ctr"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48680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641020" y="6369898"/>
            <a:ext cx="4572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4A7D5-B2B0-4F74-9664-4F088588814F}" type="slidenum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53969" y="92248"/>
            <a:ext cx="9012630" cy="6585221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ctr" anchorCtr="0"/>
          <a:lstStyle>
            <a:lvl1pPr algn="ctr">
              <a:buNone/>
              <a:defRPr sz="3600" b="1" cap="none" baseline="0">
                <a:solidFill>
                  <a:srgbClr val="CC6600"/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52224" y="630423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xmlns="" id="{B124CAB4-BD5A-0137-7792-F2D3861F651A}"/>
              </a:ext>
            </a:extLst>
          </p:cNvPr>
          <p:cNvSpPr txBox="1">
            <a:spLocks/>
          </p:cNvSpPr>
          <p:nvPr userDrawn="1"/>
        </p:nvSpPr>
        <p:spPr>
          <a:xfrm>
            <a:off x="2275605" y="6517650"/>
            <a:ext cx="4526624" cy="396664"/>
          </a:xfrm>
          <a:prstGeom prst="rect">
            <a:avLst/>
          </a:prstGeom>
        </p:spPr>
        <p:txBody>
          <a:bodyPr anchor="b" anchorCtr="0"/>
          <a:lstStyle/>
          <a:p>
            <a:pPr algn="ctr">
              <a:defRPr/>
            </a:pPr>
            <a:r>
              <a:rPr lang="fi-FI" sz="1000" dirty="0"/>
              <a:t>Digitial Systems and Computer Architecture– RVU,</a:t>
            </a:r>
            <a:r>
              <a:rPr lang="fi-FI" sz="1000" baseline="0" dirty="0"/>
              <a:t> Bangalore</a:t>
            </a:r>
            <a:r>
              <a:rPr lang="fi-FI" sz="1000" dirty="0"/>
              <a:t>– Mouli Sankaran</a:t>
            </a:r>
            <a:endParaRPr lang="en-US" sz="1000" dirty="0"/>
          </a:p>
        </p:txBody>
      </p:sp>
      <p:pic>
        <p:nvPicPr>
          <p:cNvPr id="12" name="Picture 2" descr="Home | CAADLab | Computer Architecture and Automated Design Lab">
            <a:extLst>
              <a:ext uri="{FF2B5EF4-FFF2-40B4-BE49-F238E27FC236}">
                <a16:creationId xmlns:a16="http://schemas.microsoft.com/office/drawing/2014/main" xmlns="" id="{8BA9ED75-357E-71C6-0F14-B0FA341862B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924" r="-1260" b="15901"/>
          <a:stretch/>
        </p:blipFill>
        <p:spPr bwMode="auto">
          <a:xfrm>
            <a:off x="123268" y="188640"/>
            <a:ext cx="8977078" cy="399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448" y="6381328"/>
            <a:ext cx="457200" cy="365125"/>
          </a:xfrm>
        </p:spPr>
        <p:txBody>
          <a:bodyPr/>
          <a:lstStyle/>
          <a:p>
            <a:fld id="{0FE4A7D5-B2B0-4F74-9664-4F08858881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04" y="5013960"/>
            <a:ext cx="8183880" cy="1051560"/>
          </a:xfrm>
        </p:spPr>
        <p:txBody>
          <a:bodyPr anchor="ctr" anchorCtr="0"/>
          <a:lstStyle>
            <a:lvl1pPr>
              <a:defRPr b="1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4089" y="6309320"/>
            <a:ext cx="457200" cy="365125"/>
          </a:xfrm>
        </p:spPr>
        <p:txBody>
          <a:bodyPr/>
          <a:lstStyle/>
          <a:p>
            <a:fld id="{0FE4A7D5-B2B0-4F74-9664-4F08858881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2510" y="6381328"/>
            <a:ext cx="457200" cy="365125"/>
          </a:xfrm>
        </p:spPr>
        <p:txBody>
          <a:bodyPr/>
          <a:lstStyle/>
          <a:p>
            <a:fld id="{0FE4A7D5-B2B0-4F74-9664-4F08858881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81000" y="63624"/>
            <a:ext cx="8946144" cy="659248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569944" y="6296592"/>
            <a:ext cx="4572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4A7D5-B2B0-4F74-9664-4F088588814F}" type="slidenum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41FEE8CB-FD41-2B04-E438-4BAF5DBB3567}"/>
              </a:ext>
            </a:extLst>
          </p:cNvPr>
          <p:cNvSpPr txBox="1">
            <a:spLocks/>
          </p:cNvSpPr>
          <p:nvPr userDrawn="1"/>
        </p:nvSpPr>
        <p:spPr>
          <a:xfrm>
            <a:off x="2275605" y="6517650"/>
            <a:ext cx="4526624" cy="396664"/>
          </a:xfrm>
          <a:prstGeom prst="rect">
            <a:avLst/>
          </a:prstGeom>
        </p:spPr>
        <p:txBody>
          <a:bodyPr anchor="b" anchorCtr="0"/>
          <a:lstStyle/>
          <a:p>
            <a:pPr algn="ctr">
              <a:defRPr/>
            </a:pPr>
            <a:r>
              <a:rPr lang="fi-FI" sz="1000" dirty="0"/>
              <a:t>Digitial Systems and Computer Architecture– RVU,</a:t>
            </a:r>
            <a:r>
              <a:rPr lang="fi-FI" sz="1000" baseline="0" dirty="0"/>
              <a:t> Bangalore</a:t>
            </a:r>
            <a:r>
              <a:rPr lang="fi-FI" sz="1000" dirty="0"/>
              <a:t>– Mouli Sankaran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613454" y="6369898"/>
            <a:ext cx="4572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4A7D5-B2B0-4F74-9664-4F088588814F}" type="slidenum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07504" y="63624"/>
            <a:ext cx="8946144" cy="6605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ctr" anchorCtr="0"/>
          <a:lstStyle>
            <a:lvl1pPr algn="ctr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52450" y="6333045"/>
            <a:ext cx="4572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4A7D5-B2B0-4F74-9664-4F088588814F}" type="slidenum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xmlns="" id="{33605ABD-D0B3-EF64-AF46-F2229E2D5FCA}"/>
              </a:ext>
            </a:extLst>
          </p:cNvPr>
          <p:cNvSpPr txBox="1">
            <a:spLocks/>
          </p:cNvSpPr>
          <p:nvPr userDrawn="1"/>
        </p:nvSpPr>
        <p:spPr>
          <a:xfrm>
            <a:off x="2275605" y="6517650"/>
            <a:ext cx="4526624" cy="396664"/>
          </a:xfrm>
          <a:prstGeom prst="rect">
            <a:avLst/>
          </a:prstGeom>
        </p:spPr>
        <p:txBody>
          <a:bodyPr anchor="b" anchorCtr="0"/>
          <a:lstStyle/>
          <a:p>
            <a:pPr algn="ctr">
              <a:defRPr/>
            </a:pPr>
            <a:r>
              <a:rPr lang="fi-FI" sz="1000" dirty="0"/>
              <a:t>Digitial Systems and Computer Architecture– RVU,</a:t>
            </a:r>
            <a:r>
              <a:rPr lang="fi-FI" sz="1000" baseline="0" dirty="0"/>
              <a:t> Bangalore</a:t>
            </a:r>
            <a:r>
              <a:rPr lang="fi-FI" sz="1000" dirty="0"/>
              <a:t>– Mouli Sankaran</a:t>
            </a:r>
            <a:endParaRPr lang="en-US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94252" y="76876"/>
            <a:ext cx="8954144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395536" y="260648"/>
            <a:ext cx="8306809" cy="834598"/>
          </a:xfrm>
          <a:prstGeom prst="roundRect">
            <a:avLst>
              <a:gd name="adj" fmla="val 2127"/>
            </a:avLst>
          </a:prstGeom>
          <a:solidFill>
            <a:schemeClr val="bg2">
              <a:lumMod val="90000"/>
            </a:schemeClr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02626" y="6365227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/>
          <p:cNvSpPr txBox="1">
            <a:spLocks/>
          </p:cNvSpPr>
          <p:nvPr userDrawn="1"/>
        </p:nvSpPr>
        <p:spPr>
          <a:xfrm>
            <a:off x="2275605" y="6517650"/>
            <a:ext cx="4526624" cy="396664"/>
          </a:xfrm>
          <a:prstGeom prst="rect">
            <a:avLst/>
          </a:prstGeom>
        </p:spPr>
        <p:txBody>
          <a:bodyPr anchor="b" anchorCtr="0"/>
          <a:lstStyle/>
          <a:p>
            <a:pPr algn="ctr">
              <a:defRPr/>
            </a:pPr>
            <a:r>
              <a:rPr lang="fi-FI" sz="1000" dirty="0"/>
              <a:t>Digitial Systems and Computer Architecture– RVU,</a:t>
            </a:r>
            <a:r>
              <a:rPr lang="fi-FI" sz="1000" baseline="0" dirty="0"/>
              <a:t> Bangalore</a:t>
            </a:r>
            <a:r>
              <a:rPr lang="fi-FI" sz="1000" dirty="0"/>
              <a:t>– Mouli Sankaran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08912" cy="4032448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Digital Systems and Computer Architecture</a:t>
            </a:r>
            <a:r>
              <a:rPr lang="en-US" sz="3200" b="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3200" b="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3200" b="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3200" b="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3200" b="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3200" b="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320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320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3200" dirty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3200" dirty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3200" b="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Session 3.1</a:t>
            </a:r>
            <a:r>
              <a:rPr lang="en-US" sz="3200" dirty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3200" dirty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3200" dirty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3200" dirty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2800" dirty="0">
                <a:ln w="11430"/>
                <a:solidFill>
                  <a:srgbClr val="80008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Mouli Sankaran</a:t>
            </a:r>
            <a:endParaRPr lang="en-IN" sz="2800" dirty="0">
              <a:ln w="11430"/>
              <a:solidFill>
                <a:srgbClr val="FF66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48B206D-1D0E-8E44-3AF9-E1459AA4E142}"/>
              </a:ext>
            </a:extLst>
          </p:cNvPr>
          <p:cNvSpPr txBox="1"/>
          <p:nvPr/>
        </p:nvSpPr>
        <p:spPr>
          <a:xfrm>
            <a:off x="3059832" y="5949280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FSM, Moore and Mealy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DD693E-A4B6-0F00-36F2-FB4E6891E977}"/>
              </a:ext>
            </a:extLst>
          </p:cNvPr>
          <p:cNvSpPr txBox="1"/>
          <p:nvPr/>
        </p:nvSpPr>
        <p:spPr>
          <a:xfrm>
            <a:off x="3950676" y="480400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Module 3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8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83880" cy="733832"/>
          </a:xfrm>
        </p:spPr>
        <p:txBody>
          <a:bodyPr>
            <a:normAutofit/>
          </a:bodyPr>
          <a:lstStyle/>
          <a:p>
            <a:r>
              <a:rPr lang="en-US" sz="3200" dirty="0"/>
              <a:t>b) Mealy Model</a:t>
            </a:r>
            <a:endParaRPr lang="en-IN" sz="3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" y="2348880"/>
            <a:ext cx="85153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196752"/>
            <a:ext cx="7920880" cy="475252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 the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Mealy model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the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output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is a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function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of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both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the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present state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and the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inputs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en-US" sz="2400" dirty="0"/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en-US" sz="2400" dirty="0"/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en-US" sz="2400" dirty="0"/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en-US" sz="2400" dirty="0"/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IN" sz="2400" dirty="0"/>
              <a:t>A circuit may also have both types of outputs.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IN" sz="2200" dirty="0"/>
              <a:t> i.e., both Mealy and Moore type of 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83880" cy="733832"/>
          </a:xfrm>
        </p:spPr>
        <p:txBody>
          <a:bodyPr>
            <a:normAutofit/>
          </a:bodyPr>
          <a:lstStyle/>
          <a:p>
            <a:r>
              <a:rPr lang="en-US" sz="3200" dirty="0"/>
              <a:t>Mealy and Moore Machines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183880" cy="2664296"/>
          </a:xfrm>
        </p:spPr>
        <p:txBody>
          <a:bodyPr>
            <a:normAutofit/>
          </a:bodyPr>
          <a:lstStyle/>
          <a:p>
            <a:r>
              <a:rPr lang="en-IN" sz="2400" dirty="0"/>
              <a:t>These </a:t>
            </a:r>
            <a:r>
              <a:rPr lang="en-IN" sz="2400" b="1" dirty="0"/>
              <a:t>two models </a:t>
            </a:r>
            <a:r>
              <a:rPr lang="en-IN" sz="2400" dirty="0"/>
              <a:t>of </a:t>
            </a:r>
            <a:r>
              <a:rPr lang="en-IN" sz="2400" b="1" dirty="0"/>
              <a:t>sequential circuits </a:t>
            </a:r>
            <a:r>
              <a:rPr lang="en-IN" sz="2400" dirty="0"/>
              <a:t>are commonly referred to as a </a:t>
            </a:r>
            <a:r>
              <a:rPr lang="en-IN" sz="2400" b="1" dirty="0"/>
              <a:t>Finite State Machine</a:t>
            </a:r>
            <a:r>
              <a:rPr lang="en-IN" sz="2400" dirty="0"/>
              <a:t>, abbreviated </a:t>
            </a:r>
            <a:r>
              <a:rPr lang="en-IN" sz="2400" b="1" dirty="0"/>
              <a:t>FSM</a:t>
            </a:r>
            <a:r>
              <a:rPr lang="en-IN" sz="2400" dirty="0"/>
              <a:t>. </a:t>
            </a:r>
          </a:p>
          <a:p>
            <a:r>
              <a:rPr lang="en-IN" sz="2400" dirty="0"/>
              <a:t>The Mealy model of a sequential circuit is referred to as a </a:t>
            </a:r>
            <a:r>
              <a:rPr lang="en-IN" sz="2400" b="1" dirty="0"/>
              <a:t>Mealy FSM </a:t>
            </a:r>
            <a:r>
              <a:rPr lang="en-IN" sz="2400" dirty="0"/>
              <a:t>or </a:t>
            </a:r>
            <a:r>
              <a:rPr lang="en-IN" sz="2400" b="1" dirty="0"/>
              <a:t>Mealy machine</a:t>
            </a:r>
            <a:r>
              <a:rPr lang="en-IN" sz="2400" dirty="0"/>
              <a:t>. </a:t>
            </a:r>
          </a:p>
          <a:p>
            <a:r>
              <a:rPr lang="en-IN" sz="2400" dirty="0"/>
              <a:t>The Moore model is referred to as a </a:t>
            </a:r>
            <a:r>
              <a:rPr lang="en-IN" sz="2400" b="1" dirty="0"/>
              <a:t>Moore FSM </a:t>
            </a:r>
            <a:r>
              <a:rPr lang="en-IN" sz="2400" dirty="0"/>
              <a:t>or </a:t>
            </a:r>
            <a:r>
              <a:rPr lang="en-IN" sz="2400" b="1" dirty="0"/>
              <a:t>Moore machine</a:t>
            </a:r>
            <a:r>
              <a:rPr lang="en-IN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37" y="339038"/>
            <a:ext cx="8183880" cy="661824"/>
          </a:xfrm>
        </p:spPr>
        <p:txBody>
          <a:bodyPr>
            <a:normAutofit/>
          </a:bodyPr>
          <a:lstStyle/>
          <a:p>
            <a:r>
              <a:rPr lang="en-US" sz="2800" dirty="0"/>
              <a:t>Session 3.1: Summary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E6501D-3CFD-D7B2-F01C-A7607E17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752" y="1124744"/>
            <a:ext cx="4680520" cy="250014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Finite State Machine (FSM)</a:t>
            </a:r>
          </a:p>
          <a:p>
            <a:pPr lvl="1">
              <a:defRPr/>
            </a:pPr>
            <a:r>
              <a:rPr lang="en-US" sz="1800" dirty="0"/>
              <a:t>Example: Turnstile</a:t>
            </a:r>
          </a:p>
          <a:p>
            <a:pPr>
              <a:defRPr/>
            </a:pPr>
            <a:r>
              <a:rPr lang="en-US" sz="2000" dirty="0"/>
              <a:t>Types of Clocked Sequential Circuits</a:t>
            </a:r>
          </a:p>
          <a:p>
            <a:pPr lvl="1">
              <a:defRPr/>
            </a:pPr>
            <a:r>
              <a:rPr lang="en-US" sz="1800" dirty="0"/>
              <a:t>Moore Model</a:t>
            </a:r>
          </a:p>
          <a:p>
            <a:pPr lvl="1">
              <a:defRPr/>
            </a:pPr>
            <a:r>
              <a:rPr lang="en-US" sz="1800"/>
              <a:t>Mealy </a:t>
            </a:r>
            <a:r>
              <a:rPr lang="en-US" sz="1800" smtClean="0"/>
              <a:t>Model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146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37" y="339038"/>
            <a:ext cx="8183880" cy="661824"/>
          </a:xfrm>
        </p:spPr>
        <p:txBody>
          <a:bodyPr>
            <a:normAutofit/>
          </a:bodyPr>
          <a:lstStyle/>
          <a:p>
            <a:r>
              <a:rPr lang="en-US" sz="2800" dirty="0"/>
              <a:t>Session 3.1: Focus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0E93C7E-DC92-7F1D-D6EF-B4D695F6B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752" y="1124744"/>
            <a:ext cx="4680520" cy="250014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Finite State Machine (FSM)</a:t>
            </a:r>
          </a:p>
          <a:p>
            <a:pPr lvl="1">
              <a:defRPr/>
            </a:pPr>
            <a:r>
              <a:rPr lang="en-US" sz="1800" dirty="0"/>
              <a:t>Example: Turnstile</a:t>
            </a:r>
          </a:p>
          <a:p>
            <a:pPr>
              <a:defRPr/>
            </a:pPr>
            <a:r>
              <a:rPr lang="en-US" sz="2000" dirty="0"/>
              <a:t>Types of Clocked Sequential Circuits</a:t>
            </a:r>
          </a:p>
          <a:p>
            <a:pPr lvl="1">
              <a:defRPr/>
            </a:pPr>
            <a:r>
              <a:rPr lang="en-US" sz="1800" dirty="0"/>
              <a:t>Moore Model</a:t>
            </a:r>
          </a:p>
          <a:p>
            <a:pPr lvl="1">
              <a:defRPr/>
            </a:pPr>
            <a:r>
              <a:rPr lang="en-US" sz="1800" dirty="0"/>
              <a:t>Mealy Model</a:t>
            </a:r>
          </a:p>
          <a:p>
            <a:pPr lvl="1">
              <a:defRPr/>
            </a:pPr>
            <a:r>
              <a:rPr lang="en-US" sz="1800" dirty="0"/>
              <a:t>Example circuits</a:t>
            </a:r>
          </a:p>
        </p:txBody>
      </p:sp>
    </p:spTree>
    <p:extLst>
      <p:ext uri="{BB962C8B-B14F-4D97-AF65-F5344CB8AC3E}">
        <p14:creationId xmlns:p14="http://schemas.microsoft.com/office/powerpoint/2010/main" val="120209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573016"/>
            <a:ext cx="8183880" cy="1872208"/>
          </a:xfrm>
        </p:spPr>
        <p:txBody>
          <a:bodyPr>
            <a:noAutofit/>
          </a:bodyPr>
          <a:lstStyle/>
          <a:p>
            <a:r>
              <a:rPr lang="en-US" sz="3200" dirty="0"/>
              <a:t>Finite State Machine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4894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83880" cy="733832"/>
          </a:xfrm>
        </p:spPr>
        <p:txBody>
          <a:bodyPr>
            <a:normAutofit/>
          </a:bodyPr>
          <a:lstStyle/>
          <a:p>
            <a:r>
              <a:rPr lang="en-US" sz="3200" dirty="0"/>
              <a:t>Example: Turnstile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54775"/>
            <a:ext cx="457200" cy="365125"/>
          </a:xfrm>
        </p:spPr>
        <p:txBody>
          <a:bodyPr/>
          <a:lstStyle/>
          <a:p>
            <a:fld id="{91974DF9-AD47-4691-BA21-BBFCE3637A9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https://upload.wikimedia.org/wikipedia/commons/thumb/2/2c/Turnstile.alewife.agr.jpg/800px-Turnstile.alewife.ag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24744"/>
            <a:ext cx="5040560" cy="3780420"/>
          </a:xfrm>
          <a:prstGeom prst="rect">
            <a:avLst/>
          </a:prstGeom>
          <a:noFill/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7504" y="5099883"/>
            <a:ext cx="8928992" cy="936104"/>
          </a:xfrm>
        </p:spPr>
        <p:txBody>
          <a:bodyPr>
            <a:normAutofit/>
          </a:bodyPr>
          <a:lstStyle/>
          <a:p>
            <a:r>
              <a:rPr lang="en-US" sz="2400" dirty="0"/>
              <a:t>Allows people to </a:t>
            </a:r>
            <a:r>
              <a:rPr lang="en-US" sz="2400" b="1" dirty="0"/>
              <a:t>enter</a:t>
            </a:r>
            <a:r>
              <a:rPr lang="en-US" sz="2400" dirty="0"/>
              <a:t> through </a:t>
            </a:r>
            <a:r>
              <a:rPr lang="en-US" sz="2400" b="1" dirty="0"/>
              <a:t>only on one side</a:t>
            </a:r>
            <a:r>
              <a:rPr lang="en-US" sz="2400" dirty="0"/>
              <a:t>. It can also have </a:t>
            </a:r>
            <a:r>
              <a:rPr lang="en-US" sz="2400" b="1" dirty="0"/>
              <a:t>controlled access </a:t>
            </a:r>
            <a:r>
              <a:rPr lang="en-US" sz="2400" dirty="0"/>
              <a:t>(coin) to let people in.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28" y="332656"/>
            <a:ext cx="8183880" cy="733832"/>
          </a:xfrm>
        </p:spPr>
        <p:txBody>
          <a:bodyPr>
            <a:normAutofit/>
          </a:bodyPr>
          <a:lstStyle/>
          <a:p>
            <a:r>
              <a:rPr lang="en-US" sz="2800" dirty="0"/>
              <a:t>Operation of Turnstile Operation Explained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44" y="2722568"/>
            <a:ext cx="8526584" cy="2794664"/>
          </a:xfrm>
        </p:spPr>
        <p:txBody>
          <a:bodyPr>
            <a:normAutofit/>
          </a:bodyPr>
          <a:lstStyle/>
          <a:p>
            <a:r>
              <a:rPr lang="en-US" sz="2400" dirty="0"/>
              <a:t>Operation is modeled with a </a:t>
            </a:r>
            <a:r>
              <a:rPr lang="en-US" sz="2400" b="1" dirty="0"/>
              <a:t>State Machine or State Diagram</a:t>
            </a:r>
          </a:p>
          <a:p>
            <a:r>
              <a:rPr lang="en-US" sz="2400" b="1" dirty="0"/>
              <a:t>Turnstile</a:t>
            </a:r>
            <a:r>
              <a:rPr lang="en-US" sz="2400" dirty="0"/>
              <a:t> can be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b="1" dirty="0"/>
              <a:t>one</a:t>
            </a:r>
            <a:r>
              <a:rPr lang="en-US" sz="2400" dirty="0"/>
              <a:t> of these </a:t>
            </a:r>
            <a:r>
              <a:rPr lang="en-US" sz="2400" b="1" dirty="0"/>
              <a:t>two</a:t>
            </a:r>
            <a:r>
              <a:rPr lang="en-US" sz="2400" dirty="0"/>
              <a:t> </a:t>
            </a:r>
            <a:r>
              <a:rPr lang="en-US" sz="2400" b="1" dirty="0"/>
              <a:t>states</a:t>
            </a:r>
          </a:p>
          <a:p>
            <a:pPr lvl="1"/>
            <a:r>
              <a:rPr lang="en-US" sz="2000" b="1" dirty="0"/>
              <a:t>Locked</a:t>
            </a:r>
          </a:p>
          <a:p>
            <a:pPr lvl="1"/>
            <a:r>
              <a:rPr lang="en-US" sz="2000" b="1" dirty="0"/>
              <a:t>Unlocked</a:t>
            </a:r>
          </a:p>
          <a:p>
            <a:r>
              <a:rPr lang="en-US" sz="2400" b="1" dirty="0"/>
              <a:t>Initially</a:t>
            </a:r>
            <a:r>
              <a:rPr lang="en-US" sz="2400" dirty="0"/>
              <a:t> it is in a </a:t>
            </a:r>
            <a:r>
              <a:rPr lang="en-US" sz="2400" b="1" dirty="0"/>
              <a:t>Locked </a:t>
            </a:r>
            <a:r>
              <a:rPr lang="en-US" sz="2400" dirty="0"/>
              <a:t>condition</a:t>
            </a:r>
          </a:p>
          <a:p>
            <a:r>
              <a:rPr lang="en-US" sz="2400" b="1" dirty="0"/>
              <a:t>Dropping</a:t>
            </a:r>
            <a:r>
              <a:rPr lang="en-US" sz="2400" dirty="0"/>
              <a:t> a coin changes the state of the machine from </a:t>
            </a:r>
            <a:r>
              <a:rPr lang="en-US" sz="2400" b="1" dirty="0"/>
              <a:t>Locked </a:t>
            </a:r>
            <a:r>
              <a:rPr lang="en-US" sz="2400" dirty="0"/>
              <a:t>to </a:t>
            </a:r>
            <a:r>
              <a:rPr lang="en-US" sz="2400" b="1" dirty="0"/>
              <a:t>Unlocked</a:t>
            </a:r>
            <a:endParaRPr lang="en-IN" sz="2400" b="1" dirty="0"/>
          </a:p>
        </p:txBody>
      </p:sp>
      <p:pic>
        <p:nvPicPr>
          <p:cNvPr id="37890" name="Picture 2" descr="https://upload.wikimedia.org/wikipedia/commons/thumb/9/9e/Turnstile_state_machine_colored.svg/330px-Turnstile_state_machine_colored.svg.png"/>
          <p:cNvPicPr>
            <a:picLocks noChangeAspect="1" noChangeArrowheads="1"/>
          </p:cNvPicPr>
          <p:nvPr/>
        </p:nvPicPr>
        <p:blipFill>
          <a:blip r:embed="rId2" cstate="print"/>
          <a:srcRect t="10572" b="10572"/>
          <a:stretch>
            <a:fillRect/>
          </a:stretch>
        </p:blipFill>
        <p:spPr bwMode="auto">
          <a:xfrm>
            <a:off x="2195736" y="1124744"/>
            <a:ext cx="4714875" cy="161110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28" y="1340768"/>
            <a:ext cx="1276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 are:</a:t>
            </a:r>
          </a:p>
          <a:p>
            <a:r>
              <a:rPr lang="en-US" b="1" dirty="0"/>
              <a:t>1. Coin</a:t>
            </a:r>
          </a:p>
          <a:p>
            <a:r>
              <a:rPr lang="en-US" b="1" dirty="0"/>
              <a:t>2. Push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28" y="332656"/>
            <a:ext cx="8183880" cy="733832"/>
          </a:xfrm>
        </p:spPr>
        <p:txBody>
          <a:bodyPr>
            <a:normAutofit/>
          </a:bodyPr>
          <a:lstStyle/>
          <a:p>
            <a:r>
              <a:rPr lang="en-US" sz="3200" dirty="0"/>
              <a:t>Turnstile Operation Explained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536" y="2777160"/>
            <a:ext cx="8526584" cy="2931166"/>
          </a:xfrm>
        </p:spPr>
        <p:txBody>
          <a:bodyPr>
            <a:noAutofit/>
          </a:bodyPr>
          <a:lstStyle/>
          <a:p>
            <a:r>
              <a:rPr lang="en-US" sz="2400" dirty="0"/>
              <a:t>In the unlocked state, when the cross bar is pushed</a:t>
            </a:r>
            <a:endParaRPr lang="en-US" sz="2400" b="1" dirty="0"/>
          </a:p>
          <a:p>
            <a:pPr lvl="1"/>
            <a:r>
              <a:rPr lang="en-US" sz="2200" b="1" dirty="0"/>
              <a:t>One person </a:t>
            </a:r>
            <a:r>
              <a:rPr lang="en-US" sz="2200" dirty="0"/>
              <a:t>can</a:t>
            </a:r>
            <a:r>
              <a:rPr lang="en-US" sz="2200" b="1" dirty="0"/>
              <a:t> move in </a:t>
            </a:r>
            <a:r>
              <a:rPr lang="en-US" sz="2200" dirty="0"/>
              <a:t>through the gate</a:t>
            </a:r>
          </a:p>
          <a:p>
            <a:pPr lvl="1"/>
            <a:r>
              <a:rPr lang="en-US" sz="2200" dirty="0"/>
              <a:t>Turnstile</a:t>
            </a:r>
            <a:r>
              <a:rPr lang="en-US" sz="2200" b="1" dirty="0"/>
              <a:t> changes </a:t>
            </a:r>
            <a:r>
              <a:rPr lang="en-US" sz="2200" dirty="0"/>
              <a:t>back to </a:t>
            </a:r>
            <a:r>
              <a:rPr lang="en-US" sz="2200" b="1" dirty="0"/>
              <a:t>Locked state</a:t>
            </a:r>
          </a:p>
          <a:p>
            <a:pPr lvl="1"/>
            <a:r>
              <a:rPr lang="en-US" sz="2200" dirty="0"/>
              <a:t>The cross bar cannot be moved in the locked state even if it gets pushed</a:t>
            </a:r>
          </a:p>
          <a:p>
            <a:r>
              <a:rPr lang="en-US" sz="2400" dirty="0"/>
              <a:t>There by </a:t>
            </a:r>
            <a:r>
              <a:rPr lang="en-US" sz="2400" b="1" dirty="0"/>
              <a:t>allowing </a:t>
            </a:r>
            <a:r>
              <a:rPr lang="en-US" sz="2400" dirty="0"/>
              <a:t>only maximum</a:t>
            </a:r>
            <a:r>
              <a:rPr lang="en-US" sz="2400" b="1" dirty="0"/>
              <a:t> one person </a:t>
            </a:r>
            <a:r>
              <a:rPr lang="en-US" sz="2400" dirty="0"/>
              <a:t>to enter for every </a:t>
            </a:r>
            <a:r>
              <a:rPr lang="en-US" sz="2400" b="1" dirty="0"/>
              <a:t>coin dropped</a:t>
            </a:r>
            <a:endParaRPr lang="en-IN" sz="2400" b="1" dirty="0"/>
          </a:p>
        </p:txBody>
      </p:sp>
      <p:pic>
        <p:nvPicPr>
          <p:cNvPr id="37890" name="Picture 2" descr="https://upload.wikimedia.org/wikipedia/commons/thumb/9/9e/Turnstile_state_machine_colored.svg/330px-Turnstile_state_machine_colored.svg.png"/>
          <p:cNvPicPr>
            <a:picLocks noChangeAspect="1" noChangeArrowheads="1"/>
          </p:cNvPicPr>
          <p:nvPr/>
        </p:nvPicPr>
        <p:blipFill>
          <a:blip r:embed="rId2" cstate="print"/>
          <a:srcRect t="10572" b="10572"/>
          <a:stretch>
            <a:fillRect/>
          </a:stretch>
        </p:blipFill>
        <p:spPr bwMode="auto">
          <a:xfrm>
            <a:off x="2267744" y="1149674"/>
            <a:ext cx="4714875" cy="16111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877848"/>
          </a:xfrm>
        </p:spPr>
        <p:txBody>
          <a:bodyPr>
            <a:normAutofit/>
          </a:bodyPr>
          <a:lstStyle/>
          <a:p>
            <a:r>
              <a:rPr lang="en-US" sz="3200" dirty="0"/>
              <a:t>Finite State Machine (FSM)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24" y="1083800"/>
            <a:ext cx="8485640" cy="4001384"/>
          </a:xfrm>
        </p:spPr>
        <p:txBody>
          <a:bodyPr/>
          <a:lstStyle/>
          <a:p>
            <a:r>
              <a:rPr lang="en-IN" dirty="0"/>
              <a:t>A</a:t>
            </a:r>
            <a:r>
              <a:rPr lang="en-IN" sz="2400" dirty="0"/>
              <a:t> Finite-State Machine (</a:t>
            </a:r>
            <a:r>
              <a:rPr lang="en-IN" sz="2400" b="1" dirty="0"/>
              <a:t>FSM</a:t>
            </a:r>
            <a:r>
              <a:rPr lang="en-IN" sz="2400" dirty="0"/>
              <a:t>) or Finite-state Automaton (</a:t>
            </a:r>
            <a:r>
              <a:rPr lang="en-IN" sz="2400" b="1" dirty="0"/>
              <a:t>FSA</a:t>
            </a:r>
            <a:r>
              <a:rPr lang="en-IN" sz="2400" dirty="0"/>
              <a:t>, plural: automata), finite automaton, or simply a </a:t>
            </a:r>
            <a:r>
              <a:rPr lang="en-IN" sz="2400" b="1" dirty="0"/>
              <a:t>state machine</a:t>
            </a:r>
            <a:r>
              <a:rPr lang="en-IN" sz="2400" dirty="0"/>
              <a:t>, is a </a:t>
            </a:r>
            <a:r>
              <a:rPr lang="en-IN" sz="2400" b="1" dirty="0"/>
              <a:t>mathematical model </a:t>
            </a:r>
            <a:r>
              <a:rPr lang="en-IN" sz="2400" dirty="0"/>
              <a:t>of computation. </a:t>
            </a:r>
          </a:p>
          <a:p>
            <a:r>
              <a:rPr lang="en-IN" sz="2400" dirty="0"/>
              <a:t>It is an </a:t>
            </a:r>
            <a:r>
              <a:rPr lang="en-IN" sz="2400" b="1" dirty="0"/>
              <a:t>abstract machine </a:t>
            </a:r>
            <a:r>
              <a:rPr lang="en-IN" sz="2400" dirty="0"/>
              <a:t>that can be </a:t>
            </a:r>
            <a:r>
              <a:rPr lang="en-IN" sz="2400" b="1" dirty="0"/>
              <a:t>in</a:t>
            </a:r>
            <a:r>
              <a:rPr lang="en-IN" sz="2400" dirty="0"/>
              <a:t> exactly </a:t>
            </a:r>
            <a:r>
              <a:rPr lang="en-IN" sz="2400" b="1" dirty="0"/>
              <a:t>one</a:t>
            </a:r>
            <a:r>
              <a:rPr lang="en-IN" sz="2400" dirty="0"/>
              <a:t> of a </a:t>
            </a:r>
            <a:r>
              <a:rPr lang="en-IN" sz="2400" b="1" dirty="0"/>
              <a:t>finite</a:t>
            </a:r>
            <a:r>
              <a:rPr lang="en-IN" sz="2400" dirty="0"/>
              <a:t> number of </a:t>
            </a:r>
            <a:r>
              <a:rPr lang="en-IN" sz="2400" b="1" dirty="0"/>
              <a:t>states</a:t>
            </a:r>
            <a:r>
              <a:rPr lang="en-IN" sz="2400" dirty="0"/>
              <a:t> at any given </a:t>
            </a:r>
            <a:r>
              <a:rPr lang="en-IN" sz="2400" b="1" dirty="0"/>
              <a:t>time</a:t>
            </a:r>
            <a:r>
              <a:rPr lang="en-IN" sz="2400" dirty="0"/>
              <a:t>. </a:t>
            </a:r>
          </a:p>
          <a:p>
            <a:r>
              <a:rPr lang="en-IN" sz="2400" dirty="0"/>
              <a:t>The </a:t>
            </a:r>
            <a:r>
              <a:rPr lang="en-IN" sz="2400" b="1" dirty="0"/>
              <a:t>FSM</a:t>
            </a:r>
            <a:r>
              <a:rPr lang="en-IN" sz="2400" dirty="0"/>
              <a:t> can </a:t>
            </a:r>
            <a:r>
              <a:rPr lang="en-IN" sz="2400" b="1" dirty="0"/>
              <a:t>change</a:t>
            </a:r>
            <a:r>
              <a:rPr lang="en-IN" sz="2400" dirty="0"/>
              <a:t> from </a:t>
            </a:r>
            <a:r>
              <a:rPr lang="en-IN" sz="2400" b="1" dirty="0"/>
              <a:t>one state </a:t>
            </a:r>
            <a:r>
              <a:rPr lang="en-IN" sz="2400" dirty="0"/>
              <a:t>to </a:t>
            </a:r>
            <a:r>
              <a:rPr lang="en-IN" sz="2400" b="1" dirty="0"/>
              <a:t>another</a:t>
            </a:r>
            <a:r>
              <a:rPr lang="en-IN" sz="2400" dirty="0"/>
              <a:t> in </a:t>
            </a:r>
            <a:r>
              <a:rPr lang="en-IN" sz="2400" b="1" dirty="0"/>
              <a:t>response</a:t>
            </a:r>
            <a:r>
              <a:rPr lang="en-IN" sz="2400" dirty="0"/>
              <a:t> to some </a:t>
            </a:r>
            <a:r>
              <a:rPr lang="en-IN" sz="2400" b="1" dirty="0"/>
              <a:t>external inputs</a:t>
            </a:r>
            <a:r>
              <a:rPr lang="en-IN" sz="2400" dirty="0"/>
              <a:t>; the change from one state to another is called a </a:t>
            </a:r>
            <a:r>
              <a:rPr lang="en-IN" sz="2400" b="1" dirty="0"/>
              <a:t>transition</a:t>
            </a:r>
            <a:r>
              <a:rPr lang="en-IN" sz="2400" dirty="0"/>
              <a:t>.</a:t>
            </a:r>
          </a:p>
          <a:p>
            <a:r>
              <a:rPr lang="en-IN" sz="2400" dirty="0"/>
              <a:t> A </a:t>
            </a:r>
            <a:r>
              <a:rPr lang="en-IN" sz="2400" b="1" dirty="0"/>
              <a:t>FSM</a:t>
            </a:r>
            <a:r>
              <a:rPr lang="en-IN" sz="2400" dirty="0"/>
              <a:t> is defined by a </a:t>
            </a:r>
            <a:r>
              <a:rPr lang="en-IN" sz="2400" b="1" dirty="0"/>
              <a:t>list</a:t>
            </a:r>
            <a:r>
              <a:rPr lang="en-IN" sz="2400" dirty="0"/>
              <a:t> of its </a:t>
            </a:r>
            <a:r>
              <a:rPr lang="en-IN" sz="2400" b="1" dirty="0"/>
              <a:t>states</a:t>
            </a:r>
            <a:r>
              <a:rPr lang="en-IN" sz="2400" dirty="0"/>
              <a:t>, its </a:t>
            </a:r>
            <a:r>
              <a:rPr lang="en-IN" sz="2400" b="1" dirty="0"/>
              <a:t>initial state</a:t>
            </a:r>
            <a:r>
              <a:rPr lang="en-IN" sz="2400" dirty="0"/>
              <a:t>, and the </a:t>
            </a:r>
            <a:r>
              <a:rPr lang="en-IN" sz="2400" b="1" dirty="0"/>
              <a:t>conditions</a:t>
            </a:r>
            <a:r>
              <a:rPr lang="en-IN" sz="2400" dirty="0"/>
              <a:t> for </a:t>
            </a:r>
            <a:r>
              <a:rPr lang="en-IN" sz="2400" b="1" dirty="0"/>
              <a:t>each transition</a:t>
            </a:r>
            <a:r>
              <a:rPr lang="en-IN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83880" cy="661824"/>
          </a:xfrm>
        </p:spPr>
        <p:txBody>
          <a:bodyPr>
            <a:normAutofit/>
          </a:bodyPr>
          <a:lstStyle/>
          <a:p>
            <a:r>
              <a:rPr lang="en-US" sz="3200" dirty="0"/>
              <a:t>FSM of Turnstile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915975"/>
            <a:ext cx="7488832" cy="3322248"/>
          </a:xfrm>
        </p:spPr>
        <p:txBody>
          <a:bodyPr>
            <a:normAutofit/>
          </a:bodyPr>
          <a:lstStyle/>
          <a:p>
            <a:r>
              <a:rPr lang="en-US" sz="2400" b="1" dirty="0"/>
              <a:t>List of states</a:t>
            </a:r>
          </a:p>
          <a:p>
            <a:pPr lvl="1"/>
            <a:r>
              <a:rPr lang="en-US" sz="2200" dirty="0"/>
              <a:t>Locked</a:t>
            </a:r>
          </a:p>
          <a:p>
            <a:pPr lvl="1"/>
            <a:r>
              <a:rPr lang="en-US" sz="2200" dirty="0"/>
              <a:t>Unlocked</a:t>
            </a:r>
          </a:p>
          <a:p>
            <a:r>
              <a:rPr lang="en-US" sz="2400" b="1" dirty="0"/>
              <a:t>Initial State</a:t>
            </a:r>
            <a:r>
              <a:rPr lang="en-US" sz="2400" dirty="0"/>
              <a:t>: Locked</a:t>
            </a:r>
          </a:p>
          <a:p>
            <a:r>
              <a:rPr lang="en-US" sz="2400" b="1" dirty="0"/>
              <a:t>External Inputs</a:t>
            </a:r>
            <a:r>
              <a:rPr lang="en-US" sz="2400" dirty="0"/>
              <a:t>: Coin and Push</a:t>
            </a:r>
          </a:p>
          <a:p>
            <a:r>
              <a:rPr lang="en-US" sz="2400" b="1" dirty="0"/>
              <a:t>Transitions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Locked to Unlocked (Condition: Dropping of coin)</a:t>
            </a:r>
          </a:p>
          <a:p>
            <a:pPr lvl="1"/>
            <a:r>
              <a:rPr lang="en-US" sz="2200" dirty="0"/>
              <a:t>Unlocked to Locked (Condition: Pushing the bar)</a:t>
            </a:r>
            <a:endParaRPr lang="en-IN" sz="2200" dirty="0"/>
          </a:p>
        </p:txBody>
      </p:sp>
      <p:pic>
        <p:nvPicPr>
          <p:cNvPr id="4" name="Picture 2" descr="https://upload.wikimedia.org/wikipedia/commons/thumb/9/9e/Turnstile_state_machine_colored.svg/330px-Turnstile_state_machine_colored.svg.png"/>
          <p:cNvPicPr>
            <a:picLocks noChangeAspect="1" noChangeArrowheads="1"/>
          </p:cNvPicPr>
          <p:nvPr/>
        </p:nvPicPr>
        <p:blipFill>
          <a:blip r:embed="rId2" cstate="print"/>
          <a:srcRect t="10572" b="10572"/>
          <a:stretch>
            <a:fillRect/>
          </a:stretch>
        </p:blipFill>
        <p:spPr bwMode="auto">
          <a:xfrm>
            <a:off x="2267744" y="1149674"/>
            <a:ext cx="4714875" cy="161110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5536" y="1340768"/>
            <a:ext cx="1531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Dark dot </a:t>
            </a:r>
            <a:r>
              <a:rPr lang="en-US" dirty="0"/>
              <a:t>here</a:t>
            </a:r>
          </a:p>
          <a:p>
            <a:r>
              <a:rPr lang="en-US" dirty="0"/>
              <a:t>Shows the</a:t>
            </a:r>
          </a:p>
          <a:p>
            <a:r>
              <a:rPr lang="en-US" b="1" dirty="0"/>
              <a:t>Initial state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83880" cy="733832"/>
          </a:xfrm>
        </p:spPr>
        <p:txBody>
          <a:bodyPr>
            <a:normAutofit/>
          </a:bodyPr>
          <a:lstStyle/>
          <a:p>
            <a:r>
              <a:rPr lang="en-US" sz="3200" dirty="0"/>
              <a:t>a) Moore Model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412137"/>
            <a:ext cx="8064896" cy="1512168"/>
          </a:xfrm>
        </p:spPr>
        <p:txBody>
          <a:bodyPr>
            <a:normAutofit/>
          </a:bodyPr>
          <a:lstStyle/>
          <a:p>
            <a:r>
              <a:rPr lang="en-IN" sz="2400" dirty="0"/>
              <a:t>In the </a:t>
            </a:r>
            <a:r>
              <a:rPr lang="en-IN" sz="2400" b="1" dirty="0">
                <a:solidFill>
                  <a:srgbClr val="C00000"/>
                </a:solidFill>
              </a:rPr>
              <a:t>Moore model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C00000"/>
                </a:solidFill>
              </a:rPr>
              <a:t>output</a:t>
            </a:r>
            <a:r>
              <a:rPr lang="en-IN" sz="2400" dirty="0"/>
              <a:t> is a function of </a:t>
            </a:r>
            <a:r>
              <a:rPr lang="en-IN" sz="2400" b="1" dirty="0">
                <a:solidFill>
                  <a:srgbClr val="C00000"/>
                </a:solidFill>
              </a:rPr>
              <a:t>only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C00000"/>
                </a:solidFill>
              </a:rPr>
              <a:t>present state</a:t>
            </a:r>
            <a:r>
              <a:rPr lang="en-IN" sz="2400" dirty="0"/>
              <a:t>. </a:t>
            </a:r>
          </a:p>
          <a:p>
            <a:pPr lvl="1"/>
            <a:r>
              <a:rPr lang="en-US" sz="2000" dirty="0"/>
              <a:t>Present states are in tern driven by the inputs</a:t>
            </a:r>
            <a:endParaRPr lang="en-IN" sz="20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7" y="1268760"/>
            <a:ext cx="86201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87634</TotalTime>
  <Words>382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Aspect</vt:lpstr>
      <vt:lpstr>Digital Systems and Computer Architecture     Session 3.1  Mouli Sankaran</vt:lpstr>
      <vt:lpstr>Session 3.1: Focus</vt:lpstr>
      <vt:lpstr>Finite State Machine</vt:lpstr>
      <vt:lpstr>Example: Turnstile</vt:lpstr>
      <vt:lpstr>Operation of Turnstile Operation Explained</vt:lpstr>
      <vt:lpstr>Turnstile Operation Explained</vt:lpstr>
      <vt:lpstr>Finite State Machine (FSM)</vt:lpstr>
      <vt:lpstr>FSM of Turnstile</vt:lpstr>
      <vt:lpstr>a) Moore Model</vt:lpstr>
      <vt:lpstr>b) Mealy Model</vt:lpstr>
      <vt:lpstr>Mealy and Moore Machines</vt:lpstr>
      <vt:lpstr>Session 3.1: 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veenabhaskar</cp:lastModifiedBy>
  <cp:revision>9693</cp:revision>
  <dcterms:created xsi:type="dcterms:W3CDTF">2012-06-28T09:03:48Z</dcterms:created>
  <dcterms:modified xsi:type="dcterms:W3CDTF">2023-12-04T06:21:00Z</dcterms:modified>
</cp:coreProperties>
</file>