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4" r:id="rId1"/>
  </p:sldMasterIdLst>
  <p:notesMasterIdLst>
    <p:notesMasterId r:id="rId13"/>
  </p:notesMasterIdLst>
  <p:handoutMasterIdLst>
    <p:handoutMasterId r:id="rId14"/>
  </p:handoutMasterIdLst>
  <p:sldIdLst>
    <p:sldId id="2088" r:id="rId2"/>
    <p:sldId id="2133" r:id="rId3"/>
    <p:sldId id="2172" r:id="rId4"/>
    <p:sldId id="2173" r:id="rId5"/>
    <p:sldId id="1299" r:id="rId6"/>
    <p:sldId id="1307" r:id="rId7"/>
    <p:sldId id="1303" r:id="rId8"/>
    <p:sldId id="1304" r:id="rId9"/>
    <p:sldId id="1305" r:id="rId10"/>
    <p:sldId id="1308" r:id="rId11"/>
    <p:sldId id="21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uli Sankaran" initials="MS" lastIdx="3" clrIdx="0">
    <p:extLst>
      <p:ext uri="{19B8F6BF-5375-455C-9EA6-DF929625EA0E}">
        <p15:presenceInfo xmlns="" xmlns:p15="http://schemas.microsoft.com/office/powerpoint/2012/main" userId="fd5938dcea54e75c" providerId="Windows Live"/>
      </p:ext>
    </p:extLst>
  </p:cmAuthor>
  <p:cmAuthor id="2" name="Himanshu.Gholap" initials="H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CC6600"/>
    <a:srgbClr val="99FF66"/>
    <a:srgbClr val="CC0099"/>
    <a:srgbClr val="008000"/>
    <a:srgbClr val="FF9966"/>
    <a:srgbClr val="996633"/>
    <a:srgbClr val="FF6600"/>
    <a:srgbClr val="FF99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64" autoAdjust="0"/>
    <p:restoredTop sz="94434" autoAdjust="0"/>
  </p:normalViewPr>
  <p:slideViewPr>
    <p:cSldViewPr>
      <p:cViewPr varScale="1">
        <p:scale>
          <a:sx n="74" d="100"/>
          <a:sy n="74" d="100"/>
        </p:scale>
        <p:origin x="-117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6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1974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IN"/>
              <a:t>Jul 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i-FI"/>
              <a:t>Course on RTOS - Mouli Sankaran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A2C1C-C985-4559-8E13-F9FFCA63CD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91412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IN"/>
              <a:t>Jul 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i-FI"/>
              <a:t>Course on RTOS - Mouli Sankaran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32F39-8E71-400B-A1E5-7E0C1D3E8F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62493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IN"/>
              <a:t>Jul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Course on RTOS - Mouli Sankaran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2F39-8E71-400B-A1E5-7E0C1D3E8FB6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07504" y="66260"/>
            <a:ext cx="8928992" cy="661060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251520" y="188640"/>
            <a:ext cx="8640960" cy="648072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579296" y="6336205"/>
            <a:ext cx="45720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4A7D5-B2B0-4F74-9664-4F088588814F}" type="slidenum"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="" xmlns:a16="http://schemas.microsoft.com/office/drawing/2014/main" id="{0EA33BF6-8C55-5659-D9E0-70B1C518DFF3}"/>
              </a:ext>
            </a:extLst>
          </p:cNvPr>
          <p:cNvSpPr txBox="1">
            <a:spLocks/>
          </p:cNvSpPr>
          <p:nvPr userDrawn="1"/>
        </p:nvSpPr>
        <p:spPr>
          <a:xfrm>
            <a:off x="2275605" y="6517650"/>
            <a:ext cx="4526624" cy="396664"/>
          </a:xfrm>
          <a:prstGeom prst="rect">
            <a:avLst/>
          </a:prstGeom>
        </p:spPr>
        <p:txBody>
          <a:bodyPr anchor="b" anchorCtr="0"/>
          <a:lstStyle/>
          <a:p>
            <a:pPr algn="ctr">
              <a:defRPr/>
            </a:pPr>
            <a:r>
              <a:rPr lang="fi-FI" sz="1000" dirty="0"/>
              <a:t>Digitial Systems and Computer Architecture– RVU,</a:t>
            </a:r>
            <a:r>
              <a:rPr lang="fi-FI" sz="1000" baseline="0" dirty="0"/>
              <a:t> Bangalore</a:t>
            </a:r>
            <a:r>
              <a:rPr lang="fi-FI" sz="1000" dirty="0"/>
              <a:t>– Mouli Sankaran</a:t>
            </a:r>
            <a:endParaRPr lang="en-US" sz="1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604448" y="6329892"/>
            <a:ext cx="45720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4A7D5-B2B0-4F74-9664-4F088588814F}" type="slidenum"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610600" y="6381328"/>
            <a:ext cx="45720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4A7D5-B2B0-4F74-9664-4F088588814F}" type="slidenum"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ctr" anchorCtr="0"/>
          <a:lstStyle>
            <a:lvl1pPr algn="ctr">
              <a:defRPr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48680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641020" y="6369898"/>
            <a:ext cx="45720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4A7D5-B2B0-4F74-9664-4F088588814F}" type="slidenum"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53969" y="92248"/>
            <a:ext cx="9012630" cy="6585221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ctr" anchorCtr="0"/>
          <a:lstStyle>
            <a:lvl1pPr algn="ctr">
              <a:buNone/>
              <a:defRPr sz="3600" b="1" cap="none" baseline="0">
                <a:solidFill>
                  <a:srgbClr val="CC6600"/>
                </a:solidFill>
                <a:effectLst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52224" y="630423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="" xmlns:a16="http://schemas.microsoft.com/office/drawing/2014/main" id="{B124CAB4-BD5A-0137-7792-F2D3861F651A}"/>
              </a:ext>
            </a:extLst>
          </p:cNvPr>
          <p:cNvSpPr txBox="1">
            <a:spLocks/>
          </p:cNvSpPr>
          <p:nvPr userDrawn="1"/>
        </p:nvSpPr>
        <p:spPr>
          <a:xfrm>
            <a:off x="2275605" y="6517650"/>
            <a:ext cx="4526624" cy="396664"/>
          </a:xfrm>
          <a:prstGeom prst="rect">
            <a:avLst/>
          </a:prstGeom>
        </p:spPr>
        <p:txBody>
          <a:bodyPr anchor="b" anchorCtr="0"/>
          <a:lstStyle/>
          <a:p>
            <a:pPr algn="ctr">
              <a:defRPr/>
            </a:pPr>
            <a:r>
              <a:rPr lang="fi-FI" sz="1000" dirty="0"/>
              <a:t>Digitial Systems and Computer Architecture– RVU,</a:t>
            </a:r>
            <a:r>
              <a:rPr lang="fi-FI" sz="1000" baseline="0" dirty="0"/>
              <a:t> Bangalore</a:t>
            </a:r>
            <a:r>
              <a:rPr lang="fi-FI" sz="1000" dirty="0"/>
              <a:t>– Mouli Sankaran</a:t>
            </a:r>
            <a:endParaRPr lang="en-US" sz="1000" dirty="0"/>
          </a:p>
        </p:txBody>
      </p:sp>
      <p:pic>
        <p:nvPicPr>
          <p:cNvPr id="12" name="Picture 2" descr="Home | CAADLab | Computer Architecture and Automated Design Lab">
            <a:extLst>
              <a:ext uri="{FF2B5EF4-FFF2-40B4-BE49-F238E27FC236}">
                <a16:creationId xmlns="" xmlns:a16="http://schemas.microsoft.com/office/drawing/2014/main" id="{8BA9ED75-357E-71C6-0F14-B0FA341862B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924" r="-1260" b="15901"/>
          <a:stretch/>
        </p:blipFill>
        <p:spPr bwMode="auto">
          <a:xfrm>
            <a:off x="123268" y="188640"/>
            <a:ext cx="8977078" cy="399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448" y="6381328"/>
            <a:ext cx="457200" cy="365125"/>
          </a:xfrm>
        </p:spPr>
        <p:txBody>
          <a:bodyPr/>
          <a:lstStyle/>
          <a:p>
            <a:fld id="{0FE4A7D5-B2B0-4F74-9664-4F08858881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04" y="5013960"/>
            <a:ext cx="8183880" cy="1051560"/>
          </a:xfrm>
        </p:spPr>
        <p:txBody>
          <a:bodyPr anchor="ctr" anchorCtr="0"/>
          <a:lstStyle>
            <a:lvl1pPr>
              <a:defRPr b="1"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4089" y="6309320"/>
            <a:ext cx="457200" cy="365125"/>
          </a:xfrm>
        </p:spPr>
        <p:txBody>
          <a:bodyPr/>
          <a:lstStyle/>
          <a:p>
            <a:fld id="{0FE4A7D5-B2B0-4F74-9664-4F08858881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2510" y="6381328"/>
            <a:ext cx="457200" cy="365125"/>
          </a:xfrm>
        </p:spPr>
        <p:txBody>
          <a:bodyPr/>
          <a:lstStyle/>
          <a:p>
            <a:fld id="{0FE4A7D5-B2B0-4F74-9664-4F08858881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81000" y="63624"/>
            <a:ext cx="8946144" cy="659248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569944" y="6296592"/>
            <a:ext cx="45720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4A7D5-B2B0-4F74-9664-4F088588814F}" type="slidenum"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5">
            <a:extLst>
              <a:ext uri="{FF2B5EF4-FFF2-40B4-BE49-F238E27FC236}">
                <a16:creationId xmlns="" xmlns:a16="http://schemas.microsoft.com/office/drawing/2014/main" id="{41FEE8CB-FD41-2B04-E438-4BAF5DBB3567}"/>
              </a:ext>
            </a:extLst>
          </p:cNvPr>
          <p:cNvSpPr txBox="1">
            <a:spLocks/>
          </p:cNvSpPr>
          <p:nvPr userDrawn="1"/>
        </p:nvSpPr>
        <p:spPr>
          <a:xfrm>
            <a:off x="2275605" y="6517650"/>
            <a:ext cx="4526624" cy="396664"/>
          </a:xfrm>
          <a:prstGeom prst="rect">
            <a:avLst/>
          </a:prstGeom>
        </p:spPr>
        <p:txBody>
          <a:bodyPr anchor="b" anchorCtr="0"/>
          <a:lstStyle/>
          <a:p>
            <a:pPr algn="ctr">
              <a:defRPr/>
            </a:pPr>
            <a:r>
              <a:rPr lang="fi-FI" sz="1000" dirty="0"/>
              <a:t>Digitial Systems and Computer Architecture– RVU,</a:t>
            </a:r>
            <a:r>
              <a:rPr lang="fi-FI" sz="1000" baseline="0" dirty="0"/>
              <a:t> Bangalore</a:t>
            </a:r>
            <a:r>
              <a:rPr lang="fi-FI" sz="1000" dirty="0"/>
              <a:t>– Mouli Sankaran</a:t>
            </a:r>
            <a:endParaRPr lang="en-US" sz="10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613454" y="6369898"/>
            <a:ext cx="45720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4A7D5-B2B0-4F74-9664-4F088588814F}" type="slidenum"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07504" y="63624"/>
            <a:ext cx="8946144" cy="6605736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ctr" anchorCtr="0"/>
          <a:lstStyle>
            <a:lvl1pPr algn="ctr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52450" y="6333045"/>
            <a:ext cx="45720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4A7D5-B2B0-4F74-9664-4F088588814F}" type="slidenum"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Footer Placeholder 5">
            <a:extLst>
              <a:ext uri="{FF2B5EF4-FFF2-40B4-BE49-F238E27FC236}">
                <a16:creationId xmlns="" xmlns:a16="http://schemas.microsoft.com/office/drawing/2014/main" id="{33605ABD-D0B3-EF64-AF46-F2229E2D5FCA}"/>
              </a:ext>
            </a:extLst>
          </p:cNvPr>
          <p:cNvSpPr txBox="1">
            <a:spLocks/>
          </p:cNvSpPr>
          <p:nvPr userDrawn="1"/>
        </p:nvSpPr>
        <p:spPr>
          <a:xfrm>
            <a:off x="2275605" y="6517650"/>
            <a:ext cx="4526624" cy="396664"/>
          </a:xfrm>
          <a:prstGeom prst="rect">
            <a:avLst/>
          </a:prstGeom>
        </p:spPr>
        <p:txBody>
          <a:bodyPr anchor="b" anchorCtr="0"/>
          <a:lstStyle/>
          <a:p>
            <a:pPr algn="ctr">
              <a:defRPr/>
            </a:pPr>
            <a:r>
              <a:rPr lang="fi-FI" sz="1000" dirty="0"/>
              <a:t>Digitial Systems and Computer Architecture– RVU,</a:t>
            </a:r>
            <a:r>
              <a:rPr lang="fi-FI" sz="1000" baseline="0" dirty="0"/>
              <a:t> Bangalore</a:t>
            </a:r>
            <a:r>
              <a:rPr lang="fi-FI" sz="1000" dirty="0"/>
              <a:t>– Mouli Sankaran</a:t>
            </a:r>
            <a:endParaRPr lang="en-US" sz="10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94252" y="76876"/>
            <a:ext cx="8954144" cy="6624736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395536" y="260648"/>
            <a:ext cx="8306809" cy="834598"/>
          </a:xfrm>
          <a:prstGeom prst="roundRect">
            <a:avLst>
              <a:gd name="adj" fmla="val 2127"/>
            </a:avLst>
          </a:prstGeom>
          <a:solidFill>
            <a:schemeClr val="bg2">
              <a:lumMod val="90000"/>
            </a:schemeClr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02626" y="6365227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5"/>
          <p:cNvSpPr txBox="1">
            <a:spLocks/>
          </p:cNvSpPr>
          <p:nvPr userDrawn="1"/>
        </p:nvSpPr>
        <p:spPr>
          <a:xfrm>
            <a:off x="2275605" y="6517650"/>
            <a:ext cx="4526624" cy="396664"/>
          </a:xfrm>
          <a:prstGeom prst="rect">
            <a:avLst/>
          </a:prstGeom>
        </p:spPr>
        <p:txBody>
          <a:bodyPr anchor="b" anchorCtr="0"/>
          <a:lstStyle/>
          <a:p>
            <a:pPr algn="ctr">
              <a:defRPr/>
            </a:pPr>
            <a:r>
              <a:rPr lang="fi-FI" sz="1000" dirty="0"/>
              <a:t>Digitial Systems and Computer Architecture– RVU,</a:t>
            </a:r>
            <a:r>
              <a:rPr lang="fi-FI" sz="1000" baseline="0" dirty="0"/>
              <a:t> Bangalore</a:t>
            </a:r>
            <a:r>
              <a:rPr lang="fi-FI" sz="1000" dirty="0"/>
              <a:t>– Mouli Sankaran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1700808"/>
            <a:ext cx="8208912" cy="4032448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200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Digital Systems and Computer Architecture</a:t>
            </a:r>
            <a:r>
              <a:rPr lang="en-US" sz="3200" b="0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US" sz="3200" b="0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3200" b="0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US" sz="3200" b="0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3200" b="0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US" sz="3200" b="0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3200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US" sz="3200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3200" dirty="0">
                <a:ln w="1143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US" sz="3200" dirty="0">
                <a:ln w="1143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3200" b="0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Session 3.2</a:t>
            </a:r>
            <a:r>
              <a:rPr lang="en-US" sz="3200" dirty="0">
                <a:ln w="1143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US" sz="3200" dirty="0">
                <a:ln w="1143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3200" dirty="0">
                <a:ln w="1143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US" sz="3200" dirty="0">
                <a:ln w="1143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2800" dirty="0">
                <a:ln w="11430"/>
                <a:solidFill>
                  <a:srgbClr val="80008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Mouli Sankaran</a:t>
            </a:r>
            <a:endParaRPr lang="en-IN" sz="2800" dirty="0">
              <a:ln w="11430"/>
              <a:solidFill>
                <a:srgbClr val="FF66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48B206D-1D0E-8E44-3AF9-E1459AA4E142}"/>
              </a:ext>
            </a:extLst>
          </p:cNvPr>
          <p:cNvSpPr txBox="1"/>
          <p:nvPr/>
        </p:nvSpPr>
        <p:spPr>
          <a:xfrm>
            <a:off x="2771800" y="5949280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Analysis of Clocked Sequential Circuits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2DD693E-A4B6-0F00-36F2-FB4E6891E977}"/>
              </a:ext>
            </a:extLst>
          </p:cNvPr>
          <p:cNvSpPr txBox="1"/>
          <p:nvPr/>
        </p:nvSpPr>
        <p:spPr>
          <a:xfrm>
            <a:off x="3950676" y="4804006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Module 3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98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12" y="291712"/>
            <a:ext cx="8183880" cy="733832"/>
          </a:xfrm>
        </p:spPr>
        <p:txBody>
          <a:bodyPr>
            <a:normAutofit/>
          </a:bodyPr>
          <a:lstStyle/>
          <a:p>
            <a:r>
              <a:rPr lang="en-US" sz="2800" dirty="0"/>
              <a:t>Problem 1: State Table and State Diagram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7432" y="1001912"/>
            <a:ext cx="8183880" cy="504056"/>
          </a:xfrm>
        </p:spPr>
        <p:txBody>
          <a:bodyPr>
            <a:normAutofit/>
          </a:bodyPr>
          <a:lstStyle/>
          <a:p>
            <a:r>
              <a:rPr lang="en-US" sz="2000" dirty="0"/>
              <a:t>Give the </a:t>
            </a:r>
            <a:r>
              <a:rPr lang="en-US" sz="2000" b="1" dirty="0"/>
              <a:t>state table </a:t>
            </a:r>
            <a:r>
              <a:rPr lang="en-US" sz="2000" dirty="0"/>
              <a:t>and </a:t>
            </a:r>
            <a:r>
              <a:rPr lang="en-US" sz="2000" b="1" dirty="0"/>
              <a:t>state diagram </a:t>
            </a:r>
            <a:r>
              <a:rPr lang="en-US" sz="2000" dirty="0"/>
              <a:t>of the </a:t>
            </a:r>
            <a:r>
              <a:rPr lang="en-US" sz="2000" b="1" dirty="0"/>
              <a:t>circuit</a:t>
            </a:r>
            <a:r>
              <a:rPr lang="en-US" sz="2000" dirty="0"/>
              <a:t> below:</a:t>
            </a:r>
            <a:endParaRPr lang="en-I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58912"/>
            <a:ext cx="467677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940152" y="2132856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State table:</a:t>
            </a:r>
            <a:endParaRPr lang="en-IN" b="1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5036704"/>
            <a:ext cx="2777490" cy="1497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9"/>
          <p:cNvGrpSpPr/>
          <p:nvPr/>
        </p:nvGrpSpPr>
        <p:grpSpPr>
          <a:xfrm>
            <a:off x="1331640" y="3501008"/>
            <a:ext cx="2313354" cy="369332"/>
            <a:chOff x="1331640" y="3501008"/>
            <a:chExt cx="2313354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3203848" y="350100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</a:t>
              </a:r>
              <a:r>
                <a:rPr lang="en-US" b="1" baseline="-25000" dirty="0"/>
                <a:t>B</a:t>
              </a:r>
              <a:endParaRPr lang="en-IN" b="1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31640" y="3501008"/>
              <a:ext cx="432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</a:t>
              </a:r>
              <a:r>
                <a:rPr lang="en-US" b="1" baseline="-25000" dirty="0"/>
                <a:t>A</a:t>
              </a:r>
              <a:endParaRPr lang="en-IN" b="1" baseline="-250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932040" y="1700808"/>
            <a:ext cx="62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r>
              <a:rPr lang="en-US" b="1" baseline="-25000" dirty="0"/>
              <a:t>A</a:t>
            </a:r>
            <a:r>
              <a:rPr lang="en-US" b="1" dirty="0"/>
              <a:t>= </a:t>
            </a:r>
            <a:endParaRPr lang="en-IN" b="1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5580112" y="1700808"/>
            <a:ext cx="73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+ B</a:t>
            </a:r>
            <a:endParaRPr lang="en-IN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236296" y="170080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A’ + B</a:t>
            </a:r>
            <a:endParaRPr lang="en-IN" b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5665768" y="2492896"/>
            <a:ext cx="2232363" cy="1169430"/>
            <a:chOff x="5724128" y="2780928"/>
            <a:chExt cx="2232363" cy="116943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r="69693" b="4973"/>
            <a:stretch>
              <a:fillRect/>
            </a:stretch>
          </p:blipFill>
          <p:spPr bwMode="auto">
            <a:xfrm>
              <a:off x="5724128" y="2780928"/>
              <a:ext cx="691942" cy="1169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l="53610" b="4973"/>
            <a:stretch>
              <a:fillRect/>
            </a:stretch>
          </p:blipFill>
          <p:spPr bwMode="auto">
            <a:xfrm>
              <a:off x="6416912" y="2780928"/>
              <a:ext cx="1059172" cy="1169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l="29486" r="42888" b="4973"/>
            <a:stretch>
              <a:fillRect/>
            </a:stretch>
          </p:blipFill>
          <p:spPr bwMode="auto">
            <a:xfrm>
              <a:off x="7325718" y="2780928"/>
              <a:ext cx="630773" cy="1169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6" name="Group 35"/>
          <p:cNvGrpSpPr/>
          <p:nvPr/>
        </p:nvGrpSpPr>
        <p:grpSpPr>
          <a:xfrm>
            <a:off x="5796136" y="2492896"/>
            <a:ext cx="2070621" cy="2369013"/>
            <a:chOff x="5854496" y="2780928"/>
            <a:chExt cx="2070621" cy="2369013"/>
          </a:xfrm>
        </p:grpSpPr>
        <p:grpSp>
          <p:nvGrpSpPr>
            <p:cNvPr id="28" name="Group 27"/>
            <p:cNvGrpSpPr/>
            <p:nvPr/>
          </p:nvGrpSpPr>
          <p:grpSpPr>
            <a:xfrm>
              <a:off x="5854496" y="3950472"/>
              <a:ext cx="2070621" cy="1199469"/>
              <a:chOff x="4597219" y="4567480"/>
              <a:chExt cx="2070621" cy="1199469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6118062" y="4567480"/>
                <a:ext cx="549778" cy="1199469"/>
                <a:chOff x="6575715" y="3964120"/>
                <a:chExt cx="549778" cy="1199469"/>
              </a:xfrm>
            </p:grpSpPr>
            <p:pic>
              <p:nvPicPr>
                <p:cNvPr id="1028" name="Picture 4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 l="27791" r="47244"/>
                <a:stretch>
                  <a:fillRect/>
                </a:stretch>
              </p:blipFill>
              <p:spPr bwMode="auto">
                <a:xfrm>
                  <a:off x="6575715" y="3981536"/>
                  <a:ext cx="549778" cy="11820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7" name="Rectangle 16"/>
                <p:cNvSpPr/>
                <p:nvPr/>
              </p:nvSpPr>
              <p:spPr>
                <a:xfrm>
                  <a:off x="6940728" y="3964120"/>
                  <a:ext cx="171312" cy="2023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1</a:t>
                  </a:r>
                  <a:endParaRPr lang="en-IN" b="1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23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50023" r="13895"/>
              <a:stretch>
                <a:fillRect/>
              </a:stretch>
            </p:blipFill>
            <p:spPr bwMode="auto">
              <a:xfrm>
                <a:off x="5173283" y="4581128"/>
                <a:ext cx="794522" cy="11820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r="72256"/>
              <a:stretch>
                <a:fillRect/>
              </a:stretch>
            </p:blipFill>
            <p:spPr bwMode="auto">
              <a:xfrm>
                <a:off x="4597219" y="4581128"/>
                <a:ext cx="610966" cy="11820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cxnSp>
          <p:nvCxnSpPr>
            <p:cNvPr id="31" name="Straight Connector 30"/>
            <p:cNvCxnSpPr/>
            <p:nvPr/>
          </p:nvCxnSpPr>
          <p:spPr>
            <a:xfrm>
              <a:off x="7308304" y="2780928"/>
              <a:ext cx="0" cy="223224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150640" y="5026824"/>
              <a:ext cx="440432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5885560" y="1327120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Flip-flop inputs:</a:t>
            </a:r>
            <a:endParaRPr lang="en-IN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588224" y="1052736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Initial state is 00</a:t>
            </a:r>
            <a:endParaRPr lang="en-IN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588224" y="170080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  <a:r>
              <a:rPr lang="en-US" b="1" baseline="-25000" dirty="0"/>
              <a:t>B</a:t>
            </a:r>
            <a:r>
              <a:rPr lang="en-US" b="1" dirty="0"/>
              <a:t> = </a:t>
            </a:r>
            <a:endParaRPr lang="en-IN" b="1" baseline="-250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6016" y="4797152"/>
            <a:ext cx="1593533" cy="1613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32240" y="5013176"/>
            <a:ext cx="1817370" cy="720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4" grpId="0"/>
      <p:bldP spid="16" grpId="0"/>
      <p:bldP spid="37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37" y="339038"/>
            <a:ext cx="8183880" cy="661824"/>
          </a:xfrm>
        </p:spPr>
        <p:txBody>
          <a:bodyPr>
            <a:normAutofit/>
          </a:bodyPr>
          <a:lstStyle/>
          <a:p>
            <a:r>
              <a:rPr lang="en-US" sz="2800" dirty="0"/>
              <a:t>Session 3.2: Summary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36EDD4A3-9B82-F862-5438-D00B2FA4A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760" y="1268760"/>
            <a:ext cx="4824536" cy="324036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Types of Sequential Circuits</a:t>
            </a:r>
          </a:p>
          <a:p>
            <a:pPr>
              <a:defRPr/>
            </a:pPr>
            <a:r>
              <a:rPr lang="en-US" sz="2000" dirty="0"/>
              <a:t>Analysis of Clocked Sequential Circuits</a:t>
            </a:r>
          </a:p>
          <a:p>
            <a:pPr lvl="1">
              <a:defRPr/>
            </a:pPr>
            <a:r>
              <a:rPr lang="en-US" sz="1800" dirty="0"/>
              <a:t>Logic Diagram</a:t>
            </a:r>
          </a:p>
          <a:p>
            <a:pPr lvl="1">
              <a:defRPr/>
            </a:pPr>
            <a:r>
              <a:rPr lang="en-US" sz="1800" dirty="0"/>
              <a:t>State equations</a:t>
            </a:r>
          </a:p>
          <a:p>
            <a:pPr lvl="1">
              <a:defRPr/>
            </a:pPr>
            <a:r>
              <a:rPr lang="en-US" sz="1800" dirty="0"/>
              <a:t>State Table</a:t>
            </a:r>
          </a:p>
          <a:p>
            <a:pPr lvl="1">
              <a:defRPr/>
            </a:pPr>
            <a:r>
              <a:rPr lang="en-US" sz="1800" dirty="0"/>
              <a:t>State Diagram</a:t>
            </a:r>
          </a:p>
          <a:p>
            <a:pPr>
              <a:defRPr/>
            </a:pPr>
            <a:r>
              <a:rPr lang="en-US" sz="2000" dirty="0"/>
              <a:t>Example 1: Moore Machine</a:t>
            </a:r>
          </a:p>
          <a:p>
            <a:pPr>
              <a:defRPr/>
            </a:pPr>
            <a:r>
              <a:rPr lang="en-US" sz="2000" dirty="0"/>
              <a:t>Example 2: Mealy Machine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146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37" y="339038"/>
            <a:ext cx="8183880" cy="661824"/>
          </a:xfrm>
        </p:spPr>
        <p:txBody>
          <a:bodyPr>
            <a:normAutofit/>
          </a:bodyPr>
          <a:lstStyle/>
          <a:p>
            <a:r>
              <a:rPr lang="en-US" sz="2800" dirty="0"/>
              <a:t>Session 3.2: Focus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30E93C7E-DC92-7F1D-D6EF-B4D695F6B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760" y="1268760"/>
            <a:ext cx="4824536" cy="324036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Types of Sequential Circuits</a:t>
            </a:r>
          </a:p>
          <a:p>
            <a:pPr>
              <a:defRPr/>
            </a:pPr>
            <a:r>
              <a:rPr lang="en-US" sz="2000" dirty="0"/>
              <a:t>Analysis of Clocked Sequential Circuits</a:t>
            </a:r>
          </a:p>
          <a:p>
            <a:pPr lvl="1">
              <a:defRPr/>
            </a:pPr>
            <a:r>
              <a:rPr lang="en-US" sz="1800" dirty="0"/>
              <a:t>Logic Diagram</a:t>
            </a:r>
          </a:p>
          <a:p>
            <a:pPr lvl="1">
              <a:defRPr/>
            </a:pPr>
            <a:r>
              <a:rPr lang="en-US" sz="1800" dirty="0"/>
              <a:t>State equations</a:t>
            </a:r>
          </a:p>
          <a:p>
            <a:pPr lvl="1">
              <a:defRPr/>
            </a:pPr>
            <a:r>
              <a:rPr lang="en-US" sz="1800" dirty="0"/>
              <a:t>State Table</a:t>
            </a:r>
          </a:p>
          <a:p>
            <a:pPr lvl="1">
              <a:defRPr/>
            </a:pPr>
            <a:r>
              <a:rPr lang="en-US" sz="1800" dirty="0"/>
              <a:t>State Diagram</a:t>
            </a:r>
          </a:p>
          <a:p>
            <a:pPr>
              <a:defRPr/>
            </a:pPr>
            <a:r>
              <a:rPr lang="en-US" sz="2000" dirty="0"/>
              <a:t>Example 1: Moore Machine</a:t>
            </a:r>
          </a:p>
          <a:p>
            <a:pPr>
              <a:defRPr/>
            </a:pPr>
            <a:r>
              <a:rPr lang="en-US" sz="2000" dirty="0"/>
              <a:t>Example 2: Mealy Machine</a:t>
            </a:r>
          </a:p>
          <a:p>
            <a:pPr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209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183880" cy="733832"/>
          </a:xfrm>
        </p:spPr>
        <p:txBody>
          <a:bodyPr>
            <a:normAutofit/>
          </a:bodyPr>
          <a:lstStyle/>
          <a:p>
            <a:r>
              <a:rPr lang="en-US" sz="3200" dirty="0"/>
              <a:t>Example </a:t>
            </a:r>
            <a:r>
              <a:rPr lang="en-US" sz="3200" dirty="0" smtClean="0"/>
              <a:t>: </a:t>
            </a:r>
            <a:r>
              <a:rPr lang="en-US" sz="3200" dirty="0"/>
              <a:t>State Diagram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520" y="4302976"/>
            <a:ext cx="8728960" cy="2232248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The </a:t>
            </a:r>
            <a:r>
              <a:rPr lang="en-IN" sz="2400" b="1" dirty="0"/>
              <a:t>information</a:t>
            </a:r>
            <a:r>
              <a:rPr lang="en-IN" sz="2400" dirty="0"/>
              <a:t> available </a:t>
            </a:r>
            <a:r>
              <a:rPr lang="en-IN" sz="2400" b="1" dirty="0"/>
              <a:t>in</a:t>
            </a:r>
            <a:r>
              <a:rPr lang="en-IN" sz="2400" dirty="0"/>
              <a:t> a </a:t>
            </a:r>
            <a:r>
              <a:rPr lang="en-IN" sz="2400" b="1" dirty="0"/>
              <a:t>state table </a:t>
            </a:r>
            <a:r>
              <a:rPr lang="en-IN" sz="2400" dirty="0"/>
              <a:t>can be </a:t>
            </a:r>
            <a:r>
              <a:rPr lang="en-IN" sz="2400" b="1" dirty="0"/>
              <a:t>represented</a:t>
            </a:r>
            <a:r>
              <a:rPr lang="en-IN" sz="2400" dirty="0"/>
              <a:t> </a:t>
            </a:r>
            <a:r>
              <a:rPr lang="en-IN" sz="2400" b="1" dirty="0"/>
              <a:t>graphically</a:t>
            </a:r>
            <a:r>
              <a:rPr lang="en-IN" sz="2400" dirty="0"/>
              <a:t> in the form of a </a:t>
            </a:r>
            <a:r>
              <a:rPr lang="en-IN" sz="2400" b="1" dirty="0"/>
              <a:t>state diagram</a:t>
            </a:r>
            <a:r>
              <a:rPr lang="en-IN" sz="2400" dirty="0"/>
              <a:t>. </a:t>
            </a:r>
          </a:p>
          <a:p>
            <a:r>
              <a:rPr lang="en-IN" sz="2400" dirty="0"/>
              <a:t>A </a:t>
            </a:r>
            <a:r>
              <a:rPr lang="en-IN" sz="2400" b="1" dirty="0"/>
              <a:t>state</a:t>
            </a:r>
            <a:r>
              <a:rPr lang="en-IN" sz="2400" dirty="0"/>
              <a:t> is represented by a </a:t>
            </a:r>
            <a:r>
              <a:rPr lang="en-IN" sz="2400" b="1" dirty="0"/>
              <a:t>circle</a:t>
            </a:r>
            <a:r>
              <a:rPr lang="en-IN" sz="2400" dirty="0"/>
              <a:t>, and the (clock-triggered) </a:t>
            </a:r>
            <a:r>
              <a:rPr lang="en-IN" sz="2400" b="1" dirty="0"/>
              <a:t>transitions</a:t>
            </a:r>
            <a:r>
              <a:rPr lang="en-IN" sz="2400" dirty="0"/>
              <a:t> between states are </a:t>
            </a:r>
            <a:r>
              <a:rPr lang="en-IN" sz="2400" b="1" dirty="0"/>
              <a:t>indicated</a:t>
            </a:r>
            <a:r>
              <a:rPr lang="en-IN" sz="2400" dirty="0"/>
              <a:t> by </a:t>
            </a:r>
            <a:r>
              <a:rPr lang="en-IN" sz="2400" b="1" dirty="0"/>
              <a:t>directed lines </a:t>
            </a:r>
            <a:r>
              <a:rPr lang="en-IN" sz="2400" dirty="0"/>
              <a:t>connecting the circles</a:t>
            </a:r>
          </a:p>
          <a:p>
            <a:pPr lvl="1"/>
            <a:r>
              <a:rPr lang="en-IN" sz="2200" dirty="0"/>
              <a:t>Along with </a:t>
            </a:r>
            <a:r>
              <a:rPr lang="en-IN" sz="2200" b="1" dirty="0"/>
              <a:t>inputs</a:t>
            </a:r>
            <a:r>
              <a:rPr lang="en-IN" sz="2200" dirty="0"/>
              <a:t> that trigger the </a:t>
            </a:r>
            <a:r>
              <a:rPr lang="en-IN" sz="2200" b="1" dirty="0"/>
              <a:t>transitions</a:t>
            </a:r>
            <a:r>
              <a:rPr lang="en-IN" sz="2200" dirty="0"/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87299"/>
            <a:ext cx="2171700" cy="3268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0400" y="2886344"/>
            <a:ext cx="490537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3419872" y="2492896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945112" y="1196752"/>
            <a:ext cx="4713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Since </a:t>
            </a:r>
            <a:r>
              <a:rPr lang="en-US" b="1" dirty="0"/>
              <a:t>output</a:t>
            </a:r>
            <a:r>
              <a:rPr lang="en-US" dirty="0"/>
              <a:t> is </a:t>
            </a:r>
            <a:r>
              <a:rPr lang="en-US" b="1" dirty="0"/>
              <a:t>same</a:t>
            </a:r>
            <a:r>
              <a:rPr lang="en-US" dirty="0"/>
              <a:t> as the </a:t>
            </a:r>
            <a:r>
              <a:rPr lang="en-US" b="1" dirty="0"/>
              <a:t>present state</a:t>
            </a:r>
            <a:r>
              <a:rPr lang="en-US" dirty="0"/>
              <a:t>,</a:t>
            </a:r>
          </a:p>
          <a:p>
            <a:r>
              <a:rPr lang="en-US" dirty="0"/>
              <a:t>It is 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b="1" dirty="0"/>
              <a:t>shown</a:t>
            </a:r>
            <a:r>
              <a:rPr lang="en-US" dirty="0"/>
              <a:t> separately in the </a:t>
            </a:r>
            <a:r>
              <a:rPr lang="en-US" b="1" dirty="0"/>
              <a:t>state diagram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8996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183880" cy="805840"/>
          </a:xfrm>
        </p:spPr>
        <p:txBody>
          <a:bodyPr>
            <a:normAutofit/>
          </a:bodyPr>
          <a:lstStyle/>
          <a:p>
            <a:r>
              <a:rPr lang="en-US" sz="3200" dirty="0"/>
              <a:t>Example </a:t>
            </a:r>
            <a:r>
              <a:rPr lang="en-US" sz="3200" dirty="0" smtClean="0"/>
              <a:t>: </a:t>
            </a:r>
            <a:r>
              <a:rPr lang="en-US" sz="3200" dirty="0"/>
              <a:t>State Diagram</a:t>
            </a:r>
            <a:endParaRPr lang="en-IN" sz="32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67544" y="1155808"/>
            <a:ext cx="3875723" cy="3626427"/>
            <a:chOff x="4760728" y="1124744"/>
            <a:chExt cx="3875723" cy="3626427"/>
          </a:xfrm>
        </p:grpSpPr>
        <p:grpSp>
          <p:nvGrpSpPr>
            <p:cNvPr id="25" name="Group 24"/>
            <p:cNvGrpSpPr/>
            <p:nvPr/>
          </p:nvGrpSpPr>
          <p:grpSpPr>
            <a:xfrm>
              <a:off x="4760728" y="1537952"/>
              <a:ext cx="3875723" cy="3213219"/>
              <a:chOff x="4760728" y="1537952"/>
              <a:chExt cx="3875723" cy="3213219"/>
            </a:xfrm>
          </p:grpSpPr>
          <p:pic>
            <p:nvPicPr>
              <p:cNvPr id="44034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b="4908"/>
              <a:stretch>
                <a:fillRect/>
              </a:stretch>
            </p:blipFill>
            <p:spPr bwMode="auto">
              <a:xfrm>
                <a:off x="4760728" y="1537952"/>
                <a:ext cx="3875723" cy="9066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035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860032" y="2460408"/>
                <a:ext cx="1919288" cy="2290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036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790600" y="2446760"/>
                <a:ext cx="1733550" cy="2241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1" name="TextBox 30"/>
            <p:cNvSpPr txBox="1"/>
            <p:nvPr/>
          </p:nvSpPr>
          <p:spPr>
            <a:xfrm>
              <a:off x="6012160" y="1124744"/>
              <a:ext cx="128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State Table</a:t>
              </a:r>
              <a:endParaRPr lang="en-IN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519627" y="1381840"/>
            <a:ext cx="3057525" cy="3177644"/>
            <a:chOff x="5364088" y="3356992"/>
            <a:chExt cx="3057525" cy="3177644"/>
          </a:xfrm>
        </p:grpSpPr>
        <p:pic>
          <p:nvPicPr>
            <p:cNvPr id="45058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364088" y="3356992"/>
              <a:ext cx="3057525" cy="2957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TextBox 31"/>
            <p:cNvSpPr txBox="1"/>
            <p:nvPr/>
          </p:nvSpPr>
          <p:spPr>
            <a:xfrm>
              <a:off x="6156176" y="6165304"/>
              <a:ext cx="1614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State Diagram</a:t>
              </a:r>
              <a:endParaRPr lang="en-IN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190816" y="4725144"/>
            <a:ext cx="8386336" cy="1080120"/>
          </a:xfrm>
        </p:spPr>
        <p:txBody>
          <a:bodyPr>
            <a:normAutofit/>
          </a:bodyPr>
          <a:lstStyle/>
          <a:p>
            <a:r>
              <a:rPr lang="en-IN" sz="2400" dirty="0"/>
              <a:t>This </a:t>
            </a:r>
            <a:r>
              <a:rPr lang="en-IN" sz="2400" b="1" dirty="0"/>
              <a:t>circuit</a:t>
            </a:r>
            <a:r>
              <a:rPr lang="en-IN" sz="2400" dirty="0"/>
              <a:t> acts as a </a:t>
            </a:r>
            <a:r>
              <a:rPr lang="en-IN" sz="2400" b="1" dirty="0"/>
              <a:t>0-detector</a:t>
            </a:r>
            <a:r>
              <a:rPr lang="en-IN" sz="2400" dirty="0"/>
              <a:t> by </a:t>
            </a:r>
            <a:r>
              <a:rPr lang="en-IN" sz="2400" b="1" dirty="0"/>
              <a:t>asserting</a:t>
            </a:r>
            <a:r>
              <a:rPr lang="en-IN" sz="2400" dirty="0"/>
              <a:t> its </a:t>
            </a:r>
            <a:r>
              <a:rPr lang="en-IN" sz="2400" b="1" dirty="0"/>
              <a:t>output</a:t>
            </a:r>
            <a:r>
              <a:rPr lang="en-IN" sz="2400" dirty="0"/>
              <a:t> when a </a:t>
            </a:r>
            <a:r>
              <a:rPr lang="en-IN" sz="2400" b="1" dirty="0"/>
              <a:t>0</a:t>
            </a:r>
            <a:r>
              <a:rPr lang="en-IN" sz="2400" dirty="0"/>
              <a:t> is </a:t>
            </a:r>
            <a:r>
              <a:rPr lang="en-IN" sz="2400" b="1" dirty="0"/>
              <a:t>detected</a:t>
            </a:r>
            <a:r>
              <a:rPr lang="en-IN" sz="2400" dirty="0"/>
              <a:t> in a </a:t>
            </a:r>
            <a:r>
              <a:rPr lang="en-IN" sz="2400" b="1" dirty="0"/>
              <a:t>stream of 1s</a:t>
            </a:r>
          </a:p>
        </p:txBody>
      </p:sp>
    </p:spTree>
    <p:extLst>
      <p:ext uri="{BB962C8B-B14F-4D97-AF65-F5344CB8AC3E}">
        <p14:creationId xmlns:p14="http://schemas.microsoft.com/office/powerpoint/2010/main" val="14039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183880" cy="733832"/>
          </a:xfrm>
        </p:spPr>
        <p:txBody>
          <a:bodyPr>
            <a:normAutofit/>
          </a:bodyPr>
          <a:lstStyle/>
          <a:p>
            <a:r>
              <a:rPr lang="en-US" sz="3200" dirty="0"/>
              <a:t>Example 1.3: State Table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400" y="1056504"/>
            <a:ext cx="6054784" cy="2804544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/>
              <a:t>time sequence </a:t>
            </a:r>
            <a:r>
              <a:rPr lang="en-IN" sz="2400" dirty="0"/>
              <a:t>of </a:t>
            </a:r>
            <a:r>
              <a:rPr lang="en-IN" sz="2400" b="1" dirty="0"/>
              <a:t>inputs</a:t>
            </a:r>
            <a:r>
              <a:rPr lang="en-IN" sz="2400" dirty="0"/>
              <a:t>, </a:t>
            </a:r>
            <a:r>
              <a:rPr lang="en-IN" sz="2400" b="1" dirty="0"/>
              <a:t>outputs</a:t>
            </a:r>
            <a:r>
              <a:rPr lang="en-IN" sz="2400" dirty="0"/>
              <a:t>, and </a:t>
            </a:r>
            <a:r>
              <a:rPr lang="en-IN" sz="2400" b="1" dirty="0"/>
              <a:t>flip-flop states </a:t>
            </a:r>
            <a:r>
              <a:rPr lang="en-IN" sz="2400" dirty="0"/>
              <a:t>can be enumerated in a </a:t>
            </a:r>
            <a:r>
              <a:rPr lang="en-IN" sz="2400" b="1" dirty="0"/>
              <a:t>state table</a:t>
            </a:r>
          </a:p>
          <a:p>
            <a:pPr lvl="1"/>
            <a:r>
              <a:rPr lang="en-IN" sz="2200" dirty="0"/>
              <a:t>Also called as a </a:t>
            </a:r>
            <a:r>
              <a:rPr lang="en-IN" sz="2200" b="1" dirty="0"/>
              <a:t>transition table </a:t>
            </a:r>
          </a:p>
          <a:p>
            <a:r>
              <a:rPr lang="en-US" sz="2400" b="1" dirty="0"/>
              <a:t>Next state </a:t>
            </a:r>
            <a:r>
              <a:rPr lang="en-US" sz="2400" dirty="0"/>
              <a:t>for </a:t>
            </a:r>
            <a:r>
              <a:rPr lang="en-US" sz="2400" b="1" dirty="0"/>
              <a:t>all possible combinations </a:t>
            </a:r>
            <a:r>
              <a:rPr lang="en-US" sz="2400" dirty="0"/>
              <a:t>of </a:t>
            </a:r>
            <a:r>
              <a:rPr lang="en-US" sz="2400" b="1" dirty="0"/>
              <a:t>present states </a:t>
            </a:r>
            <a:r>
              <a:rPr lang="en-US" sz="2400" dirty="0"/>
              <a:t>and </a:t>
            </a:r>
            <a:r>
              <a:rPr lang="en-US" sz="2400" b="1" dirty="0"/>
              <a:t>inputs</a:t>
            </a:r>
            <a:r>
              <a:rPr lang="en-US" sz="2400" dirty="0"/>
              <a:t> are defined</a:t>
            </a:r>
            <a:endParaRPr lang="en-IN" sz="2400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 t="35681" r="25860"/>
          <a:stretch>
            <a:fillRect/>
          </a:stretch>
        </p:blipFill>
        <p:spPr bwMode="auto">
          <a:xfrm>
            <a:off x="6156176" y="2500811"/>
            <a:ext cx="2012634" cy="2628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7"/>
          <p:cNvGrpSpPr/>
          <p:nvPr/>
        </p:nvGrpSpPr>
        <p:grpSpPr>
          <a:xfrm>
            <a:off x="395861" y="3831484"/>
            <a:ext cx="5544616" cy="2160193"/>
            <a:chOff x="251520" y="4064345"/>
            <a:chExt cx="5939706" cy="2421255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r="5336"/>
            <a:stretch>
              <a:fillRect/>
            </a:stretch>
          </p:blipFill>
          <p:spPr bwMode="auto">
            <a:xfrm>
              <a:off x="251520" y="4064345"/>
              <a:ext cx="5939706" cy="2421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5786256" y="4368872"/>
              <a:ext cx="360040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Z</a:t>
              </a:r>
              <a:endParaRPr lang="en-IN" b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b="64754"/>
          <a:stretch>
            <a:fillRect/>
          </a:stretch>
        </p:blipFill>
        <p:spPr bwMode="auto">
          <a:xfrm>
            <a:off x="6185312" y="1153464"/>
            <a:ext cx="2714625" cy="1440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 l="71612" t="38324"/>
          <a:stretch>
            <a:fillRect/>
          </a:stretch>
        </p:blipFill>
        <p:spPr bwMode="auto">
          <a:xfrm>
            <a:off x="8172400" y="2604702"/>
            <a:ext cx="770644" cy="2520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228184" y="5301208"/>
            <a:ext cx="2300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  <a:r>
              <a:rPr lang="en-US" dirty="0"/>
              <a:t> is an </a:t>
            </a:r>
            <a:r>
              <a:rPr lang="en-US" b="1" dirty="0"/>
              <a:t>Odd function</a:t>
            </a:r>
          </a:p>
          <a:p>
            <a:r>
              <a:rPr lang="en-US" b="1" dirty="0"/>
              <a:t>Z = 1</a:t>
            </a:r>
            <a:r>
              <a:rPr lang="en-US" dirty="0"/>
              <a:t>, when there are</a:t>
            </a:r>
          </a:p>
          <a:p>
            <a:r>
              <a:rPr lang="en-US" dirty="0"/>
              <a:t> </a:t>
            </a:r>
            <a:r>
              <a:rPr lang="en-US" b="1" dirty="0"/>
              <a:t>odd </a:t>
            </a:r>
            <a:r>
              <a:rPr lang="en-US" dirty="0"/>
              <a:t>number of </a:t>
            </a:r>
            <a:r>
              <a:rPr lang="en-US" b="1" dirty="0"/>
              <a:t>inputs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183880" cy="733832"/>
          </a:xfrm>
        </p:spPr>
        <p:txBody>
          <a:bodyPr>
            <a:normAutofit/>
          </a:bodyPr>
          <a:lstStyle/>
          <a:p>
            <a:r>
              <a:rPr lang="en-US" sz="3200" dirty="0"/>
              <a:t>State Diagram  Explained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6504"/>
            <a:ext cx="8352928" cy="5180808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/>
              <a:t>state diagram </a:t>
            </a:r>
            <a:r>
              <a:rPr lang="en-IN" sz="2400" dirty="0"/>
              <a:t>provides the </a:t>
            </a:r>
            <a:r>
              <a:rPr lang="en-IN" sz="2400" b="1" dirty="0"/>
              <a:t>same information </a:t>
            </a:r>
            <a:r>
              <a:rPr lang="en-IN" sz="2400" dirty="0"/>
              <a:t>as the </a:t>
            </a:r>
            <a:r>
              <a:rPr lang="en-IN" sz="2400" b="1" dirty="0"/>
              <a:t>state table </a:t>
            </a:r>
            <a:r>
              <a:rPr lang="en-IN" sz="2400" dirty="0"/>
              <a:t>and is </a:t>
            </a:r>
            <a:r>
              <a:rPr lang="en-IN" sz="2400" b="1" dirty="0"/>
              <a:t>obtained</a:t>
            </a:r>
            <a:r>
              <a:rPr lang="en-IN" sz="2400" dirty="0"/>
              <a:t> directly </a:t>
            </a:r>
            <a:r>
              <a:rPr lang="en-IN" sz="2400" b="1" dirty="0"/>
              <a:t>from</a:t>
            </a:r>
            <a:r>
              <a:rPr lang="en-IN" sz="2400" dirty="0"/>
              <a:t> the </a:t>
            </a:r>
            <a:r>
              <a:rPr lang="en-IN" sz="2400" b="1" dirty="0"/>
              <a:t>state table</a:t>
            </a:r>
          </a:p>
          <a:p>
            <a:r>
              <a:rPr lang="en-IN" sz="2400" dirty="0"/>
              <a:t>The </a:t>
            </a:r>
            <a:r>
              <a:rPr lang="en-IN" sz="2400" b="1" dirty="0"/>
              <a:t>binary number </a:t>
            </a:r>
            <a:r>
              <a:rPr lang="en-IN" sz="2400" dirty="0"/>
              <a:t>inside each </a:t>
            </a:r>
            <a:r>
              <a:rPr lang="en-IN" sz="2400" b="1" dirty="0"/>
              <a:t>circle</a:t>
            </a:r>
            <a:r>
              <a:rPr lang="en-IN" sz="2400" dirty="0"/>
              <a:t> identifies the </a:t>
            </a:r>
            <a:r>
              <a:rPr lang="en-IN" sz="2400" b="1" dirty="0"/>
              <a:t>state</a:t>
            </a:r>
            <a:r>
              <a:rPr lang="en-IN" sz="2400" dirty="0"/>
              <a:t> of the </a:t>
            </a:r>
            <a:r>
              <a:rPr lang="en-IN" sz="2400" b="1" dirty="0"/>
              <a:t>flip-flops</a:t>
            </a:r>
            <a:r>
              <a:rPr lang="en-IN" sz="2400" dirty="0"/>
              <a:t>.</a:t>
            </a:r>
          </a:p>
          <a:p>
            <a:r>
              <a:rPr lang="en-IN" sz="2400" dirty="0"/>
              <a:t>The </a:t>
            </a:r>
            <a:r>
              <a:rPr lang="en-IN" sz="2400" b="1" dirty="0"/>
              <a:t>directed lines </a:t>
            </a:r>
            <a:r>
              <a:rPr lang="en-IN" sz="2400" dirty="0"/>
              <a:t>are </a:t>
            </a:r>
            <a:r>
              <a:rPr lang="en-IN" sz="2400" b="1" dirty="0"/>
              <a:t>labelled</a:t>
            </a:r>
            <a:r>
              <a:rPr lang="en-IN" sz="2400" dirty="0"/>
              <a:t> with </a:t>
            </a:r>
            <a:r>
              <a:rPr lang="en-IN" sz="2400" b="1" dirty="0"/>
              <a:t>two binary numbers separated</a:t>
            </a:r>
            <a:r>
              <a:rPr lang="en-IN" sz="2400" dirty="0"/>
              <a:t> by a </a:t>
            </a:r>
            <a:r>
              <a:rPr lang="en-IN" sz="2400" b="1" dirty="0"/>
              <a:t>slash</a:t>
            </a:r>
            <a:r>
              <a:rPr lang="en-IN" sz="2400" dirty="0"/>
              <a:t>.</a:t>
            </a:r>
          </a:p>
          <a:p>
            <a:r>
              <a:rPr lang="en-IN" sz="2400" dirty="0"/>
              <a:t>The </a:t>
            </a:r>
            <a:r>
              <a:rPr lang="en-IN" sz="2400" b="1" dirty="0"/>
              <a:t>input value </a:t>
            </a:r>
            <a:r>
              <a:rPr lang="en-IN" sz="2400" dirty="0"/>
              <a:t>during the </a:t>
            </a:r>
            <a:r>
              <a:rPr lang="en-IN" sz="2400" b="1" dirty="0"/>
              <a:t>present state </a:t>
            </a:r>
            <a:r>
              <a:rPr lang="en-IN" sz="2400" dirty="0"/>
              <a:t>is labelled </a:t>
            </a:r>
            <a:r>
              <a:rPr lang="en-IN" sz="2400" b="1" dirty="0"/>
              <a:t>first</a:t>
            </a:r>
            <a:r>
              <a:rPr lang="en-IN" sz="2400" dirty="0"/>
              <a:t>, and the </a:t>
            </a:r>
            <a:r>
              <a:rPr lang="en-IN" sz="2400" b="1" dirty="0"/>
              <a:t>number</a:t>
            </a:r>
            <a:r>
              <a:rPr lang="en-IN" sz="2400" dirty="0"/>
              <a:t> </a:t>
            </a:r>
            <a:r>
              <a:rPr lang="en-IN" sz="2400" b="1" dirty="0"/>
              <a:t>after</a:t>
            </a:r>
            <a:r>
              <a:rPr lang="en-IN" sz="2400" dirty="0"/>
              <a:t> the </a:t>
            </a:r>
            <a:r>
              <a:rPr lang="en-IN" sz="2400" b="1" dirty="0"/>
              <a:t>slash</a:t>
            </a:r>
            <a:r>
              <a:rPr lang="en-IN" sz="2400" dirty="0"/>
              <a:t> gives the </a:t>
            </a:r>
            <a:r>
              <a:rPr lang="en-IN" sz="2400" b="1" dirty="0"/>
              <a:t>output</a:t>
            </a:r>
            <a:r>
              <a:rPr lang="en-IN" sz="2400" dirty="0"/>
              <a:t> during the </a:t>
            </a:r>
            <a:r>
              <a:rPr lang="en-IN" sz="2400" b="1" dirty="0"/>
              <a:t>present state </a:t>
            </a:r>
            <a:r>
              <a:rPr lang="en-IN" sz="2400" dirty="0"/>
              <a:t>with the </a:t>
            </a:r>
            <a:r>
              <a:rPr lang="en-IN" sz="2400" b="1" dirty="0"/>
              <a:t>given input (</a:t>
            </a:r>
            <a:r>
              <a:rPr lang="en-IN" sz="2400" b="1" dirty="0">
                <a:solidFill>
                  <a:srgbClr val="C00000"/>
                </a:solidFill>
              </a:rPr>
              <a:t>shown in Example 2</a:t>
            </a:r>
            <a:r>
              <a:rPr lang="en-IN" sz="2400" b="1" dirty="0"/>
              <a:t>)</a:t>
            </a:r>
          </a:p>
          <a:p>
            <a:r>
              <a:rPr lang="en-IN" sz="2400" dirty="0"/>
              <a:t>It is important to remember that the bit </a:t>
            </a:r>
            <a:r>
              <a:rPr lang="en-IN" sz="2400" b="1" dirty="0"/>
              <a:t>value</a:t>
            </a:r>
            <a:r>
              <a:rPr lang="en-IN" sz="2400" dirty="0"/>
              <a:t> listed for the </a:t>
            </a:r>
            <a:r>
              <a:rPr lang="en-IN" sz="2400" b="1" dirty="0"/>
              <a:t>output</a:t>
            </a:r>
            <a:r>
              <a:rPr lang="en-IN" sz="2400" dirty="0"/>
              <a:t> along the </a:t>
            </a:r>
            <a:r>
              <a:rPr lang="en-IN" sz="2400" b="1" dirty="0"/>
              <a:t>directed line occurs</a:t>
            </a:r>
            <a:r>
              <a:rPr lang="en-IN" sz="2400" dirty="0"/>
              <a:t> during the </a:t>
            </a:r>
            <a:r>
              <a:rPr lang="en-IN" sz="2400" b="1" dirty="0"/>
              <a:t>present</a:t>
            </a:r>
            <a:r>
              <a:rPr lang="en-IN" sz="2400" dirty="0"/>
              <a:t> state and with the </a:t>
            </a:r>
            <a:r>
              <a:rPr lang="en-IN" sz="2400" b="1" dirty="0"/>
              <a:t>indicated input</a:t>
            </a:r>
            <a:endParaRPr lang="en-IN" sz="2400" dirty="0"/>
          </a:p>
          <a:p>
            <a:pPr lvl="1"/>
            <a:r>
              <a:rPr lang="en-IN" sz="2200" dirty="0"/>
              <a:t>It has </a:t>
            </a:r>
            <a:r>
              <a:rPr lang="en-IN" sz="2200" b="1" dirty="0"/>
              <a:t>nothing</a:t>
            </a:r>
            <a:r>
              <a:rPr lang="en-IN" sz="2200" dirty="0"/>
              <a:t> to do with the </a:t>
            </a:r>
            <a:r>
              <a:rPr lang="en-IN" sz="2200" b="1" dirty="0"/>
              <a:t>transition</a:t>
            </a:r>
            <a:r>
              <a:rPr lang="en-IN" sz="2200" dirty="0"/>
              <a:t> to the </a:t>
            </a:r>
            <a:r>
              <a:rPr lang="en-IN" sz="2200" b="1" dirty="0"/>
              <a:t>next state</a:t>
            </a:r>
            <a:r>
              <a:rPr lang="en-IN" sz="22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01592"/>
            <a:ext cx="8183880" cy="733832"/>
          </a:xfrm>
        </p:spPr>
        <p:txBody>
          <a:bodyPr>
            <a:normAutofit/>
          </a:bodyPr>
          <a:lstStyle/>
          <a:p>
            <a:r>
              <a:rPr lang="en-US" sz="3200" dirty="0"/>
              <a:t>Steps in the Analysis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4895" y="1052736"/>
            <a:ext cx="3821099" cy="20162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Circuit/Logic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State Equations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State 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State Diagram</a:t>
            </a:r>
            <a:endParaRPr lang="en-IN" sz="24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4427984" y="3244040"/>
            <a:ext cx="3765519" cy="905040"/>
            <a:chOff x="4427984" y="3244040"/>
            <a:chExt cx="3765519" cy="905040"/>
          </a:xfrm>
        </p:grpSpPr>
        <p:grpSp>
          <p:nvGrpSpPr>
            <p:cNvPr id="17" name="Group 16"/>
            <p:cNvGrpSpPr/>
            <p:nvPr/>
          </p:nvGrpSpPr>
          <p:grpSpPr>
            <a:xfrm>
              <a:off x="4427984" y="3244040"/>
              <a:ext cx="3765519" cy="905040"/>
              <a:chOff x="4427984" y="3244040"/>
              <a:chExt cx="3765519" cy="905040"/>
            </a:xfrm>
          </p:grpSpPr>
          <p:sp>
            <p:nvSpPr>
              <p:cNvPr id="5" name="Right Arrow 4"/>
              <p:cNvSpPr/>
              <p:nvPr/>
            </p:nvSpPr>
            <p:spPr>
              <a:xfrm>
                <a:off x="4427984" y="3645024"/>
                <a:ext cx="288032" cy="21602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64528" y="3244040"/>
                <a:ext cx="3228975" cy="342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4860032" y="3717032"/>
                <a:ext cx="360040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</a:rPr>
                  <a:t>2</a:t>
                </a:r>
                <a:endParaRPr lang="en-IN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5165480" y="3748096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State equation</a:t>
              </a:r>
              <a:endParaRPr lang="en-IN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868144" y="3717032"/>
            <a:ext cx="3061088" cy="2554977"/>
            <a:chOff x="5868144" y="3717032"/>
            <a:chExt cx="3061088" cy="2554977"/>
          </a:xfrm>
        </p:grpSpPr>
        <p:grpSp>
          <p:nvGrpSpPr>
            <p:cNvPr id="18" name="Group 17"/>
            <p:cNvGrpSpPr/>
            <p:nvPr/>
          </p:nvGrpSpPr>
          <p:grpSpPr>
            <a:xfrm>
              <a:off x="5868144" y="3717032"/>
              <a:ext cx="1903272" cy="2554977"/>
              <a:chOff x="5868144" y="3717032"/>
              <a:chExt cx="1903272" cy="2554977"/>
            </a:xfrm>
          </p:grpSpPr>
          <p:sp>
            <p:nvSpPr>
              <p:cNvPr id="8" name="Down Arrow 7"/>
              <p:cNvSpPr/>
              <p:nvPr/>
            </p:nvSpPr>
            <p:spPr>
              <a:xfrm>
                <a:off x="7236296" y="3717032"/>
                <a:ext cx="360040" cy="50405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868144" y="4365104"/>
                <a:ext cx="1266825" cy="19069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7411376" y="4374984"/>
                <a:ext cx="360040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</a:rPr>
                  <a:t>3</a:t>
                </a:r>
                <a:endParaRPr lang="en-IN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699408" y="4406048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State table</a:t>
              </a:r>
              <a:endParaRPr lang="en-IN" b="1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11560" y="5013176"/>
            <a:ext cx="4608512" cy="1296144"/>
            <a:chOff x="611560" y="5013176"/>
            <a:chExt cx="4608512" cy="1296144"/>
          </a:xfrm>
        </p:grpSpPr>
        <p:grpSp>
          <p:nvGrpSpPr>
            <p:cNvPr id="19" name="Group 18"/>
            <p:cNvGrpSpPr/>
            <p:nvPr/>
          </p:nvGrpSpPr>
          <p:grpSpPr>
            <a:xfrm>
              <a:off x="611560" y="5013176"/>
              <a:ext cx="4608512" cy="1296144"/>
              <a:chOff x="611560" y="5013176"/>
              <a:chExt cx="4608512" cy="1296144"/>
            </a:xfrm>
          </p:grpSpPr>
          <p:sp>
            <p:nvSpPr>
              <p:cNvPr id="10" name="Right Arrow 9"/>
              <p:cNvSpPr/>
              <p:nvPr/>
            </p:nvSpPr>
            <p:spPr>
              <a:xfrm rot="10800000">
                <a:off x="4644008" y="5157192"/>
                <a:ext cx="576064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827584" y="5013176"/>
                <a:ext cx="3433763" cy="860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611560" y="5877272"/>
                <a:ext cx="360040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</a:rPr>
                  <a:t>4</a:t>
                </a:r>
                <a:endParaRPr lang="en-IN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903360" y="5935632"/>
              <a:ext cx="1576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State diagram</a:t>
              </a:r>
              <a:endParaRPr lang="en-IN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95536" y="3100024"/>
            <a:ext cx="3715321" cy="1405890"/>
            <a:chOff x="395536" y="3100024"/>
            <a:chExt cx="3715321" cy="1405890"/>
          </a:xfrm>
        </p:grpSpPr>
        <p:grpSp>
          <p:nvGrpSpPr>
            <p:cNvPr id="16" name="Group 15"/>
            <p:cNvGrpSpPr/>
            <p:nvPr/>
          </p:nvGrpSpPr>
          <p:grpSpPr>
            <a:xfrm>
              <a:off x="395536" y="3100024"/>
              <a:ext cx="3715321" cy="1405890"/>
              <a:chOff x="395536" y="3100024"/>
              <a:chExt cx="3715321" cy="1405890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67544" y="3100024"/>
                <a:ext cx="3643313" cy="14058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395536" y="4005064"/>
                <a:ext cx="360040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</a:rPr>
                  <a:t>1</a:t>
                </a:r>
                <a:endParaRPr lang="en-IN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15328" y="4049776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Logic diagram</a:t>
              </a:r>
              <a:endParaRPr lang="en-IN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183880" cy="733832"/>
          </a:xfrm>
        </p:spPr>
        <p:txBody>
          <a:bodyPr>
            <a:normAutofit/>
          </a:bodyPr>
          <a:lstStyle/>
          <a:p>
            <a:r>
              <a:rPr lang="en-US" sz="3200" dirty="0"/>
              <a:t>Example </a:t>
            </a:r>
            <a:r>
              <a:rPr lang="en-US" sz="3200" dirty="0" smtClean="0"/>
              <a:t>: </a:t>
            </a:r>
            <a:r>
              <a:rPr lang="en-US" sz="3200" dirty="0"/>
              <a:t>State Equations</a:t>
            </a:r>
            <a:endParaRPr lang="en-IN" sz="3200" dirty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112" y="1364296"/>
            <a:ext cx="32861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2464" y="3645024"/>
            <a:ext cx="268605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TextBox 46"/>
          <p:cNvSpPr txBox="1"/>
          <p:nvPr/>
        </p:nvSpPr>
        <p:spPr>
          <a:xfrm>
            <a:off x="187048" y="3212976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 equation:</a:t>
            </a:r>
            <a:endParaRPr lang="en-IN" b="1" dirty="0"/>
          </a:p>
        </p:txBody>
      </p:sp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3776" y="4293096"/>
            <a:ext cx="18002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TextBox 49"/>
          <p:cNvSpPr txBox="1"/>
          <p:nvPr/>
        </p:nvSpPr>
        <p:spPr>
          <a:xfrm>
            <a:off x="208232" y="108380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Next state values:</a:t>
            </a:r>
            <a:endParaRPr lang="en-IN" b="1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2EB0D904-F21B-68EB-0712-529777E40C02}"/>
              </a:ext>
            </a:extLst>
          </p:cNvPr>
          <p:cNvGrpSpPr/>
          <p:nvPr/>
        </p:nvGrpSpPr>
        <p:grpSpPr>
          <a:xfrm>
            <a:off x="3227376" y="1169456"/>
            <a:ext cx="5733344" cy="5293172"/>
            <a:chOff x="3227376" y="1169456"/>
            <a:chExt cx="5733344" cy="5293172"/>
          </a:xfrm>
        </p:grpSpPr>
        <p:sp>
          <p:nvSpPr>
            <p:cNvPr id="7" name="TextBox 6"/>
            <p:cNvSpPr txBox="1"/>
            <p:nvPr/>
          </p:nvSpPr>
          <p:spPr>
            <a:xfrm>
              <a:off x="5364088" y="6093296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Mealy Machine</a:t>
              </a:r>
              <a:endParaRPr lang="en-IN" b="1" dirty="0">
                <a:solidFill>
                  <a:srgbClr val="C00000"/>
                </a:solidFill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227376" y="1617496"/>
              <a:ext cx="5733344" cy="4464496"/>
              <a:chOff x="3186432" y="1412776"/>
              <a:chExt cx="5733344" cy="4464496"/>
            </a:xfrm>
          </p:grpSpPr>
          <p:grpSp>
            <p:nvGrpSpPr>
              <p:cNvPr id="23" name="Group 32"/>
              <p:cNvGrpSpPr/>
              <p:nvPr/>
            </p:nvGrpSpPr>
            <p:grpSpPr>
              <a:xfrm>
                <a:off x="3275856" y="1412776"/>
                <a:ext cx="5635258" cy="4464496"/>
                <a:chOff x="3275856" y="1412776"/>
                <a:chExt cx="5635258" cy="4464496"/>
              </a:xfrm>
            </p:grpSpPr>
            <p:grpSp>
              <p:nvGrpSpPr>
                <p:cNvPr id="26" name="Group 30"/>
                <p:cNvGrpSpPr/>
                <p:nvPr/>
              </p:nvGrpSpPr>
              <p:grpSpPr>
                <a:xfrm>
                  <a:off x="3275856" y="1718224"/>
                  <a:ext cx="5635258" cy="4107180"/>
                  <a:chOff x="3275856" y="1718224"/>
                  <a:chExt cx="5635258" cy="4107180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3325760" y="1718224"/>
                    <a:ext cx="5553075" cy="4107180"/>
                    <a:chOff x="3325760" y="1718224"/>
                    <a:chExt cx="5553075" cy="4107180"/>
                  </a:xfrm>
                </p:grpSpPr>
                <p:pic>
                  <p:nvPicPr>
                    <p:cNvPr id="31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325760" y="1718224"/>
                      <a:ext cx="5553075" cy="410718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7884368" y="2060848"/>
                      <a:ext cx="35137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/>
                        <a:t>A</a:t>
                      </a:r>
                      <a:endParaRPr lang="en-IN" b="1" dirty="0"/>
                    </a:p>
                  </p:txBody>
                </p:sp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7884368" y="3645024"/>
                      <a:ext cx="35137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/>
                        <a:t>B</a:t>
                      </a:r>
                      <a:endParaRPr lang="en-IN" b="1" dirty="0"/>
                    </a:p>
                  </p:txBody>
                </p:sp>
                <p:grpSp>
                  <p:nvGrpSpPr>
                    <p:cNvPr id="34" name="Group 22"/>
                    <p:cNvGrpSpPr/>
                    <p:nvPr/>
                  </p:nvGrpSpPr>
                  <p:grpSpPr>
                    <a:xfrm>
                      <a:off x="7898016" y="2884000"/>
                      <a:ext cx="351378" cy="369332"/>
                      <a:chOff x="4139952" y="6093296"/>
                      <a:chExt cx="351378" cy="369332"/>
                    </a:xfrm>
                  </p:grpSpPr>
                  <p:sp>
                    <p:nvSpPr>
                      <p:cNvPr id="40" name="TextBox 15"/>
                      <p:cNvSpPr txBox="1"/>
                      <p:nvPr/>
                    </p:nvSpPr>
                    <p:spPr>
                      <a:xfrm>
                        <a:off x="4139952" y="6093296"/>
                        <a:ext cx="35137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b="1" dirty="0"/>
                          <a:t>A</a:t>
                        </a:r>
                        <a:endParaRPr lang="en-IN" b="1" dirty="0"/>
                      </a:p>
                    </p:txBody>
                  </p:sp>
                  <p:cxnSp>
                    <p:nvCxnSpPr>
                      <p:cNvPr id="41" name="Straight Connector 40"/>
                      <p:cNvCxnSpPr/>
                      <p:nvPr/>
                    </p:nvCxnSpPr>
                    <p:spPr>
                      <a:xfrm flipV="1">
                        <a:off x="4235488" y="6161536"/>
                        <a:ext cx="148393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5" name="Group 21"/>
                    <p:cNvGrpSpPr/>
                    <p:nvPr/>
                  </p:nvGrpSpPr>
                  <p:grpSpPr>
                    <a:xfrm>
                      <a:off x="7898016" y="4478056"/>
                      <a:ext cx="351378" cy="369332"/>
                      <a:chOff x="5292080" y="6093296"/>
                      <a:chExt cx="351378" cy="369332"/>
                    </a:xfrm>
                  </p:grpSpPr>
                  <p:sp>
                    <p:nvSpPr>
                      <p:cNvPr id="38" name="TextBox 37"/>
                      <p:cNvSpPr txBox="1"/>
                      <p:nvPr/>
                    </p:nvSpPr>
                    <p:spPr>
                      <a:xfrm>
                        <a:off x="5292080" y="6093296"/>
                        <a:ext cx="35137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b="1" dirty="0"/>
                          <a:t>B</a:t>
                        </a:r>
                        <a:endParaRPr lang="en-IN" b="1" dirty="0"/>
                      </a:p>
                    </p:txBody>
                  </p:sp>
                  <p:cxnSp>
                    <p:nvCxnSpPr>
                      <p:cNvPr id="39" name="Straight Connector 38"/>
                      <p:cNvCxnSpPr/>
                      <p:nvPr/>
                    </p:nvCxnSpPr>
                    <p:spPr>
                      <a:xfrm>
                        <a:off x="5364088" y="6165304"/>
                        <a:ext cx="216024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8296656" y="1872120"/>
                      <a:ext cx="523816" cy="270900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8038264" y="4203672"/>
                      <a:ext cx="299408" cy="29641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3275856" y="2132856"/>
                    <a:ext cx="35137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X</a:t>
                    </a:r>
                    <a:endParaRPr lang="en-IN" b="1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8559736" y="5198136"/>
                    <a:ext cx="35137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</a:rPr>
                      <a:t>Y</a:t>
                    </a:r>
                    <a:endParaRPr lang="en-IN" b="1" dirty="0">
                      <a:solidFill>
                        <a:srgbClr val="C00000"/>
                      </a:solidFill>
                    </a:endParaRPr>
                  </a:p>
                </p:txBody>
              </p:sp>
            </p:grpSp>
            <p:sp>
              <p:nvSpPr>
                <p:cNvPr id="27" name="Rectangle 26"/>
                <p:cNvSpPr/>
                <p:nvPr/>
              </p:nvSpPr>
              <p:spPr>
                <a:xfrm>
                  <a:off x="3826464" y="1412776"/>
                  <a:ext cx="4536504" cy="4464496"/>
                </a:xfrm>
                <a:prstGeom prst="rect">
                  <a:avLst/>
                </a:prstGeom>
                <a:solidFill>
                  <a:schemeClr val="accent1">
                    <a:alpha val="4000"/>
                  </a:schemeClr>
                </a:solidFill>
                <a:ln>
                  <a:solidFill>
                    <a:schemeClr val="accent1">
                      <a:shade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24" name="Rectangle 23"/>
              <p:cNvSpPr/>
              <p:nvPr/>
            </p:nvSpPr>
            <p:spPr>
              <a:xfrm>
                <a:off x="3186432" y="2095680"/>
                <a:ext cx="360040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</a:rPr>
                  <a:t>X</a:t>
                </a:r>
                <a:endParaRPr lang="en-IN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559736" y="5192024"/>
                <a:ext cx="360040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</a:rPr>
                  <a:t>Y</a:t>
                </a:r>
                <a:endParaRPr lang="en-IN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5395152" y="1169456"/>
              <a:ext cx="2012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2.1 Logic Diagram</a:t>
              </a:r>
              <a:endParaRPr lang="en-IN" b="1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91768" y="3936824"/>
            <a:ext cx="246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More convenient form:</a:t>
            </a:r>
            <a:endParaRPr lang="en-IN" b="1" dirty="0"/>
          </a:p>
        </p:txBody>
      </p:sp>
      <p:grpSp>
        <p:nvGrpSpPr>
          <p:cNvPr id="56" name="Group 55"/>
          <p:cNvGrpSpPr/>
          <p:nvPr/>
        </p:nvGrpSpPr>
        <p:grpSpPr>
          <a:xfrm>
            <a:off x="323528" y="2187448"/>
            <a:ext cx="2463175" cy="1159501"/>
            <a:chOff x="323528" y="2187448"/>
            <a:chExt cx="2463175" cy="1159501"/>
          </a:xfrm>
        </p:grpSpPr>
        <p:grpSp>
          <p:nvGrpSpPr>
            <p:cNvPr id="45" name="Group 44"/>
            <p:cNvGrpSpPr/>
            <p:nvPr/>
          </p:nvGrpSpPr>
          <p:grpSpPr>
            <a:xfrm>
              <a:off x="323528" y="2187448"/>
              <a:ext cx="2463175" cy="1159501"/>
              <a:chOff x="323528" y="2187448"/>
              <a:chExt cx="2463175" cy="1159501"/>
            </a:xfrm>
          </p:grpSpPr>
          <p:pic>
            <p:nvPicPr>
              <p:cNvPr id="43012" name="Picture 4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26600" y="2561136"/>
                <a:ext cx="2257425" cy="785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323528" y="2187448"/>
                <a:ext cx="24631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More convenient form:</a:t>
                </a:r>
                <a:endParaRPr lang="en-IN" b="1" dirty="0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1448360" y="2551256"/>
              <a:ext cx="14401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=</a:t>
              </a:r>
              <a:endParaRPr lang="en-IN" b="1" dirty="0">
                <a:solidFill>
                  <a:srgbClr val="C0000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390000" y="2884000"/>
              <a:ext cx="216024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=</a:t>
              </a:r>
              <a:endParaRPr lang="en-IN" b="1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0" grpId="0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183880" cy="805840"/>
          </a:xfrm>
        </p:spPr>
        <p:txBody>
          <a:bodyPr>
            <a:normAutofit/>
          </a:bodyPr>
          <a:lstStyle/>
          <a:p>
            <a:r>
              <a:rPr lang="en-US" sz="3200"/>
              <a:t>Example </a:t>
            </a:r>
            <a:r>
              <a:rPr lang="en-US" sz="3200" smtClean="0"/>
              <a:t>: </a:t>
            </a:r>
            <a:r>
              <a:rPr lang="en-US" sz="3200" dirty="0"/>
              <a:t>State Table</a:t>
            </a:r>
            <a:endParaRPr lang="en-IN" sz="3200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 b="39268"/>
          <a:stretch>
            <a:fillRect/>
          </a:stretch>
        </p:blipFill>
        <p:spPr bwMode="auto">
          <a:xfrm>
            <a:off x="4760728" y="1537952"/>
            <a:ext cx="3875723" cy="579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2460408"/>
            <a:ext cx="1919288" cy="229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90600" y="2446760"/>
            <a:ext cx="1733550" cy="2241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41712" y="6047160"/>
            <a:ext cx="18002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839808" y="4978344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State Equations</a:t>
            </a:r>
            <a:endParaRPr lang="en-IN" b="1" dirty="0">
              <a:solidFill>
                <a:srgbClr val="C0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BC6260BC-1186-B5F7-6F20-62FA9512BA11}"/>
              </a:ext>
            </a:extLst>
          </p:cNvPr>
          <p:cNvGrpSpPr/>
          <p:nvPr/>
        </p:nvGrpSpPr>
        <p:grpSpPr>
          <a:xfrm>
            <a:off x="278816" y="1124744"/>
            <a:ext cx="4427320" cy="3866206"/>
            <a:chOff x="278816" y="1124744"/>
            <a:chExt cx="4427320" cy="3866206"/>
          </a:xfrm>
        </p:grpSpPr>
        <p:grpSp>
          <p:nvGrpSpPr>
            <p:cNvPr id="5" name="Group 4"/>
            <p:cNvGrpSpPr/>
            <p:nvPr/>
          </p:nvGrpSpPr>
          <p:grpSpPr>
            <a:xfrm>
              <a:off x="278816" y="1443840"/>
              <a:ext cx="4427320" cy="3547110"/>
              <a:chOff x="3404800" y="1718224"/>
              <a:chExt cx="4427320" cy="3547110"/>
            </a:xfrm>
          </p:grpSpPr>
          <p:grpSp>
            <p:nvGrpSpPr>
              <p:cNvPr id="11" name="Group 27"/>
              <p:cNvGrpSpPr/>
              <p:nvPr/>
            </p:nvGrpSpPr>
            <p:grpSpPr>
              <a:xfrm>
                <a:off x="3496868" y="1718224"/>
                <a:ext cx="4212420" cy="3547110"/>
                <a:chOff x="3496868" y="1718224"/>
                <a:chExt cx="4212420" cy="3547110"/>
              </a:xfrm>
            </p:grpSpPr>
            <p:pic>
              <p:nvPicPr>
                <p:cNvPr id="14" name="Picture 2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 l="3566" r="10697"/>
                <a:stretch>
                  <a:fillRect/>
                </a:stretch>
              </p:blipFill>
              <p:spPr bwMode="auto">
                <a:xfrm>
                  <a:off x="3496868" y="1718224"/>
                  <a:ext cx="4111639" cy="3547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5" name="TextBox 14"/>
                <p:cNvSpPr txBox="1"/>
                <p:nvPr/>
              </p:nvSpPr>
              <p:spPr>
                <a:xfrm>
                  <a:off x="7270208" y="2047200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A</a:t>
                  </a:r>
                  <a:endParaRPr lang="en-IN" b="1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7256560" y="3385712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B</a:t>
                  </a:r>
                  <a:endParaRPr lang="en-IN" b="1" dirty="0"/>
                </a:p>
              </p:txBody>
            </p:sp>
            <p:grpSp>
              <p:nvGrpSpPr>
                <p:cNvPr id="17" name="Group 22"/>
                <p:cNvGrpSpPr/>
                <p:nvPr/>
              </p:nvGrpSpPr>
              <p:grpSpPr>
                <a:xfrm>
                  <a:off x="7270208" y="2706576"/>
                  <a:ext cx="351378" cy="369332"/>
                  <a:chOff x="3512144" y="5915872"/>
                  <a:chExt cx="351378" cy="369332"/>
                </a:xfrm>
              </p:grpSpPr>
              <p:sp>
                <p:nvSpPr>
                  <p:cNvPr id="23" name="TextBox 15"/>
                  <p:cNvSpPr txBox="1"/>
                  <p:nvPr/>
                </p:nvSpPr>
                <p:spPr>
                  <a:xfrm>
                    <a:off x="3512144" y="5915872"/>
                    <a:ext cx="35137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A</a:t>
                    </a:r>
                    <a:endParaRPr lang="en-IN" b="1" dirty="0"/>
                  </a:p>
                </p:txBody>
              </p:sp>
              <p:cxnSp>
                <p:nvCxnSpPr>
                  <p:cNvPr id="24" name="Straight Connector 23"/>
                  <p:cNvCxnSpPr/>
                  <p:nvPr/>
                </p:nvCxnSpPr>
                <p:spPr>
                  <a:xfrm flipV="1">
                    <a:off x="3594032" y="5997760"/>
                    <a:ext cx="148393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21"/>
                <p:cNvGrpSpPr/>
                <p:nvPr/>
              </p:nvGrpSpPr>
              <p:grpSpPr>
                <a:xfrm>
                  <a:off x="7283856" y="4041320"/>
                  <a:ext cx="351378" cy="369332"/>
                  <a:chOff x="4677920" y="5656560"/>
                  <a:chExt cx="351378" cy="369332"/>
                </a:xfrm>
              </p:grpSpPr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677920" y="5656560"/>
                    <a:ext cx="35137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B</a:t>
                    </a:r>
                    <a:endParaRPr lang="en-IN" b="1" dirty="0"/>
                  </a:p>
                </p:txBody>
              </p: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4749928" y="5728568"/>
                    <a:ext cx="216024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Rectangle 19"/>
                <p:cNvSpPr/>
                <p:nvPr/>
              </p:nvSpPr>
              <p:spPr>
                <a:xfrm>
                  <a:off x="7421256" y="3898224"/>
                  <a:ext cx="288032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7" name="Rectangle 6"/>
              <p:cNvSpPr/>
              <p:nvPr/>
            </p:nvSpPr>
            <p:spPr>
              <a:xfrm>
                <a:off x="3404800" y="1754480"/>
                <a:ext cx="360040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</a:rPr>
                  <a:t>X</a:t>
                </a:r>
                <a:endParaRPr lang="en-IN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472080" y="4649368"/>
                <a:ext cx="360040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</a:rPr>
                  <a:t>Y</a:t>
                </a:r>
                <a:endParaRPr lang="en-IN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1475656" y="1124744"/>
              <a:ext cx="1665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Logic Diagram</a:t>
              </a:r>
              <a:endParaRPr lang="en-IN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012160" y="1124744"/>
            <a:ext cx="128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State Table</a:t>
            </a:r>
            <a:endParaRPr lang="en-IN" b="1" dirty="0">
              <a:solidFill>
                <a:srgbClr val="C00000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00256" y="5355800"/>
            <a:ext cx="2257425" cy="692784"/>
            <a:chOff x="600256" y="5355800"/>
            <a:chExt cx="2257425" cy="692784"/>
          </a:xfrm>
        </p:grpSpPr>
        <p:pic>
          <p:nvPicPr>
            <p:cNvPr id="28" name="Picture 4"/>
            <p:cNvPicPr>
              <a:picLocks noChangeAspect="1" noChangeArrowheads="1"/>
            </p:cNvPicPr>
            <p:nvPr/>
          </p:nvPicPr>
          <p:blipFill>
            <a:blip r:embed="rId7" cstate="print"/>
            <a:srcRect b="20616"/>
            <a:stretch>
              <a:fillRect/>
            </a:stretch>
          </p:blipFill>
          <p:spPr bwMode="auto">
            <a:xfrm>
              <a:off x="600256" y="5364256"/>
              <a:ext cx="2257425" cy="623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Rectangle 31"/>
            <p:cNvSpPr/>
            <p:nvPr/>
          </p:nvSpPr>
          <p:spPr>
            <a:xfrm>
              <a:off x="1637088" y="5355800"/>
              <a:ext cx="14401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=</a:t>
              </a:r>
              <a:endParaRPr lang="en-IN" b="1" dirty="0">
                <a:solidFill>
                  <a:srgbClr val="C0000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78728" y="5688544"/>
              <a:ext cx="216024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=</a:t>
              </a:r>
              <a:endParaRPr lang="en-IN" b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/>
          <a:srcRect t="63810" b="4908"/>
          <a:stretch>
            <a:fillRect/>
          </a:stretch>
        </p:blipFill>
        <p:spPr bwMode="auto">
          <a:xfrm>
            <a:off x="4716016" y="2132856"/>
            <a:ext cx="3875723" cy="298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88104</TotalTime>
  <Words>489</Words>
  <Application>Microsoft Office PowerPoint</Application>
  <PresentationFormat>On-screen Show (4:3)</PresentationFormat>
  <Paragraphs>106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Aspect</vt:lpstr>
      <vt:lpstr>Digital Systems and Computer Architecture     Session 3.2  Mouli Sankaran</vt:lpstr>
      <vt:lpstr>Session 3.2: Focus</vt:lpstr>
      <vt:lpstr>Example : State Diagram</vt:lpstr>
      <vt:lpstr>Example : State Diagram</vt:lpstr>
      <vt:lpstr>Example 1.3: State Table</vt:lpstr>
      <vt:lpstr>State Diagram  Explained</vt:lpstr>
      <vt:lpstr>Steps in the Analysis</vt:lpstr>
      <vt:lpstr>Example : State Equations</vt:lpstr>
      <vt:lpstr>Example : State Table</vt:lpstr>
      <vt:lpstr>Problem 1: State Table and State Diagram</vt:lpstr>
      <vt:lpstr>Session 3.2: Summary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veenabhaskar</cp:lastModifiedBy>
  <cp:revision>9704</cp:revision>
  <dcterms:created xsi:type="dcterms:W3CDTF">2012-06-28T09:03:48Z</dcterms:created>
  <dcterms:modified xsi:type="dcterms:W3CDTF">2023-12-07T06:56:57Z</dcterms:modified>
</cp:coreProperties>
</file>