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2"/>
  </p:notesMasterIdLst>
  <p:handoutMasterIdLst>
    <p:handoutMasterId r:id="rId33"/>
  </p:handoutMasterIdLst>
  <p:sldIdLst>
    <p:sldId id="2088" r:id="rId3"/>
    <p:sldId id="2133" r:id="rId4"/>
    <p:sldId id="1280" r:id="rId5"/>
    <p:sldId id="1299" r:id="rId6"/>
    <p:sldId id="1290" r:id="rId7"/>
    <p:sldId id="1297" r:id="rId8"/>
    <p:sldId id="1298" r:id="rId9"/>
    <p:sldId id="1300" r:id="rId10"/>
    <p:sldId id="2172" r:id="rId11"/>
    <p:sldId id="1303" r:id="rId12"/>
    <p:sldId id="1305" r:id="rId13"/>
    <p:sldId id="1304" r:id="rId14"/>
    <p:sldId id="1308" r:id="rId15"/>
    <p:sldId id="1306" r:id="rId16"/>
    <p:sldId id="1301" r:id="rId17"/>
    <p:sldId id="1307" r:id="rId18"/>
    <p:sldId id="1309" r:id="rId19"/>
    <p:sldId id="1310" r:id="rId20"/>
    <p:sldId id="2173" r:id="rId21"/>
    <p:sldId id="2174" r:id="rId22"/>
    <p:sldId id="1311" r:id="rId23"/>
    <p:sldId id="1312" r:id="rId24"/>
    <p:sldId id="2175" r:id="rId25"/>
    <p:sldId id="2176" r:id="rId26"/>
    <p:sldId id="2180" r:id="rId27"/>
    <p:sldId id="2177" r:id="rId28"/>
    <p:sldId id="2178" r:id="rId29"/>
    <p:sldId id="2179" r:id="rId30"/>
    <p:sldId id="217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uli Sankaran" initials="MS" lastIdx="3" clrIdx="0"/>
  <p:cmAuthor id="2" name="Himanshu.Gholap" initials="H"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CC6600"/>
    <a:srgbClr val="99FF66"/>
    <a:srgbClr val="CC0099"/>
    <a:srgbClr val="008000"/>
    <a:srgbClr val="FF9966"/>
    <a:srgbClr val="996633"/>
    <a:srgbClr val="FF6600"/>
    <a:srgbClr val="FF99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4" autoAdjust="0"/>
    <p:restoredTop sz="94434" autoAdjust="0"/>
  </p:normalViewPr>
  <p:slideViewPr>
    <p:cSldViewPr showGuides="1">
      <p:cViewPr varScale="1">
        <p:scale>
          <a:sx n="88" d="100"/>
          <a:sy n="88" d="100"/>
        </p:scale>
        <p:origin x="1195" y="53"/>
      </p:cViewPr>
      <p:guideLst>
        <p:guide orient="horz" pos="2160"/>
        <p:guide pos="2880"/>
      </p:guideLst>
    </p:cSldViewPr>
  </p:slideViewPr>
  <p:outlineViewPr>
    <p:cViewPr>
      <p:scale>
        <a:sx n="33" d="100"/>
        <a:sy n="33" d="100"/>
      </p:scale>
      <p:origin x="0" y="1962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197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IN"/>
              <a:t>Jul 2012</a:t>
            </a:r>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fi-FI"/>
              <a:t>Course on RTOS - Mouli Sankaran</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1A2C1C-C985-4559-8E13-F9FFCA63CD20}" type="slidenum">
              <a:rPr lang="en-IN" smtClean="0"/>
            </a:fld>
            <a:endParaRPr lang="en-IN"/>
          </a:p>
        </p:txBody>
      </p:sp>
    </p:spTree>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IN"/>
              <a:t>Jul 2012</a:t>
            </a:r>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fi-FI"/>
              <a:t>Course on RTOS - Mouli Sankaran</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D32F39-8E71-400B-A1E5-7E0C1D3E8FB6}" type="slidenum">
              <a:rPr lang="en-IN" smtClean="0"/>
            </a:fld>
            <a:endParaRPr lang="en-IN"/>
          </a:p>
        </p:txBody>
      </p:sp>
    </p:spTree>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5" name="Rounded Rectangle 14"/>
          <p:cNvSpPr/>
          <p:nvPr/>
        </p:nvSpPr>
        <p:spPr>
          <a:xfrm>
            <a:off x="107504" y="66260"/>
            <a:ext cx="8928992" cy="661060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251520" y="188640"/>
            <a:ext cx="8640960" cy="648072"/>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kumimoji="0" lang="en-US" dirty="0"/>
              <a:t>Click to edit Master title style</a:t>
            </a:r>
            <a:endParaRPr kumimoji="0" lang="en-US" dirty="0"/>
          </a:p>
        </p:txBody>
      </p:sp>
      <p:sp>
        <p:nvSpPr>
          <p:cNvPr id="20" name="Subtitle 19"/>
          <p:cNvSpPr>
            <a:spLocks noGrp="1"/>
          </p:cNvSpPr>
          <p:nvPr>
            <p:ph type="subTitle" idx="1"/>
          </p:nvPr>
        </p:nvSpPr>
        <p:spPr>
          <a:xfrm>
            <a:off x="722376" y="3685032"/>
            <a:ext cx="7772400" cy="914400"/>
          </a:xfrm>
        </p:spPr>
        <p:txBody>
          <a:bodyPr lIns="182880" tIns="0"/>
          <a:lstStyle>
            <a:lvl1pPr marL="36830"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9" name="Slide Number Placeholder 5"/>
          <p:cNvSpPr txBox="1"/>
          <p:nvPr userDrawn="1"/>
        </p:nvSpPr>
        <p:spPr>
          <a:xfrm>
            <a:off x="8579296" y="6336205"/>
            <a:ext cx="457200"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fld id="{0FE4A7D5-B2B0-4F74-9664-4F088588814F}" type="slidenum">
              <a:rPr kumimoji="0" lang="en-IN" sz="1000" b="0" i="0" u="none" strike="noStrike" kern="1200" cap="none" spc="0" normalizeH="0" baseline="0" noProof="0" smtClean="0">
                <a:ln>
                  <a:noFill/>
                </a:ln>
                <a:solidFill>
                  <a:schemeClr val="tx1"/>
                </a:solidFill>
                <a:effectLst/>
                <a:uLnTx/>
                <a:uFillTx/>
                <a:latin typeface="+mn-lt"/>
                <a:ea typeface="+mn-ea"/>
                <a:cs typeface="+mn-cs"/>
              </a:rPr>
            </a:fld>
            <a:endParaRPr kumimoji="0" lang="en-IN"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Footer Placeholder 5"/>
          <p:cNvSpPr txBox="1"/>
          <p:nvPr userDrawn="1"/>
        </p:nvSpPr>
        <p:spPr>
          <a:xfrm>
            <a:off x="2275605" y="6517650"/>
            <a:ext cx="4526624" cy="396664"/>
          </a:xfrm>
          <a:prstGeom prst="rect">
            <a:avLst/>
          </a:prstGeom>
        </p:spPr>
        <p:txBody>
          <a:bodyPr anchor="b" anchorCtr="0"/>
          <a:lstStyle/>
          <a:p>
            <a:pPr algn="ctr">
              <a:defRPr/>
            </a:pPr>
            <a:r>
              <a:rPr lang="fi-FI" sz="1000" dirty="0"/>
              <a:t>Digitial Systems and Computer Architecture– RVU,</a:t>
            </a:r>
            <a:r>
              <a:rPr lang="fi-FI" sz="1000" baseline="0" dirty="0"/>
              <a:t> Bangalore</a:t>
            </a:r>
            <a:r>
              <a:rPr lang="fi-FI" sz="1000" dirty="0"/>
              <a:t>– Mouli Sankaran</a:t>
            </a:r>
            <a:endParaRPr lang="en-US" sz="10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Slide Number Placeholder 5"/>
          <p:cNvSpPr txBox="1"/>
          <p:nvPr userDrawn="1"/>
        </p:nvSpPr>
        <p:spPr>
          <a:xfrm>
            <a:off x="8604448" y="6329892"/>
            <a:ext cx="457200"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fld id="{0FE4A7D5-B2B0-4F74-9664-4F088588814F}" type="slidenum">
              <a:rPr kumimoji="0" lang="en-IN" sz="1000" b="0" i="0" u="none" strike="noStrike" kern="1200" cap="none" spc="0" normalizeH="0" baseline="0" noProof="0" smtClean="0">
                <a:ln>
                  <a:noFill/>
                </a:ln>
                <a:solidFill>
                  <a:schemeClr val="tx1"/>
                </a:solidFill>
                <a:effectLst/>
                <a:uLnTx/>
                <a:uFillTx/>
                <a:latin typeface="+mn-lt"/>
                <a:ea typeface="+mn-ea"/>
                <a:cs typeface="+mn-cs"/>
              </a:rPr>
            </a:fld>
            <a:endParaRPr kumimoji="0" lang="en-IN"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Slide Number Placeholder 5"/>
          <p:cNvSpPr txBox="1"/>
          <p:nvPr userDrawn="1"/>
        </p:nvSpPr>
        <p:spPr>
          <a:xfrm>
            <a:off x="8610600" y="6381328"/>
            <a:ext cx="457200"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fld id="{0FE4A7D5-B2B0-4F74-9664-4F088588814F}" type="slidenum">
              <a:rPr kumimoji="0" lang="en-IN" sz="1000" b="0" i="0" u="none" strike="noStrike" kern="1200" cap="none" spc="0" normalizeH="0" baseline="0" noProof="0" smtClean="0">
                <a:ln>
                  <a:noFill/>
                </a:ln>
                <a:solidFill>
                  <a:schemeClr val="tx1"/>
                </a:solidFill>
                <a:effectLst/>
                <a:uLnTx/>
                <a:uFillTx/>
                <a:latin typeface="+mn-lt"/>
                <a:ea typeface="+mn-ea"/>
                <a:cs typeface="+mn-cs"/>
              </a:rPr>
            </a:fld>
            <a:endParaRPr kumimoji="0" lang="en-IN" sz="10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ctr" anchorCtr="0"/>
          <a:lstStyle>
            <a:lvl1pPr algn="ctr">
              <a:defRPr/>
            </a:lvl1pPr>
          </a:lstStyle>
          <a:p>
            <a:r>
              <a:rPr kumimoji="0" lang="en-US" dirty="0"/>
              <a:t>Click to edit Master title style</a:t>
            </a:r>
            <a:endParaRPr kumimoji="0" lang="en-US" dirty="0"/>
          </a:p>
        </p:txBody>
      </p:sp>
      <p:sp>
        <p:nvSpPr>
          <p:cNvPr id="3" name="Content Placeholder 2"/>
          <p:cNvSpPr>
            <a:spLocks noGrp="1"/>
          </p:cNvSpPr>
          <p:nvPr>
            <p:ph idx="1"/>
          </p:nvPr>
        </p:nvSpPr>
        <p:spPr>
          <a:xfrm>
            <a:off x="502920" y="548680"/>
            <a:ext cx="8183880" cy="4187952"/>
          </a:xfrm>
        </p:spPr>
        <p:txBody>
          <a:bodyPr/>
          <a:lstStyle/>
          <a:p>
            <a:pPr lvl="0" eaLnBrk="1" latinLnBrk="0" hangingPunct="1"/>
            <a:r>
              <a:rPr lang="en-US" dirty="0"/>
              <a:t>Click to edit Master text styles</a:t>
            </a:r>
            <a:endParaRPr lang="en-US" dirty="0"/>
          </a:p>
          <a:p>
            <a:pPr lvl="1" eaLnBrk="1" latinLnBrk="0" hangingPunct="1"/>
            <a:r>
              <a:rPr lang="en-US" dirty="0"/>
              <a:t>Second level</a:t>
            </a:r>
            <a:endParaRPr lang="en-US" dirty="0"/>
          </a:p>
          <a:p>
            <a:pPr lvl="2" eaLnBrk="1" latinLnBrk="0" hangingPunct="1"/>
            <a:r>
              <a:rPr lang="en-US" dirty="0"/>
              <a:t>Third level</a:t>
            </a:r>
            <a:endParaRPr lang="en-US" dirty="0"/>
          </a:p>
          <a:p>
            <a:pPr lvl="3" eaLnBrk="1" latinLnBrk="0" hangingPunct="1"/>
            <a:r>
              <a:rPr lang="en-US" dirty="0"/>
              <a:t>Fourth level</a:t>
            </a:r>
            <a:endParaRPr lang="en-US" dirty="0"/>
          </a:p>
          <a:p>
            <a:pPr lvl="4" eaLnBrk="1" latinLnBrk="0" hangingPunct="1"/>
            <a:r>
              <a:rPr lang="en-US" dirty="0"/>
              <a:t>Fifth level</a:t>
            </a:r>
            <a:endParaRPr kumimoji="0" lang="en-US" dirty="0"/>
          </a:p>
        </p:txBody>
      </p:sp>
      <p:sp>
        <p:nvSpPr>
          <p:cNvPr id="7" name="Slide Number Placeholder 5"/>
          <p:cNvSpPr txBox="1"/>
          <p:nvPr userDrawn="1"/>
        </p:nvSpPr>
        <p:spPr>
          <a:xfrm>
            <a:off x="8641020" y="6369898"/>
            <a:ext cx="457200"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fld id="{0FE4A7D5-B2B0-4F74-9664-4F088588814F}" type="slidenum">
              <a:rPr kumimoji="0" lang="en-IN" sz="1000" b="0" i="0" u="none" strike="noStrike" kern="1200" cap="none" spc="0" normalizeH="0" baseline="0" noProof="0" smtClean="0">
                <a:ln>
                  <a:noFill/>
                </a:ln>
                <a:solidFill>
                  <a:schemeClr val="tx1"/>
                </a:solidFill>
                <a:effectLst/>
                <a:uLnTx/>
                <a:uFillTx/>
                <a:latin typeface="+mn-lt"/>
                <a:ea typeface="+mn-ea"/>
                <a:cs typeface="+mn-cs"/>
              </a:rPr>
            </a:fld>
            <a:endParaRPr kumimoji="0" lang="en-IN"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8" name="Rounded Rectangle 7"/>
          <p:cNvSpPr/>
          <p:nvPr userDrawn="1"/>
        </p:nvSpPr>
        <p:spPr>
          <a:xfrm>
            <a:off x="53969" y="92248"/>
            <a:ext cx="9012630" cy="6585221"/>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ctr" anchorCtr="0"/>
          <a:lstStyle>
            <a:lvl1pPr algn="ctr">
              <a:buNone/>
              <a:defRPr sz="3600" b="1" cap="none" baseline="0">
                <a:solidFill>
                  <a:srgbClr val="CC6600"/>
                </a:solidFill>
                <a:effectLst/>
              </a:defRPr>
            </a:lvl1pPr>
          </a:lstStyle>
          <a:p>
            <a:r>
              <a:rPr kumimoji="0" lang="en-US" dirty="0"/>
              <a:t>Click to edit Master title style</a:t>
            </a:r>
            <a:endParaRPr kumimoji="0" lang="en-US" dirty="0"/>
          </a:p>
        </p:txBody>
      </p:sp>
      <p:sp>
        <p:nvSpPr>
          <p:cNvPr id="3" name="Text Placeholder 2"/>
          <p:cNvSpPr>
            <a:spLocks noGrp="1"/>
          </p:cNvSpPr>
          <p:nvPr>
            <p:ph type="body" idx="1"/>
          </p:nvPr>
        </p:nvSpPr>
        <p:spPr>
          <a:xfrm>
            <a:off x="468344" y="5624484"/>
            <a:ext cx="8183880" cy="420624"/>
          </a:xfrm>
        </p:spPr>
        <p:txBody>
          <a:bodyPr lIns="118872" tIns="0" anchor="t"/>
          <a:lstStyle>
            <a:lvl1pPr marL="0" marR="36830"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Click to edit Master text styles</a:t>
            </a:r>
            <a:endParaRPr kumimoji="0" lang="en-US" dirty="0"/>
          </a:p>
        </p:txBody>
      </p:sp>
      <p:sp>
        <p:nvSpPr>
          <p:cNvPr id="10" name="Slide Number Placeholder 4"/>
          <p:cNvSpPr>
            <a:spLocks noGrp="1"/>
          </p:cNvSpPr>
          <p:nvPr>
            <p:ph type="sldNum" sz="quarter" idx="4"/>
          </p:nvPr>
        </p:nvSpPr>
        <p:spPr>
          <a:xfrm>
            <a:off x="8652224" y="6304235"/>
            <a:ext cx="457200" cy="365125"/>
          </a:xfrm>
          <a:prstGeom prst="rect">
            <a:avLst/>
          </a:prstGeom>
        </p:spPr>
        <p:txBody>
          <a:bodyPr vert="horz" anchor="b"/>
          <a:lstStyle>
            <a:lvl1pPr algn="r" eaLnBrk="1" latinLnBrk="0" hangingPunct="1">
              <a:defRPr kumimoji="0" sz="1000">
                <a:solidFill>
                  <a:schemeClr val="tx1"/>
                </a:solidFill>
              </a:defRPr>
            </a:lvl1pPr>
          </a:lstStyle>
          <a:p>
            <a:fld id="{91974DF9-AD47-4691-BA21-BBFCE3637A9A}" type="slidenum">
              <a:rPr lang="en-US" smtClean="0"/>
            </a:fld>
            <a:endParaRPr lang="en-US" dirty="0"/>
          </a:p>
        </p:txBody>
      </p:sp>
      <p:sp>
        <p:nvSpPr>
          <p:cNvPr id="11" name="Footer Placeholder 5"/>
          <p:cNvSpPr txBox="1"/>
          <p:nvPr userDrawn="1"/>
        </p:nvSpPr>
        <p:spPr>
          <a:xfrm>
            <a:off x="2275605" y="6517650"/>
            <a:ext cx="4526624" cy="396664"/>
          </a:xfrm>
          <a:prstGeom prst="rect">
            <a:avLst/>
          </a:prstGeom>
        </p:spPr>
        <p:txBody>
          <a:bodyPr anchor="b" anchorCtr="0"/>
          <a:lstStyle/>
          <a:p>
            <a:pPr algn="ctr">
              <a:defRPr/>
            </a:pPr>
            <a:r>
              <a:rPr lang="fi-FI" sz="1000" dirty="0"/>
              <a:t>Digitial Systems and Computer Architecture– RVU,</a:t>
            </a:r>
            <a:r>
              <a:rPr lang="fi-FI" sz="1000" baseline="0" dirty="0"/>
              <a:t> Bangalore</a:t>
            </a:r>
            <a:r>
              <a:rPr lang="fi-FI" sz="1000" dirty="0"/>
              <a:t>– Mouli Sankaran</a:t>
            </a:r>
            <a:endParaRPr lang="en-US" sz="1000" dirty="0"/>
          </a:p>
        </p:txBody>
      </p:sp>
      <p:pic>
        <p:nvPicPr>
          <p:cNvPr id="12" name="Picture 2" descr="Home | CAADLab | Computer Architecture and Automated Design Lab"/>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 t="2924" r="-1260" b="15901"/>
          <a:stretch>
            <a:fillRect/>
          </a:stretch>
        </p:blipFill>
        <p:spPr bwMode="auto">
          <a:xfrm>
            <a:off x="123268" y="188640"/>
            <a:ext cx="8977078" cy="39993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endParaRPr kumimoji="0" lang="en-US" dirty="0"/>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eaLnBrk="1" latinLnBrk="0" hangingPunct="1"/>
            <a:r>
              <a:rPr lang="en-US" dirty="0"/>
              <a:t>Click to edit Master text styles</a:t>
            </a:r>
            <a:endParaRPr lang="en-US" dirty="0"/>
          </a:p>
          <a:p>
            <a:pPr lvl="1" eaLnBrk="1" latinLnBrk="0" hangingPunct="1"/>
            <a:r>
              <a:rPr lang="en-US" dirty="0"/>
              <a:t>Second level</a:t>
            </a:r>
            <a:endParaRPr lang="en-US" dirty="0"/>
          </a:p>
          <a:p>
            <a:pPr lvl="2" eaLnBrk="1" latinLnBrk="0" hangingPunct="1"/>
            <a:r>
              <a:rPr lang="en-US" dirty="0"/>
              <a:t>Third level</a:t>
            </a:r>
            <a:endParaRPr lang="en-US" dirty="0"/>
          </a:p>
          <a:p>
            <a:pPr lvl="3" eaLnBrk="1" latinLnBrk="0" hangingPunct="1"/>
            <a:r>
              <a:rPr lang="en-US" dirty="0"/>
              <a:t>Fourth level</a:t>
            </a:r>
            <a:endParaRPr lang="en-US" dirty="0"/>
          </a:p>
          <a:p>
            <a:pPr lvl="4" eaLnBrk="1" latinLnBrk="0" hangingPunct="1"/>
            <a:r>
              <a:rPr lang="en-US" dirty="0"/>
              <a:t>Fifth level</a:t>
            </a:r>
            <a:endParaRPr kumimoji="0" lang="en-US" dirty="0"/>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8" name="Slide Number Placeholder 5"/>
          <p:cNvSpPr>
            <a:spLocks noGrp="1"/>
          </p:cNvSpPr>
          <p:nvPr>
            <p:ph type="sldNum" sz="quarter" idx="12"/>
          </p:nvPr>
        </p:nvSpPr>
        <p:spPr>
          <a:xfrm>
            <a:off x="8604448" y="6381328"/>
            <a:ext cx="457200" cy="365125"/>
          </a:xfrm>
        </p:spPr>
        <p:txBody>
          <a:bodyPr/>
          <a:lstStyle/>
          <a:p>
            <a:fld id="{0FE4A7D5-B2B0-4F74-9664-4F088588814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7204" y="5013960"/>
            <a:ext cx="8183880" cy="1051560"/>
          </a:xfrm>
        </p:spPr>
        <p:txBody>
          <a:bodyPr anchor="ctr" anchorCtr="0"/>
          <a:lstStyle>
            <a:lvl1pPr>
              <a:defRPr b="1"/>
            </a:lvl1pPr>
          </a:lstStyle>
          <a:p>
            <a:r>
              <a:rPr kumimoji="0" lang="en-US" dirty="0"/>
              <a:t>Click to edit Master title style</a:t>
            </a:r>
            <a:endParaRPr kumimoji="0" lang="en-US" dirty="0"/>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0" name="Slide Number Placeholder 5"/>
          <p:cNvSpPr>
            <a:spLocks noGrp="1"/>
          </p:cNvSpPr>
          <p:nvPr>
            <p:ph type="sldNum" sz="quarter" idx="12"/>
          </p:nvPr>
        </p:nvSpPr>
        <p:spPr>
          <a:xfrm>
            <a:off x="8584089" y="6309320"/>
            <a:ext cx="457200" cy="365125"/>
          </a:xfrm>
        </p:spPr>
        <p:txBody>
          <a:bodyPr/>
          <a:lstStyle/>
          <a:p>
            <a:fld id="{0FE4A7D5-B2B0-4F74-9664-4F088588814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endParaRPr kumimoji="0" lang="en-US" dirty="0"/>
          </a:p>
        </p:txBody>
      </p:sp>
      <p:sp>
        <p:nvSpPr>
          <p:cNvPr id="6" name="Slide Number Placeholder 5"/>
          <p:cNvSpPr>
            <a:spLocks noGrp="1"/>
          </p:cNvSpPr>
          <p:nvPr>
            <p:ph type="sldNum" sz="quarter" idx="12"/>
          </p:nvPr>
        </p:nvSpPr>
        <p:spPr>
          <a:xfrm>
            <a:off x="8652510" y="6381328"/>
            <a:ext cx="457200" cy="365125"/>
          </a:xfrm>
        </p:spPr>
        <p:txBody>
          <a:bodyPr/>
          <a:lstStyle/>
          <a:p>
            <a:fld id="{0FE4A7D5-B2B0-4F74-9664-4F088588814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7" name="Rounded Rectangle 6"/>
          <p:cNvSpPr/>
          <p:nvPr userDrawn="1"/>
        </p:nvSpPr>
        <p:spPr>
          <a:xfrm>
            <a:off x="81000" y="63624"/>
            <a:ext cx="8946144" cy="659248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txBox="1"/>
          <p:nvPr userDrawn="1"/>
        </p:nvSpPr>
        <p:spPr>
          <a:xfrm>
            <a:off x="8569944" y="6296592"/>
            <a:ext cx="457200"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fld id="{0FE4A7D5-B2B0-4F74-9664-4F088588814F}" type="slidenum">
              <a:rPr kumimoji="0" lang="en-IN" sz="1000" b="0" i="0" u="none" strike="noStrike" kern="1200" cap="none" spc="0" normalizeH="0" baseline="0" noProof="0" smtClean="0">
                <a:ln>
                  <a:noFill/>
                </a:ln>
                <a:solidFill>
                  <a:schemeClr val="tx1"/>
                </a:solidFill>
                <a:effectLst/>
                <a:uLnTx/>
                <a:uFillTx/>
                <a:latin typeface="+mn-lt"/>
                <a:ea typeface="+mn-ea"/>
                <a:cs typeface="+mn-cs"/>
              </a:rPr>
            </a:fld>
            <a:endParaRPr kumimoji="0" lang="en-IN"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ooter Placeholder 5"/>
          <p:cNvSpPr txBox="1"/>
          <p:nvPr userDrawn="1"/>
        </p:nvSpPr>
        <p:spPr>
          <a:xfrm>
            <a:off x="2275605" y="6517650"/>
            <a:ext cx="4526624" cy="396664"/>
          </a:xfrm>
          <a:prstGeom prst="rect">
            <a:avLst/>
          </a:prstGeom>
        </p:spPr>
        <p:txBody>
          <a:bodyPr anchor="b" anchorCtr="0"/>
          <a:lstStyle/>
          <a:p>
            <a:pPr algn="ctr">
              <a:defRPr/>
            </a:pPr>
            <a:r>
              <a:rPr lang="fi-FI" sz="1000" dirty="0"/>
              <a:t>Digitial Systems and Computer Architecture– RVU,</a:t>
            </a:r>
            <a:r>
              <a:rPr lang="fi-FI" sz="1000" baseline="0" dirty="0"/>
              <a:t> Bangalore</a:t>
            </a:r>
            <a:r>
              <a:rPr lang="fi-FI" sz="1000" dirty="0"/>
              <a:t>– Mouli Sankaran</a:t>
            </a:r>
            <a:endParaRPr lang="en-US" sz="1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415" marR="18415"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8" name="Slide Number Placeholder 5"/>
          <p:cNvSpPr txBox="1"/>
          <p:nvPr userDrawn="1"/>
        </p:nvSpPr>
        <p:spPr>
          <a:xfrm>
            <a:off x="8613454" y="6369898"/>
            <a:ext cx="457200"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fld id="{0FE4A7D5-B2B0-4F74-9664-4F088588814F}" type="slidenum">
              <a:rPr kumimoji="0" lang="en-IN" sz="1000" b="0" i="0" u="none" strike="noStrike" kern="1200" cap="none" spc="0" normalizeH="0" baseline="0" noProof="0" smtClean="0">
                <a:ln>
                  <a:noFill/>
                </a:ln>
                <a:solidFill>
                  <a:schemeClr val="tx1"/>
                </a:solidFill>
                <a:effectLst/>
                <a:uLnTx/>
                <a:uFillTx/>
                <a:latin typeface="+mn-lt"/>
                <a:ea typeface="+mn-ea"/>
                <a:cs typeface="+mn-cs"/>
              </a:rPr>
            </a:fld>
            <a:endParaRPr kumimoji="0" lang="en-IN"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5" name="Rounded Rectangle 14"/>
          <p:cNvSpPr/>
          <p:nvPr/>
        </p:nvSpPr>
        <p:spPr>
          <a:xfrm>
            <a:off x="107504" y="63624"/>
            <a:ext cx="8946144" cy="6605736"/>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ctr" anchorCtr="0"/>
          <a:lstStyle>
            <a:lvl1pPr algn="ctr">
              <a:buNone/>
              <a:defRPr sz="3600" b="0">
                <a:solidFill>
                  <a:schemeClr val="bg2">
                    <a:shade val="25000"/>
                  </a:schemeClr>
                </a:solidFill>
                <a:effectLst/>
              </a:defRPr>
            </a:lvl1pPr>
          </a:lstStyle>
          <a:p>
            <a:r>
              <a:rPr kumimoji="0" lang="en-US" dirty="0"/>
              <a:t>Click to edit Master title style</a:t>
            </a:r>
            <a:endParaRPr kumimoji="0" lang="en-US" dirty="0"/>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lstStyle>
          <a:p>
            <a:r>
              <a:rPr kumimoji="0" lang="en-US"/>
              <a:t>Click icon to add picture</a:t>
            </a:r>
            <a:endParaRPr kumimoji="0" lang="en-US"/>
          </a:p>
        </p:txBody>
      </p:sp>
      <p:sp>
        <p:nvSpPr>
          <p:cNvPr id="10" name="Slide Number Placeholder 5"/>
          <p:cNvSpPr txBox="1"/>
          <p:nvPr userDrawn="1"/>
        </p:nvSpPr>
        <p:spPr>
          <a:xfrm>
            <a:off x="8652450" y="6333045"/>
            <a:ext cx="457200"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fld id="{0FE4A7D5-B2B0-4F74-9664-4F088588814F}" type="slidenum">
              <a:rPr kumimoji="0" lang="en-IN" sz="1000" b="0" i="0" u="none" strike="noStrike" kern="1200" cap="none" spc="0" normalizeH="0" baseline="0" noProof="0" smtClean="0">
                <a:ln>
                  <a:noFill/>
                </a:ln>
                <a:solidFill>
                  <a:schemeClr val="tx1"/>
                </a:solidFill>
                <a:effectLst/>
                <a:uLnTx/>
                <a:uFillTx/>
                <a:latin typeface="+mn-lt"/>
                <a:ea typeface="+mn-ea"/>
                <a:cs typeface="+mn-cs"/>
              </a:rPr>
            </a:fld>
            <a:endParaRPr kumimoji="0" lang="en-IN"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Footer Placeholder 5"/>
          <p:cNvSpPr txBox="1"/>
          <p:nvPr userDrawn="1"/>
        </p:nvSpPr>
        <p:spPr>
          <a:xfrm>
            <a:off x="2275605" y="6517650"/>
            <a:ext cx="4526624" cy="396664"/>
          </a:xfrm>
          <a:prstGeom prst="rect">
            <a:avLst/>
          </a:prstGeom>
        </p:spPr>
        <p:txBody>
          <a:bodyPr anchor="b" anchorCtr="0"/>
          <a:lstStyle/>
          <a:p>
            <a:pPr algn="ctr">
              <a:defRPr/>
            </a:pPr>
            <a:r>
              <a:rPr lang="fi-FI" sz="1000" dirty="0"/>
              <a:t>Digitial Systems and Computer Architecture– RVU,</a:t>
            </a:r>
            <a:r>
              <a:rPr lang="fi-FI" sz="1000" baseline="0" dirty="0"/>
              <a:t> Bangalore</a:t>
            </a:r>
            <a:r>
              <a:rPr lang="fi-FI" sz="1000" dirty="0"/>
              <a:t>– Mouli Sankaran</a:t>
            </a:r>
            <a:endParaRPr lang="en-US" sz="10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94252" y="76876"/>
            <a:ext cx="8954144" cy="6624736"/>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395536" y="260648"/>
            <a:ext cx="8306809" cy="834598"/>
          </a:xfrm>
          <a:prstGeom prst="roundRect">
            <a:avLst>
              <a:gd name="adj" fmla="val 2127"/>
            </a:avLst>
          </a:prstGeom>
          <a:solidFill>
            <a:schemeClr val="bg2">
              <a:lumMod val="90000"/>
            </a:schemeClr>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ctr" anchorCtr="0">
            <a:normAutofit/>
          </a:bodyPr>
          <a:lstStyle/>
          <a:p>
            <a:r>
              <a:rPr kumimoji="0" lang="en-US" dirty="0"/>
              <a:t>Click to edit Master title style</a:t>
            </a:r>
            <a:endParaRPr kumimoji="0" lang="en-US" dirty="0"/>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dirty="0"/>
              <a:t>Click to edit Master text styles</a:t>
            </a:r>
            <a:endParaRPr kumimoji="0" lang="en-US" dirty="0"/>
          </a:p>
          <a:p>
            <a:pPr lvl="1" eaLnBrk="1" latinLnBrk="0" hangingPunct="1"/>
            <a:r>
              <a:rPr kumimoji="0" lang="en-US" dirty="0"/>
              <a:t>Second level</a:t>
            </a:r>
            <a:endParaRPr kumimoji="0" lang="en-US" dirty="0"/>
          </a:p>
          <a:p>
            <a:pPr lvl="2" eaLnBrk="1" latinLnBrk="0" hangingPunct="1"/>
            <a:r>
              <a:rPr kumimoji="0" lang="en-US" dirty="0"/>
              <a:t>Third level</a:t>
            </a:r>
            <a:endParaRPr kumimoji="0" lang="en-US" dirty="0"/>
          </a:p>
          <a:p>
            <a:pPr lvl="3" eaLnBrk="1" latinLnBrk="0" hangingPunct="1"/>
            <a:r>
              <a:rPr kumimoji="0" lang="en-US" dirty="0"/>
              <a:t>Fourth level</a:t>
            </a:r>
            <a:endParaRPr kumimoji="0" lang="en-US" dirty="0"/>
          </a:p>
          <a:p>
            <a:pPr lvl="4" eaLnBrk="1" latinLnBrk="0" hangingPunct="1"/>
            <a:r>
              <a:rPr kumimoji="0" lang="en-US" dirty="0"/>
              <a:t>Fifth level</a:t>
            </a:r>
            <a:endParaRPr kumimoji="0" lang="en-US" dirty="0"/>
          </a:p>
        </p:txBody>
      </p:sp>
      <p:sp>
        <p:nvSpPr>
          <p:cNvPr id="5" name="Slide Number Placeholder 4"/>
          <p:cNvSpPr>
            <a:spLocks noGrp="1"/>
          </p:cNvSpPr>
          <p:nvPr>
            <p:ph type="sldNum" sz="quarter" idx="4"/>
          </p:nvPr>
        </p:nvSpPr>
        <p:spPr>
          <a:xfrm>
            <a:off x="8602626" y="6365227"/>
            <a:ext cx="457200" cy="365125"/>
          </a:xfrm>
          <a:prstGeom prst="rect">
            <a:avLst/>
          </a:prstGeom>
        </p:spPr>
        <p:txBody>
          <a:bodyPr vert="horz" anchor="b"/>
          <a:lstStyle>
            <a:lvl1pPr algn="r" eaLnBrk="1" latinLnBrk="0" hangingPunct="1">
              <a:defRPr kumimoji="0" sz="1000">
                <a:solidFill>
                  <a:schemeClr val="tx1"/>
                </a:solidFill>
              </a:defRPr>
            </a:lvl1pPr>
          </a:lstStyle>
          <a:p>
            <a:fld id="{91974DF9-AD47-4691-BA21-BBFCE3637A9A}" type="slidenum">
              <a:rPr lang="en-US" smtClean="0"/>
            </a:fld>
            <a:endParaRPr lang="en-US" dirty="0"/>
          </a:p>
        </p:txBody>
      </p:sp>
      <p:sp>
        <p:nvSpPr>
          <p:cNvPr id="10" name="Footer Placeholder 5"/>
          <p:cNvSpPr txBox="1"/>
          <p:nvPr userDrawn="1"/>
        </p:nvSpPr>
        <p:spPr>
          <a:xfrm>
            <a:off x="2275605" y="6517650"/>
            <a:ext cx="4526624" cy="396664"/>
          </a:xfrm>
          <a:prstGeom prst="rect">
            <a:avLst/>
          </a:prstGeom>
        </p:spPr>
        <p:txBody>
          <a:bodyPr anchor="b" anchorCtr="0"/>
          <a:lstStyle/>
          <a:p>
            <a:pPr algn="ctr">
              <a:defRPr/>
            </a:pPr>
            <a:r>
              <a:rPr lang="fi-FI" sz="1000" dirty="0"/>
              <a:t>Digitial Systems and Computer Architecture– RVU,</a:t>
            </a:r>
            <a:r>
              <a:rPr lang="fi-FI" sz="1000" baseline="0" dirty="0"/>
              <a:t> Bangalore</a:t>
            </a:r>
            <a:r>
              <a:rPr lang="fi-FI" sz="1000" dirty="0"/>
              <a:t>– Mouli Sankaran</a:t>
            </a:r>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p:titleStyle>
    <p:bodyStyle>
      <a:lvl1pPr marL="265430" indent="-265430" algn="l" rtl="0" eaLnBrk="1" latinLnBrk="0" hangingPunct="1">
        <a:spcBef>
          <a:spcPts val="250"/>
        </a:spcBef>
        <a:buClr>
          <a:schemeClr val="accent1"/>
        </a:buClr>
        <a:buSzPct val="80000"/>
        <a:buFont typeface="Wingdings 2" panose="05020102010507070707"/>
        <a:buChar char=""/>
        <a:defRPr kumimoji="0" sz="2800" kern="1200">
          <a:solidFill>
            <a:schemeClr val="tx1"/>
          </a:solidFill>
          <a:effectLst/>
          <a:latin typeface="+mn-lt"/>
          <a:ea typeface="+mn-ea"/>
          <a:cs typeface="+mn-cs"/>
        </a:defRPr>
      </a:lvl1pPr>
      <a:lvl2pPr marL="548640" indent="-201295" algn="l" rtl="0" eaLnBrk="1" latinLnBrk="0" hangingPunct="1">
        <a:spcBef>
          <a:spcPts val="250"/>
        </a:spcBef>
        <a:buClr>
          <a:schemeClr val="accent1"/>
        </a:buClr>
        <a:buSzPct val="100000"/>
        <a:buFont typeface="Verdana" panose="020B0604030504040204"/>
        <a:buChar char="◦"/>
        <a:defRPr kumimoji="0" sz="2400" kern="1200">
          <a:solidFill>
            <a:schemeClr val="tx1"/>
          </a:solidFill>
          <a:latin typeface="+mn-lt"/>
          <a:ea typeface="+mn-ea"/>
          <a:cs typeface="+mn-cs"/>
        </a:defRPr>
      </a:lvl2pPr>
      <a:lvl3pPr marL="786130" indent="-182880" algn="l" rtl="0" eaLnBrk="1" latinLnBrk="0" hangingPunct="1">
        <a:spcBef>
          <a:spcPts val="250"/>
        </a:spcBef>
        <a:buClr>
          <a:schemeClr val="accent2">
            <a:tint val="85000"/>
            <a:satMod val="285000"/>
          </a:schemeClr>
        </a:buClr>
        <a:buSzPct val="100000"/>
        <a:buFont typeface="Wingdings 2" panose="05020102010507070707"/>
        <a:buChar char=""/>
        <a:defRPr kumimoji="0" sz="2200" kern="1200">
          <a:solidFill>
            <a:schemeClr val="tx1"/>
          </a:solidFill>
          <a:latin typeface="+mn-lt"/>
          <a:ea typeface="+mn-ea"/>
          <a:cs typeface="+mn-cs"/>
        </a:defRPr>
      </a:lvl3pPr>
      <a:lvl4pPr marL="1024255" indent="-182880" algn="l" rtl="0" eaLnBrk="1" latinLnBrk="0" hangingPunct="1">
        <a:spcBef>
          <a:spcPts val="230"/>
        </a:spcBef>
        <a:buClr>
          <a:schemeClr val="accent2">
            <a:tint val="85000"/>
            <a:satMod val="285000"/>
          </a:schemeClr>
        </a:buClr>
        <a:buSzPct val="112000"/>
        <a:buFont typeface="Verdana" panose="020B0604030504040204"/>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panose="05020102010507070707"/>
        <a:buChar char=""/>
        <a:defRPr kumimoji="0" sz="18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053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GI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en.wikipedia.org/wiki/History_of_the_transistor" TargetMode="Externa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544" y="1700808"/>
            <a:ext cx="8208912" cy="4032448"/>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dirty="0">
                <a:ln w="11430"/>
                <a:solidFill>
                  <a:srgbClr val="FFC000"/>
                </a:solidFill>
                <a:effectLst>
                  <a:outerShdw blurRad="50800" dist="39000" dir="5460000" algn="tl">
                    <a:srgbClr val="000000">
                      <a:alpha val="38000"/>
                    </a:srgbClr>
                  </a:outerShdw>
                </a:effectLst>
              </a:rPr>
              <a:t>Digital Systems and Computer Architecture</a:t>
            </a:r>
            <a:br>
              <a:rPr lang="en-US" sz="3200" b="0" dirty="0">
                <a:ln w="11430"/>
                <a:effectLst>
                  <a:outerShdw blurRad="50800" dist="39000" dir="5460000" algn="tl">
                    <a:srgbClr val="000000">
                      <a:alpha val="38000"/>
                    </a:srgbClr>
                  </a:outerShdw>
                </a:effectLst>
              </a:rPr>
            </a:br>
            <a:br>
              <a:rPr lang="en-US" sz="3200" b="0" dirty="0">
                <a:ln w="11430"/>
                <a:effectLst>
                  <a:outerShdw blurRad="50800" dist="39000" dir="5460000" algn="tl">
                    <a:srgbClr val="000000">
                      <a:alpha val="38000"/>
                    </a:srgbClr>
                  </a:outerShdw>
                </a:effectLst>
              </a:rPr>
            </a:br>
            <a:br>
              <a:rPr lang="en-US" sz="3200" b="0" dirty="0">
                <a:ln w="11430"/>
                <a:effectLst>
                  <a:outerShdw blurRad="50800" dist="39000" dir="5460000" algn="tl">
                    <a:srgbClr val="000000">
                      <a:alpha val="38000"/>
                    </a:srgbClr>
                  </a:outerShdw>
                </a:effectLst>
              </a:rPr>
            </a:br>
            <a:br>
              <a:rPr lang="en-US" sz="3200" dirty="0">
                <a:ln w="11430"/>
                <a:effectLst>
                  <a:outerShdw blurRad="50800" dist="39000" dir="5460000" algn="tl">
                    <a:srgbClr val="000000">
                      <a:alpha val="38000"/>
                    </a:srgbClr>
                  </a:outerShdw>
                </a:effectLst>
              </a:rPr>
            </a:br>
            <a:br>
              <a:rPr lang="en-US" sz="3200" dirty="0">
                <a:ln w="11430"/>
                <a:solidFill>
                  <a:schemeClr val="accent1">
                    <a:lumMod val="60000"/>
                    <a:lumOff val="40000"/>
                  </a:schemeClr>
                </a:solidFill>
                <a:effectLst>
                  <a:outerShdw blurRad="50800" dist="39000" dir="5460000" algn="tl">
                    <a:srgbClr val="000000">
                      <a:alpha val="38000"/>
                    </a:srgbClr>
                  </a:outerShdw>
                </a:effectLst>
              </a:rPr>
            </a:br>
            <a:r>
              <a:rPr lang="en-US" sz="3200" b="0" dirty="0">
                <a:ln w="11430"/>
                <a:effectLst>
                  <a:outerShdw blurRad="50800" dist="39000" dir="5460000" algn="tl">
                    <a:srgbClr val="000000">
                      <a:alpha val="38000"/>
                    </a:srgbClr>
                  </a:outerShdw>
                </a:effectLst>
              </a:rPr>
              <a:t>Session 1.8</a:t>
            </a:r>
            <a:br>
              <a:rPr lang="en-US" sz="3200" dirty="0">
                <a:ln w="11430"/>
                <a:solidFill>
                  <a:schemeClr val="accent1">
                    <a:lumMod val="60000"/>
                    <a:lumOff val="40000"/>
                  </a:schemeClr>
                </a:solidFill>
                <a:effectLst>
                  <a:outerShdw blurRad="50800" dist="39000" dir="5460000" algn="tl">
                    <a:srgbClr val="000000">
                      <a:alpha val="38000"/>
                    </a:srgbClr>
                  </a:outerShdw>
                </a:effectLst>
              </a:rPr>
            </a:br>
            <a:br>
              <a:rPr lang="en-US" sz="3200" dirty="0">
                <a:ln w="11430"/>
                <a:solidFill>
                  <a:schemeClr val="accent1">
                    <a:lumMod val="60000"/>
                    <a:lumOff val="40000"/>
                  </a:schemeClr>
                </a:solidFill>
                <a:effectLst>
                  <a:outerShdw blurRad="50800" dist="39000" dir="5460000" algn="tl">
                    <a:srgbClr val="000000">
                      <a:alpha val="38000"/>
                    </a:srgbClr>
                  </a:outerShdw>
                </a:effectLst>
              </a:rPr>
            </a:br>
            <a:endParaRPr lang="en-IN" sz="2800" dirty="0">
              <a:ln w="11430"/>
              <a:solidFill>
                <a:srgbClr val="FF6600"/>
              </a:solidFill>
              <a:effectLst>
                <a:outerShdw blurRad="50800" dist="39000" dir="5460000" algn="tl">
                  <a:srgbClr val="000000">
                    <a:alpha val="38000"/>
                  </a:srgbClr>
                </a:outerShdw>
              </a:effectLst>
            </a:endParaRPr>
          </a:p>
        </p:txBody>
      </p:sp>
      <p:sp>
        <p:nvSpPr>
          <p:cNvPr id="2" name="TextBox 1"/>
          <p:cNvSpPr txBox="1"/>
          <p:nvPr/>
        </p:nvSpPr>
        <p:spPr>
          <a:xfrm>
            <a:off x="3131840" y="5949280"/>
            <a:ext cx="3459473" cy="369332"/>
          </a:xfrm>
          <a:prstGeom prst="rect">
            <a:avLst/>
          </a:prstGeom>
          <a:noFill/>
        </p:spPr>
        <p:txBody>
          <a:bodyPr wrap="none" rtlCol="0">
            <a:spAutoFit/>
          </a:bodyPr>
          <a:lstStyle/>
          <a:p>
            <a:r>
              <a:rPr lang="en-US" dirty="0">
                <a:solidFill>
                  <a:srgbClr val="FF0000"/>
                </a:solidFill>
              </a:rPr>
              <a:t>Transistors and Circuits using them</a:t>
            </a:r>
            <a:endParaRPr lang="en-IN" dirty="0">
              <a:solidFill>
                <a:srgbClr val="FF0000"/>
              </a:solidFill>
            </a:endParaRPr>
          </a:p>
        </p:txBody>
      </p:sp>
      <p:sp>
        <p:nvSpPr>
          <p:cNvPr id="3" name="TextBox 2"/>
          <p:cNvSpPr txBox="1"/>
          <p:nvPr/>
        </p:nvSpPr>
        <p:spPr>
          <a:xfrm>
            <a:off x="3950676" y="4804006"/>
            <a:ext cx="1242648" cy="369332"/>
          </a:xfrm>
          <a:prstGeom prst="rect">
            <a:avLst/>
          </a:prstGeom>
          <a:noFill/>
        </p:spPr>
        <p:txBody>
          <a:bodyPr wrap="none" rtlCol="0">
            <a:spAutoFit/>
          </a:bodyPr>
          <a:lstStyle/>
          <a:p>
            <a:r>
              <a:rPr lang="en-US" b="1" dirty="0">
                <a:solidFill>
                  <a:srgbClr val="FF0000"/>
                </a:solidFill>
              </a:rPr>
              <a:t>Module 1b</a:t>
            </a:r>
            <a:endParaRPr lang="en-IN"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 y="291189"/>
            <a:ext cx="8183880" cy="733832"/>
          </a:xfrm>
        </p:spPr>
        <p:txBody>
          <a:bodyPr>
            <a:normAutofit/>
          </a:bodyPr>
          <a:lstStyle/>
          <a:p>
            <a:r>
              <a:rPr lang="en-US" sz="3200" dirty="0"/>
              <a:t>Doping of Transistors </a:t>
            </a:r>
            <a:endParaRPr lang="en-US" sz="3200" dirty="0"/>
          </a:p>
        </p:txBody>
      </p:sp>
      <p:sp>
        <p:nvSpPr>
          <p:cNvPr id="3" name="Content Placeholder 2"/>
          <p:cNvSpPr>
            <a:spLocks noGrp="1"/>
          </p:cNvSpPr>
          <p:nvPr>
            <p:ph idx="1"/>
          </p:nvPr>
        </p:nvSpPr>
        <p:spPr>
          <a:xfrm>
            <a:off x="274380" y="4432928"/>
            <a:ext cx="8389560" cy="1791208"/>
          </a:xfrm>
        </p:spPr>
        <p:txBody>
          <a:bodyPr>
            <a:normAutofit/>
          </a:bodyPr>
          <a:lstStyle/>
          <a:p>
            <a:r>
              <a:rPr lang="en-US" sz="2000" dirty="0"/>
              <a:t>The </a:t>
            </a:r>
            <a:r>
              <a:rPr lang="en-US" sz="2000" b="1" dirty="0"/>
              <a:t>Emitter</a:t>
            </a:r>
            <a:r>
              <a:rPr lang="en-US" sz="2000" dirty="0"/>
              <a:t> is </a:t>
            </a:r>
            <a:r>
              <a:rPr lang="en-US" sz="2000" b="1" dirty="0"/>
              <a:t>heavily doped </a:t>
            </a:r>
            <a:r>
              <a:rPr lang="en-US" sz="2000" dirty="0"/>
              <a:t>and has a </a:t>
            </a:r>
            <a:r>
              <a:rPr lang="en-US" sz="2000" b="1" dirty="0"/>
              <a:t>wider width.</a:t>
            </a:r>
            <a:endParaRPr lang="en-US" sz="2000" b="1" dirty="0"/>
          </a:p>
          <a:p>
            <a:r>
              <a:rPr lang="en-US" sz="2000" dirty="0"/>
              <a:t>The </a:t>
            </a:r>
            <a:r>
              <a:rPr lang="en-US" sz="2000" b="1" dirty="0"/>
              <a:t>Base</a:t>
            </a:r>
            <a:r>
              <a:rPr lang="en-US" sz="2000" dirty="0"/>
              <a:t> region is </a:t>
            </a:r>
            <a:r>
              <a:rPr lang="en-US" sz="2000" b="1" dirty="0"/>
              <a:t>very thin </a:t>
            </a:r>
            <a:r>
              <a:rPr lang="en-US" sz="2000" dirty="0"/>
              <a:t>in terms </a:t>
            </a:r>
            <a:r>
              <a:rPr lang="en-US" sz="2000" b="1" dirty="0"/>
              <a:t>width</a:t>
            </a:r>
            <a:r>
              <a:rPr lang="en-US" sz="2000" dirty="0"/>
              <a:t> as well as it is </a:t>
            </a:r>
            <a:r>
              <a:rPr lang="en-US" sz="2000" b="1" dirty="0"/>
              <a:t>very lightly doped.</a:t>
            </a:r>
            <a:endParaRPr lang="en-US" sz="2000" b="1" dirty="0"/>
          </a:p>
          <a:p>
            <a:r>
              <a:rPr lang="en-US" sz="2000" dirty="0"/>
              <a:t>The </a:t>
            </a:r>
            <a:r>
              <a:rPr lang="en-US" sz="2000" b="1" dirty="0"/>
              <a:t>Collector</a:t>
            </a:r>
            <a:r>
              <a:rPr lang="en-US" sz="2000" dirty="0"/>
              <a:t> is heavily doped compared to the </a:t>
            </a:r>
            <a:r>
              <a:rPr lang="en-US" sz="2000" b="1" dirty="0"/>
              <a:t>Base</a:t>
            </a:r>
            <a:r>
              <a:rPr lang="en-US" sz="2000" dirty="0"/>
              <a:t> but little lightly doped with respect to the </a:t>
            </a:r>
            <a:r>
              <a:rPr lang="en-US" sz="2000" b="1" dirty="0"/>
              <a:t>Emitter</a:t>
            </a:r>
            <a:r>
              <a:rPr lang="en-US" sz="2000" dirty="0"/>
              <a:t>.</a:t>
            </a:r>
            <a:endParaRPr lang="en-US" sz="2000" dirty="0"/>
          </a:p>
        </p:txBody>
      </p:sp>
      <p:grpSp>
        <p:nvGrpSpPr>
          <p:cNvPr id="18" name="Group 17"/>
          <p:cNvGrpSpPr/>
          <p:nvPr/>
        </p:nvGrpSpPr>
        <p:grpSpPr>
          <a:xfrm>
            <a:off x="847997" y="1227082"/>
            <a:ext cx="3049298" cy="1510843"/>
            <a:chOff x="847997" y="1227082"/>
            <a:chExt cx="3049298" cy="1510843"/>
          </a:xfrm>
        </p:grpSpPr>
        <p:pic>
          <p:nvPicPr>
            <p:cNvPr id="14" name="Picture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7997" y="1556792"/>
              <a:ext cx="3049298" cy="1181133"/>
            </a:xfrm>
            <a:prstGeom prst="rect">
              <a:avLst/>
            </a:prstGeom>
          </p:spPr>
        </p:pic>
        <p:sp>
          <p:nvSpPr>
            <p:cNvPr id="16" name="TextBox 15"/>
            <p:cNvSpPr txBox="1"/>
            <p:nvPr/>
          </p:nvSpPr>
          <p:spPr>
            <a:xfrm>
              <a:off x="1632571" y="1227082"/>
              <a:ext cx="1480149" cy="338554"/>
            </a:xfrm>
            <a:prstGeom prst="rect">
              <a:avLst/>
            </a:prstGeom>
            <a:noFill/>
          </p:spPr>
          <p:txBody>
            <a:bodyPr wrap="none" rtlCol="0">
              <a:spAutoFit/>
            </a:bodyPr>
            <a:lstStyle/>
            <a:p>
              <a:r>
                <a:rPr lang="en-US" sz="1600" b="1" dirty="0">
                  <a:solidFill>
                    <a:srgbClr val="C00000"/>
                  </a:solidFill>
                </a:rPr>
                <a:t>NPN</a:t>
              </a:r>
              <a:r>
                <a:rPr lang="en-US" sz="1600" dirty="0">
                  <a:solidFill>
                    <a:srgbClr val="C00000"/>
                  </a:solidFill>
                </a:rPr>
                <a:t> Transistor</a:t>
              </a:r>
              <a:endParaRPr lang="en-IN" sz="1600" dirty="0">
                <a:solidFill>
                  <a:srgbClr val="C00000"/>
                </a:solidFill>
              </a:endParaRPr>
            </a:p>
          </p:txBody>
        </p:sp>
      </p:grpSp>
      <p:grpSp>
        <p:nvGrpSpPr>
          <p:cNvPr id="19" name="Group 18"/>
          <p:cNvGrpSpPr/>
          <p:nvPr/>
        </p:nvGrpSpPr>
        <p:grpSpPr>
          <a:xfrm>
            <a:off x="5292080" y="1190914"/>
            <a:ext cx="3049298" cy="1490301"/>
            <a:chOff x="5292080" y="1190914"/>
            <a:chExt cx="3049298" cy="1490301"/>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1529468"/>
              <a:ext cx="3049298" cy="1151747"/>
            </a:xfrm>
            <a:prstGeom prst="rect">
              <a:avLst/>
            </a:prstGeom>
          </p:spPr>
        </p:pic>
        <p:sp>
          <p:nvSpPr>
            <p:cNvPr id="17" name="TextBox 16"/>
            <p:cNvSpPr txBox="1"/>
            <p:nvPr/>
          </p:nvSpPr>
          <p:spPr>
            <a:xfrm>
              <a:off x="6053722" y="1190914"/>
              <a:ext cx="1457707" cy="338554"/>
            </a:xfrm>
            <a:prstGeom prst="rect">
              <a:avLst/>
            </a:prstGeom>
            <a:noFill/>
          </p:spPr>
          <p:txBody>
            <a:bodyPr wrap="none" rtlCol="0">
              <a:spAutoFit/>
            </a:bodyPr>
            <a:lstStyle/>
            <a:p>
              <a:r>
                <a:rPr lang="en-US" sz="1600" b="1" dirty="0">
                  <a:solidFill>
                    <a:srgbClr val="C00000"/>
                  </a:solidFill>
                </a:rPr>
                <a:t>PNP</a:t>
              </a:r>
              <a:r>
                <a:rPr lang="en-US" sz="1600" dirty="0">
                  <a:solidFill>
                    <a:srgbClr val="C00000"/>
                  </a:solidFill>
                </a:rPr>
                <a:t> Transistor</a:t>
              </a:r>
              <a:endParaRPr lang="en-IN" sz="1600" dirty="0">
                <a:solidFill>
                  <a:srgbClr val="C00000"/>
                </a:solidFill>
              </a:endParaRPr>
            </a:p>
          </p:txBody>
        </p:sp>
      </p:gr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8636" y="2519097"/>
            <a:ext cx="2751375" cy="19738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 y="3717032"/>
            <a:ext cx="8183880" cy="1872208"/>
          </a:xfrm>
        </p:spPr>
        <p:txBody>
          <a:bodyPr>
            <a:noAutofit/>
          </a:bodyPr>
          <a:lstStyle/>
          <a:p>
            <a:r>
              <a:rPr lang="fr-FR" sz="3200" dirty="0" err="1"/>
              <a:t>Operation</a:t>
            </a:r>
            <a:r>
              <a:rPr lang="fr-FR" sz="3200" dirty="0"/>
              <a:t> of Transistor</a:t>
            </a:r>
            <a:endParaRPr lang="fr-FR"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179" y="294482"/>
            <a:ext cx="8183880" cy="661824"/>
          </a:xfrm>
        </p:spPr>
        <p:txBody>
          <a:bodyPr>
            <a:normAutofit/>
          </a:bodyPr>
          <a:lstStyle/>
          <a:p>
            <a:r>
              <a:rPr lang="en-US" sz="3200" dirty="0"/>
              <a:t>NPN Transistor: Operation</a:t>
            </a:r>
            <a:endParaRPr lang="en-US" sz="3200" dirty="0"/>
          </a:p>
        </p:txBody>
      </p:sp>
      <p:sp>
        <p:nvSpPr>
          <p:cNvPr id="3" name="Content Placeholder 2"/>
          <p:cNvSpPr>
            <a:spLocks noGrp="1"/>
          </p:cNvSpPr>
          <p:nvPr>
            <p:ph idx="1"/>
          </p:nvPr>
        </p:nvSpPr>
        <p:spPr>
          <a:xfrm>
            <a:off x="133876" y="3044574"/>
            <a:ext cx="8712968" cy="3328063"/>
          </a:xfrm>
        </p:spPr>
        <p:txBody>
          <a:bodyPr>
            <a:normAutofit/>
          </a:bodyPr>
          <a:lstStyle/>
          <a:p>
            <a:r>
              <a:rPr lang="en-US" sz="2000" dirty="0"/>
              <a:t>The emitter is heavily doped to inject more electrons into the base region.</a:t>
            </a:r>
            <a:endParaRPr lang="en-US" sz="2000" dirty="0"/>
          </a:p>
          <a:p>
            <a:r>
              <a:rPr lang="en-US" sz="2000" dirty="0"/>
              <a:t>Since the </a:t>
            </a:r>
            <a:r>
              <a:rPr lang="en-US" sz="2000" b="1" dirty="0"/>
              <a:t>base region is thin </a:t>
            </a:r>
            <a:r>
              <a:rPr lang="en-US" sz="2000" dirty="0"/>
              <a:t>and</a:t>
            </a:r>
            <a:r>
              <a:rPr lang="en-US" sz="2000" b="1" dirty="0"/>
              <a:t> lightly doped</a:t>
            </a:r>
            <a:r>
              <a:rPr lang="en-US" sz="2000" dirty="0"/>
              <a:t> it passes all of the electrons injected by the emitter on to the collector.</a:t>
            </a:r>
            <a:endParaRPr lang="en-US" sz="2000" dirty="0"/>
          </a:p>
          <a:p>
            <a:r>
              <a:rPr lang="en-US" sz="2000" dirty="0"/>
              <a:t>Because base is thin and lightly doped, the electrons will have less chance to recombine with the holes in the base region.</a:t>
            </a:r>
            <a:endParaRPr lang="en-US" sz="2000" dirty="0"/>
          </a:p>
          <a:p>
            <a:r>
              <a:rPr lang="en-US" sz="2000" dirty="0"/>
              <a:t>Once electrons cross the junction of collector-base, due to the positive potential at the collector, these electrons quickly pass through the collector region and cause collector current to flow.</a:t>
            </a:r>
            <a:endParaRPr lang="en-US" sz="2000" dirty="0"/>
          </a:p>
          <a:p>
            <a:pPr lvl="1"/>
            <a:r>
              <a:rPr lang="en-US" sz="1800" dirty="0"/>
              <a:t>Collector is named so, because it collects or gathers all the electrons coming from the emitter through the base region.</a:t>
            </a:r>
            <a:endParaRPr lang="en-US" sz="1800" dirty="0"/>
          </a:p>
        </p:txBody>
      </p:sp>
      <p:grpSp>
        <p:nvGrpSpPr>
          <p:cNvPr id="36" name="Group 35"/>
          <p:cNvGrpSpPr/>
          <p:nvPr/>
        </p:nvGrpSpPr>
        <p:grpSpPr>
          <a:xfrm>
            <a:off x="2195736" y="1432433"/>
            <a:ext cx="4400430" cy="1521163"/>
            <a:chOff x="2137565" y="1661021"/>
            <a:chExt cx="4400430" cy="1521163"/>
          </a:xfrm>
        </p:grpSpPr>
        <p:grpSp>
          <p:nvGrpSpPr>
            <p:cNvPr id="7" name="Group 6"/>
            <p:cNvGrpSpPr/>
            <p:nvPr/>
          </p:nvGrpSpPr>
          <p:grpSpPr>
            <a:xfrm>
              <a:off x="5635307" y="2163888"/>
              <a:ext cx="902688" cy="850024"/>
              <a:chOff x="3697397" y="2542911"/>
              <a:chExt cx="902688" cy="850024"/>
            </a:xfrm>
          </p:grpSpPr>
          <p:grpSp>
            <p:nvGrpSpPr>
              <p:cNvPr id="8" name="Group 7"/>
              <p:cNvGrpSpPr/>
              <p:nvPr/>
            </p:nvGrpSpPr>
            <p:grpSpPr>
              <a:xfrm>
                <a:off x="3697397" y="2542911"/>
                <a:ext cx="570043" cy="850024"/>
                <a:chOff x="9248926" y="1339975"/>
                <a:chExt cx="570043" cy="850024"/>
              </a:xfrm>
            </p:grpSpPr>
            <p:sp>
              <p:nvSpPr>
                <p:cNvPr id="10" name="TextBox 9"/>
                <p:cNvSpPr txBox="1"/>
                <p:nvPr/>
              </p:nvSpPr>
              <p:spPr>
                <a:xfrm>
                  <a:off x="9490703" y="1339975"/>
                  <a:ext cx="312906" cy="400110"/>
                </a:xfrm>
                <a:prstGeom prst="rect">
                  <a:avLst/>
                </a:prstGeom>
                <a:noFill/>
              </p:spPr>
              <p:txBody>
                <a:bodyPr wrap="none" rtlCol="0">
                  <a:spAutoFit/>
                </a:bodyPr>
                <a:lstStyle/>
                <a:p>
                  <a:r>
                    <a:rPr lang="en-US" sz="2000" b="1" dirty="0"/>
                    <a:t>+</a:t>
                  </a:r>
                  <a:endParaRPr lang="en-IN" b="1" dirty="0"/>
                </a:p>
              </p:txBody>
            </p:sp>
            <p:sp>
              <p:nvSpPr>
                <p:cNvPr id="11" name="TextBox 10"/>
                <p:cNvSpPr txBox="1"/>
                <p:nvPr/>
              </p:nvSpPr>
              <p:spPr>
                <a:xfrm>
                  <a:off x="9555755" y="1673750"/>
                  <a:ext cx="263214" cy="400110"/>
                </a:xfrm>
                <a:prstGeom prst="rect">
                  <a:avLst/>
                </a:prstGeom>
                <a:noFill/>
              </p:spPr>
              <p:txBody>
                <a:bodyPr wrap="none" rtlCol="0">
                  <a:spAutoFit/>
                </a:bodyPr>
                <a:lstStyle/>
                <a:p>
                  <a:r>
                    <a:rPr lang="en-US" sz="2000" b="1" dirty="0"/>
                    <a:t>-</a:t>
                  </a:r>
                  <a:endParaRPr lang="en-IN" b="1" dirty="0"/>
                </a:p>
              </p:txBody>
            </p:sp>
            <p:grpSp>
              <p:nvGrpSpPr>
                <p:cNvPr id="12" name="Group 11"/>
                <p:cNvGrpSpPr/>
                <p:nvPr/>
              </p:nvGrpSpPr>
              <p:grpSpPr>
                <a:xfrm>
                  <a:off x="9248926" y="1340528"/>
                  <a:ext cx="387273" cy="849471"/>
                  <a:chOff x="9248926" y="1340528"/>
                  <a:chExt cx="387273" cy="849471"/>
                </a:xfrm>
              </p:grpSpPr>
              <p:cxnSp>
                <p:nvCxnSpPr>
                  <p:cNvPr id="13" name="Straight Connector 12"/>
                  <p:cNvCxnSpPr/>
                  <p:nvPr/>
                </p:nvCxnSpPr>
                <p:spPr>
                  <a:xfrm flipV="1">
                    <a:off x="9442562" y="1812471"/>
                    <a:ext cx="0" cy="3775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9442563" y="1340528"/>
                    <a:ext cx="1" cy="3467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248926" y="1693626"/>
                    <a:ext cx="3872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342603" y="1812470"/>
                    <a:ext cx="2013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TextBox 8"/>
              <p:cNvSpPr txBox="1"/>
              <p:nvPr/>
            </p:nvSpPr>
            <p:spPr>
              <a:xfrm>
                <a:off x="4069170" y="2749208"/>
                <a:ext cx="530915" cy="338554"/>
              </a:xfrm>
              <a:prstGeom prst="rect">
                <a:avLst/>
              </a:prstGeom>
              <a:noFill/>
            </p:spPr>
            <p:txBody>
              <a:bodyPr wrap="none" rtlCol="0">
                <a:spAutoFit/>
              </a:bodyPr>
              <a:lstStyle/>
              <a:p>
                <a:r>
                  <a:rPr lang="en-US" sz="1600" b="1" dirty="0"/>
                  <a:t>V</a:t>
                </a:r>
                <a:r>
                  <a:rPr lang="en-US" sz="1600" b="1" baseline="-25000" dirty="0"/>
                  <a:t>CC</a:t>
                </a:r>
                <a:endParaRPr lang="en-IN" sz="1600" b="1" baseline="-25000" dirty="0"/>
              </a:p>
            </p:txBody>
          </p:sp>
        </p:grpSp>
        <p:grpSp>
          <p:nvGrpSpPr>
            <p:cNvPr id="17" name="Group 16"/>
            <p:cNvGrpSpPr/>
            <p:nvPr/>
          </p:nvGrpSpPr>
          <p:grpSpPr>
            <a:xfrm>
              <a:off x="2137565" y="2154413"/>
              <a:ext cx="3691378" cy="1027771"/>
              <a:chOff x="199655" y="2533436"/>
              <a:chExt cx="3691378" cy="1027771"/>
            </a:xfrm>
          </p:grpSpPr>
          <p:grpSp>
            <p:nvGrpSpPr>
              <p:cNvPr id="18" name="Group 17"/>
              <p:cNvGrpSpPr/>
              <p:nvPr/>
            </p:nvGrpSpPr>
            <p:grpSpPr>
              <a:xfrm rot="10800000">
                <a:off x="570344" y="2533436"/>
                <a:ext cx="570043" cy="850024"/>
                <a:chOff x="9248926" y="1339975"/>
                <a:chExt cx="570043" cy="850024"/>
              </a:xfrm>
            </p:grpSpPr>
            <p:sp>
              <p:nvSpPr>
                <p:cNvPr id="22" name="TextBox 21"/>
                <p:cNvSpPr txBox="1"/>
                <p:nvPr/>
              </p:nvSpPr>
              <p:spPr>
                <a:xfrm>
                  <a:off x="9490703" y="1339975"/>
                  <a:ext cx="312906" cy="400110"/>
                </a:xfrm>
                <a:prstGeom prst="rect">
                  <a:avLst/>
                </a:prstGeom>
                <a:noFill/>
              </p:spPr>
              <p:txBody>
                <a:bodyPr wrap="none" rtlCol="0">
                  <a:spAutoFit/>
                </a:bodyPr>
                <a:lstStyle/>
                <a:p>
                  <a:r>
                    <a:rPr lang="en-US" sz="2000" b="1" dirty="0"/>
                    <a:t>+</a:t>
                  </a:r>
                  <a:endParaRPr lang="en-IN" b="1" dirty="0"/>
                </a:p>
              </p:txBody>
            </p:sp>
            <p:sp>
              <p:nvSpPr>
                <p:cNvPr id="23" name="TextBox 22"/>
                <p:cNvSpPr txBox="1"/>
                <p:nvPr/>
              </p:nvSpPr>
              <p:spPr>
                <a:xfrm>
                  <a:off x="9555755" y="1673750"/>
                  <a:ext cx="263214" cy="400110"/>
                </a:xfrm>
                <a:prstGeom prst="rect">
                  <a:avLst/>
                </a:prstGeom>
                <a:noFill/>
              </p:spPr>
              <p:txBody>
                <a:bodyPr wrap="none" rtlCol="0">
                  <a:spAutoFit/>
                </a:bodyPr>
                <a:lstStyle/>
                <a:p>
                  <a:r>
                    <a:rPr lang="en-US" sz="2000" b="1" dirty="0"/>
                    <a:t>-</a:t>
                  </a:r>
                  <a:endParaRPr lang="en-IN" b="1" dirty="0"/>
                </a:p>
              </p:txBody>
            </p:sp>
            <p:grpSp>
              <p:nvGrpSpPr>
                <p:cNvPr id="24" name="Group 23"/>
                <p:cNvGrpSpPr/>
                <p:nvPr/>
              </p:nvGrpSpPr>
              <p:grpSpPr>
                <a:xfrm>
                  <a:off x="9248926" y="1340528"/>
                  <a:ext cx="387273" cy="849471"/>
                  <a:chOff x="9248926" y="1340528"/>
                  <a:chExt cx="387273" cy="849471"/>
                </a:xfrm>
              </p:grpSpPr>
              <p:cxnSp>
                <p:nvCxnSpPr>
                  <p:cNvPr id="25" name="Straight Connector 24"/>
                  <p:cNvCxnSpPr/>
                  <p:nvPr/>
                </p:nvCxnSpPr>
                <p:spPr>
                  <a:xfrm flipV="1">
                    <a:off x="9442562" y="1812471"/>
                    <a:ext cx="0" cy="3775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9442563" y="1340528"/>
                    <a:ext cx="1" cy="3467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248926" y="1693626"/>
                    <a:ext cx="3872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342603" y="1812470"/>
                    <a:ext cx="2013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9" name="TextBox 18"/>
              <p:cNvSpPr txBox="1"/>
              <p:nvPr/>
            </p:nvSpPr>
            <p:spPr>
              <a:xfrm>
                <a:off x="199655" y="2773744"/>
                <a:ext cx="514885" cy="338554"/>
              </a:xfrm>
              <a:prstGeom prst="rect">
                <a:avLst/>
              </a:prstGeom>
              <a:noFill/>
            </p:spPr>
            <p:txBody>
              <a:bodyPr wrap="none" rtlCol="0">
                <a:spAutoFit/>
              </a:bodyPr>
              <a:lstStyle/>
              <a:p>
                <a:r>
                  <a:rPr lang="en-US" sz="1600" b="1" dirty="0"/>
                  <a:t>V</a:t>
                </a:r>
                <a:r>
                  <a:rPr lang="en-US" sz="1600" b="1" baseline="-25000" dirty="0"/>
                  <a:t>EE</a:t>
                </a:r>
                <a:endParaRPr lang="en-IN" sz="1600" b="1" baseline="-25000" dirty="0"/>
              </a:p>
            </p:txBody>
          </p:sp>
          <p:cxnSp>
            <p:nvCxnSpPr>
              <p:cNvPr id="20" name="Straight Connector 19"/>
              <p:cNvCxnSpPr/>
              <p:nvPr/>
            </p:nvCxnSpPr>
            <p:spPr>
              <a:xfrm>
                <a:off x="946749" y="3380656"/>
                <a:ext cx="29442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1"/>
              <a:stretch>
                <a:fillRect/>
              </a:stretch>
            </p:blipFill>
            <p:spPr>
              <a:xfrm>
                <a:off x="2330798" y="3312657"/>
                <a:ext cx="241240" cy="248550"/>
              </a:xfrm>
              <a:prstGeom prst="rect">
                <a:avLst/>
              </a:prstGeom>
            </p:spPr>
          </p:pic>
        </p:grpSp>
        <p:grpSp>
          <p:nvGrpSpPr>
            <p:cNvPr id="29" name="Group 28"/>
            <p:cNvGrpSpPr/>
            <p:nvPr/>
          </p:nvGrpSpPr>
          <p:grpSpPr>
            <a:xfrm>
              <a:off x="2642852" y="1661021"/>
              <a:ext cx="3585873" cy="1340612"/>
              <a:chOff x="704942" y="2040044"/>
              <a:chExt cx="3585873" cy="1340612"/>
            </a:xfrm>
          </p:grpSpPr>
          <p:grpSp>
            <p:nvGrpSpPr>
              <p:cNvPr id="30" name="Group 29"/>
              <p:cNvGrpSpPr/>
              <p:nvPr/>
            </p:nvGrpSpPr>
            <p:grpSpPr>
              <a:xfrm>
                <a:off x="704942" y="2040044"/>
                <a:ext cx="3585873" cy="1340612"/>
                <a:chOff x="704942" y="2040044"/>
                <a:chExt cx="3585873" cy="1340612"/>
              </a:xfrm>
            </p:grpSpPr>
            <p:pic>
              <p:nvPicPr>
                <p:cNvPr id="32" name="Picture 31"/>
                <p:cNvPicPr>
                  <a:picLocks noChangeAspect="1"/>
                </p:cNvPicPr>
                <p:nvPr/>
              </p:nvPicPr>
              <p:blipFill rotWithShape="1">
                <a:blip r:embed="rId2">
                  <a:extLst>
                    <a:ext uri="{28A0092B-C50C-407E-A947-70E740481C1C}">
                      <a14:useLocalDpi xmlns:a14="http://schemas.microsoft.com/office/drawing/2010/main" val="0"/>
                    </a:ext>
                  </a:extLst>
                </a:blip>
                <a:srcRect b="29568"/>
                <a:stretch>
                  <a:fillRect/>
                </a:stretch>
              </p:blipFill>
              <p:spPr>
                <a:xfrm>
                  <a:off x="704942" y="2040044"/>
                  <a:ext cx="3585873" cy="978280"/>
                </a:xfrm>
                <a:prstGeom prst="rect">
                  <a:avLst/>
                </a:prstGeom>
              </p:spPr>
            </p:pic>
            <p:cxnSp>
              <p:nvCxnSpPr>
                <p:cNvPr id="33" name="Straight Connector 32"/>
                <p:cNvCxnSpPr/>
                <p:nvPr/>
              </p:nvCxnSpPr>
              <p:spPr>
                <a:xfrm flipV="1">
                  <a:off x="2440810" y="3003128"/>
                  <a:ext cx="0" cy="377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425652" y="2840659"/>
                <a:ext cx="545342" cy="307777"/>
              </a:xfrm>
              <a:prstGeom prst="rect">
                <a:avLst/>
              </a:prstGeom>
              <a:noFill/>
            </p:spPr>
            <p:txBody>
              <a:bodyPr wrap="none" rtlCol="0">
                <a:spAutoFit/>
              </a:bodyPr>
              <a:lstStyle/>
              <a:p>
                <a:r>
                  <a:rPr lang="en-US" sz="1400" b="1" dirty="0"/>
                  <a:t>Base</a:t>
                </a:r>
                <a:endParaRPr lang="en-IN" b="1" dirty="0"/>
              </a:p>
            </p:txBody>
          </p:sp>
        </p:grpSp>
      </p:grpSp>
      <p:sp>
        <p:nvSpPr>
          <p:cNvPr id="34" name="TextBox 33"/>
          <p:cNvSpPr txBox="1"/>
          <p:nvPr/>
        </p:nvSpPr>
        <p:spPr>
          <a:xfrm>
            <a:off x="3136468" y="1065400"/>
            <a:ext cx="1241044" cy="461665"/>
          </a:xfrm>
          <a:prstGeom prst="rect">
            <a:avLst/>
          </a:prstGeom>
          <a:noFill/>
        </p:spPr>
        <p:txBody>
          <a:bodyPr wrap="none" rtlCol="0">
            <a:spAutoFit/>
          </a:bodyPr>
          <a:lstStyle/>
          <a:p>
            <a:pPr algn="ctr"/>
            <a:r>
              <a:rPr lang="en-US" sz="1200" b="1" dirty="0">
                <a:solidFill>
                  <a:srgbClr val="C00000"/>
                </a:solidFill>
              </a:rPr>
              <a:t>EBJ</a:t>
            </a:r>
            <a:endParaRPr lang="en-US" sz="1200" b="1" dirty="0">
              <a:solidFill>
                <a:srgbClr val="C00000"/>
              </a:solidFill>
            </a:endParaRPr>
          </a:p>
          <a:p>
            <a:pPr algn="ctr"/>
            <a:r>
              <a:rPr lang="en-US" sz="1200" b="1" dirty="0">
                <a:solidFill>
                  <a:srgbClr val="0070C0"/>
                </a:solidFill>
              </a:rPr>
              <a:t>Forward Biased</a:t>
            </a:r>
            <a:endParaRPr lang="en-IN" sz="1200" b="1" dirty="0">
              <a:solidFill>
                <a:srgbClr val="0070C0"/>
              </a:solidFill>
            </a:endParaRPr>
          </a:p>
        </p:txBody>
      </p:sp>
      <p:sp>
        <p:nvSpPr>
          <p:cNvPr id="35" name="TextBox 34"/>
          <p:cNvSpPr txBox="1"/>
          <p:nvPr/>
        </p:nvSpPr>
        <p:spPr>
          <a:xfrm>
            <a:off x="4490360" y="1050701"/>
            <a:ext cx="1181734" cy="461665"/>
          </a:xfrm>
          <a:prstGeom prst="rect">
            <a:avLst/>
          </a:prstGeom>
          <a:noFill/>
        </p:spPr>
        <p:txBody>
          <a:bodyPr wrap="none" rtlCol="0">
            <a:spAutoFit/>
          </a:bodyPr>
          <a:lstStyle/>
          <a:p>
            <a:pPr algn="ctr"/>
            <a:r>
              <a:rPr lang="en-US" sz="1200" b="1" dirty="0">
                <a:solidFill>
                  <a:srgbClr val="C00000"/>
                </a:solidFill>
              </a:rPr>
              <a:t>CBJ</a:t>
            </a:r>
            <a:endParaRPr lang="en-US" sz="1200" b="1" dirty="0">
              <a:solidFill>
                <a:srgbClr val="C00000"/>
              </a:solidFill>
            </a:endParaRPr>
          </a:p>
          <a:p>
            <a:pPr algn="ctr"/>
            <a:r>
              <a:rPr lang="en-US" sz="1200" b="1" dirty="0">
                <a:solidFill>
                  <a:srgbClr val="0070C0"/>
                </a:solidFill>
              </a:rPr>
              <a:t>Reverse Biased</a:t>
            </a:r>
            <a:endParaRPr lang="en-IN" sz="1200"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501008"/>
            <a:ext cx="8183880" cy="1872208"/>
          </a:xfrm>
        </p:spPr>
        <p:txBody>
          <a:bodyPr>
            <a:noAutofit/>
          </a:bodyPr>
          <a:lstStyle/>
          <a:p>
            <a:r>
              <a:rPr lang="fr-FR" sz="3200" dirty="0" err="1"/>
              <a:t>Biasing</a:t>
            </a:r>
            <a:r>
              <a:rPr lang="fr-FR" sz="3200" dirty="0"/>
              <a:t> of NPN Transistor</a:t>
            </a:r>
            <a:endParaRPr lang="fr-FR"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32656"/>
            <a:ext cx="8183880" cy="733832"/>
          </a:xfrm>
        </p:spPr>
        <p:txBody>
          <a:bodyPr>
            <a:normAutofit/>
          </a:bodyPr>
          <a:lstStyle/>
          <a:p>
            <a:r>
              <a:rPr lang="en-US" sz="3200" dirty="0"/>
              <a:t>Base Biasing of NPN Transistor</a:t>
            </a:r>
            <a:endParaRPr lang="en-US" sz="3200" dirty="0"/>
          </a:p>
        </p:txBody>
      </p:sp>
      <p:sp>
        <p:nvSpPr>
          <p:cNvPr id="3" name="Content Placeholder 2"/>
          <p:cNvSpPr>
            <a:spLocks noGrp="1"/>
          </p:cNvSpPr>
          <p:nvPr>
            <p:ph idx="1"/>
          </p:nvPr>
        </p:nvSpPr>
        <p:spPr>
          <a:xfrm>
            <a:off x="162144" y="3284984"/>
            <a:ext cx="8640960" cy="2864832"/>
          </a:xfrm>
        </p:spPr>
        <p:txBody>
          <a:bodyPr>
            <a:normAutofit/>
          </a:bodyPr>
          <a:lstStyle/>
          <a:p>
            <a:r>
              <a:rPr lang="en-US" sz="2000" dirty="0"/>
              <a:t>For making the transistor </a:t>
            </a:r>
            <a:r>
              <a:rPr lang="en-US" sz="2000" b="1" dirty="0"/>
              <a:t>operational</a:t>
            </a:r>
            <a:r>
              <a:rPr lang="en-US" sz="2000" dirty="0"/>
              <a:t> some </a:t>
            </a:r>
            <a:r>
              <a:rPr lang="en-US" sz="2000" b="1" dirty="0"/>
              <a:t>DC voltage </a:t>
            </a:r>
            <a:r>
              <a:rPr lang="en-US" sz="2000" dirty="0"/>
              <a:t>needs to be </a:t>
            </a:r>
            <a:r>
              <a:rPr lang="en-US" sz="2000" b="1" dirty="0"/>
              <a:t>supplied</a:t>
            </a:r>
            <a:r>
              <a:rPr lang="en-US" sz="2000" dirty="0"/>
              <a:t>, which is called </a:t>
            </a:r>
            <a:r>
              <a:rPr lang="en-US" sz="2000" b="1" dirty="0"/>
              <a:t>biasing</a:t>
            </a:r>
            <a:r>
              <a:rPr lang="en-US" sz="2000" dirty="0"/>
              <a:t> of </a:t>
            </a:r>
            <a:r>
              <a:rPr lang="en-US" sz="2000" b="1" dirty="0"/>
              <a:t>transistor</a:t>
            </a:r>
            <a:r>
              <a:rPr lang="en-US" sz="2000" dirty="0"/>
              <a:t>.</a:t>
            </a:r>
            <a:endParaRPr lang="en-US" sz="2000" dirty="0"/>
          </a:p>
          <a:p>
            <a:r>
              <a:rPr lang="en-US" sz="2000" dirty="0"/>
              <a:t>The </a:t>
            </a:r>
            <a:r>
              <a:rPr lang="en-US" sz="2000" b="1" dirty="0"/>
              <a:t>EBJ </a:t>
            </a:r>
            <a:r>
              <a:rPr lang="en-US" sz="2000" dirty="0"/>
              <a:t>is forward </a:t>
            </a:r>
            <a:r>
              <a:rPr lang="en-US" sz="2000" b="1" dirty="0"/>
              <a:t>biased</a:t>
            </a:r>
            <a:r>
              <a:rPr lang="en-US" sz="2000" dirty="0"/>
              <a:t> with a </a:t>
            </a:r>
            <a:r>
              <a:rPr lang="en-US" sz="2000" b="1" dirty="0"/>
              <a:t>positive</a:t>
            </a:r>
            <a:r>
              <a:rPr lang="en-US" sz="2000" dirty="0"/>
              <a:t> </a:t>
            </a:r>
            <a:r>
              <a:rPr lang="en-US" sz="2000" b="1" dirty="0"/>
              <a:t>voltage </a:t>
            </a:r>
            <a:r>
              <a:rPr lang="en-US" sz="2000" dirty="0"/>
              <a:t>(</a:t>
            </a:r>
            <a:r>
              <a:rPr lang="en-US" sz="2000" b="1" dirty="0"/>
              <a:t>V</a:t>
            </a:r>
            <a:r>
              <a:rPr lang="en-US" sz="2000" b="1" baseline="-25000" dirty="0"/>
              <a:t>BB</a:t>
            </a:r>
            <a:r>
              <a:rPr lang="en-US" sz="2000" dirty="0"/>
              <a:t>) connected between the </a:t>
            </a:r>
            <a:r>
              <a:rPr lang="en-US" sz="2000" b="1" dirty="0"/>
              <a:t>base</a:t>
            </a:r>
            <a:r>
              <a:rPr lang="en-US" sz="2000" dirty="0"/>
              <a:t> and the </a:t>
            </a:r>
            <a:r>
              <a:rPr lang="en-US" sz="2000" b="1" dirty="0"/>
              <a:t>emitter</a:t>
            </a:r>
            <a:r>
              <a:rPr lang="en-US" sz="2000" dirty="0"/>
              <a:t> of </a:t>
            </a:r>
            <a:r>
              <a:rPr lang="en-US" sz="2000" b="1" dirty="0"/>
              <a:t>NPN transistor</a:t>
            </a:r>
            <a:r>
              <a:rPr lang="en-US" sz="2000" dirty="0"/>
              <a:t>.</a:t>
            </a:r>
            <a:endParaRPr lang="en-US" sz="2000" dirty="0"/>
          </a:p>
          <a:p>
            <a:r>
              <a:rPr lang="en-US" sz="2000" dirty="0"/>
              <a:t>The </a:t>
            </a:r>
            <a:r>
              <a:rPr lang="en-US" sz="2000" b="1" dirty="0"/>
              <a:t>current</a:t>
            </a:r>
            <a:r>
              <a:rPr lang="en-US" sz="2000" dirty="0"/>
              <a:t> flowing </a:t>
            </a:r>
            <a:r>
              <a:rPr lang="en-US" sz="2000" b="1" dirty="0"/>
              <a:t>through</a:t>
            </a:r>
            <a:r>
              <a:rPr lang="en-US" sz="2000" dirty="0"/>
              <a:t> the </a:t>
            </a:r>
            <a:r>
              <a:rPr lang="en-US" sz="2000" b="1" dirty="0"/>
              <a:t>base-emitter diode </a:t>
            </a:r>
            <a:r>
              <a:rPr lang="en-US" sz="2000" dirty="0"/>
              <a:t>is called the </a:t>
            </a:r>
            <a:r>
              <a:rPr lang="en-US" sz="2000" b="1" dirty="0"/>
              <a:t>base current </a:t>
            </a:r>
            <a:r>
              <a:rPr lang="en-US" sz="2000" dirty="0"/>
              <a:t>(</a:t>
            </a:r>
            <a:r>
              <a:rPr lang="en-US" sz="2000" b="1" dirty="0"/>
              <a:t>I</a:t>
            </a:r>
            <a:r>
              <a:rPr lang="en-US" sz="2000" b="1" baseline="-25000" dirty="0"/>
              <a:t>B</a:t>
            </a:r>
            <a:r>
              <a:rPr lang="en-US" sz="2000" dirty="0"/>
              <a:t>).</a:t>
            </a:r>
            <a:endParaRPr lang="en-US" sz="2000" dirty="0"/>
          </a:p>
          <a:p>
            <a:r>
              <a:rPr lang="en-US" sz="2000" dirty="0"/>
              <a:t>Though the collector terminal is left open here, current still flows through the EBJ.</a:t>
            </a:r>
            <a:endParaRPr lang="en-US" sz="20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99792" y="1361849"/>
            <a:ext cx="3133616" cy="16277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32656"/>
            <a:ext cx="8183880" cy="733832"/>
          </a:xfrm>
        </p:spPr>
        <p:txBody>
          <a:bodyPr>
            <a:normAutofit/>
          </a:bodyPr>
          <a:lstStyle/>
          <a:p>
            <a:r>
              <a:rPr lang="en-US" sz="3200" dirty="0"/>
              <a:t>Problem 1: Find Base current (I</a:t>
            </a:r>
            <a:r>
              <a:rPr lang="en-US" sz="3200" baseline="-25000" dirty="0"/>
              <a:t>B</a:t>
            </a:r>
            <a:r>
              <a:rPr lang="en-US" sz="3200" dirty="0"/>
              <a:t>)</a:t>
            </a:r>
            <a:endParaRPr lang="en-US" sz="3200" dirty="0"/>
          </a:p>
        </p:txBody>
      </p:sp>
      <p:sp>
        <p:nvSpPr>
          <p:cNvPr id="3" name="Content Placeholder 2"/>
          <p:cNvSpPr>
            <a:spLocks noGrp="1"/>
          </p:cNvSpPr>
          <p:nvPr>
            <p:ph idx="1"/>
          </p:nvPr>
        </p:nvSpPr>
        <p:spPr>
          <a:xfrm>
            <a:off x="294426" y="3431545"/>
            <a:ext cx="8640960" cy="2517733"/>
          </a:xfrm>
        </p:spPr>
        <p:txBody>
          <a:bodyPr>
            <a:normAutofit/>
          </a:bodyPr>
          <a:lstStyle/>
          <a:p>
            <a:r>
              <a:rPr lang="en-US" sz="2200" dirty="0"/>
              <a:t>Assume that the transistor is made of Si.</a:t>
            </a:r>
            <a:endParaRPr lang="en-US" sz="2200" dirty="0"/>
          </a:p>
          <a:p>
            <a:r>
              <a:rPr lang="en-US" sz="2200" dirty="0"/>
              <a:t>Since </a:t>
            </a:r>
            <a:r>
              <a:rPr lang="en-US" sz="2200" b="1" dirty="0"/>
              <a:t>EBJ</a:t>
            </a:r>
            <a:r>
              <a:rPr lang="en-US" sz="2200" dirty="0"/>
              <a:t> is forward biased, and the transistor is made of </a:t>
            </a:r>
            <a:r>
              <a:rPr lang="en-US" sz="2200" b="1" dirty="0"/>
              <a:t>Si</a:t>
            </a:r>
            <a:r>
              <a:rPr lang="en-US" sz="2200" dirty="0"/>
              <a:t>, the </a:t>
            </a:r>
            <a:r>
              <a:rPr lang="en-US" sz="2200" b="1" dirty="0"/>
              <a:t>cut-in voltage </a:t>
            </a:r>
            <a:r>
              <a:rPr lang="en-US" sz="2200" dirty="0"/>
              <a:t>across</a:t>
            </a:r>
            <a:r>
              <a:rPr lang="en-US" sz="2200" b="1" dirty="0"/>
              <a:t> EBJ </a:t>
            </a:r>
            <a:r>
              <a:rPr lang="en-US" sz="2200" dirty="0"/>
              <a:t>is </a:t>
            </a:r>
            <a:r>
              <a:rPr lang="en-US" sz="2200" b="1" dirty="0"/>
              <a:t>0.7 V</a:t>
            </a:r>
            <a:r>
              <a:rPr lang="en-US" sz="2200" dirty="0"/>
              <a:t>.</a:t>
            </a:r>
            <a:endParaRPr lang="en-US" sz="2200" dirty="0"/>
          </a:p>
          <a:p>
            <a:r>
              <a:rPr lang="en-US" sz="2200" dirty="0"/>
              <a:t>The </a:t>
            </a:r>
            <a:r>
              <a:rPr lang="en-US" sz="2200" b="1" dirty="0"/>
              <a:t>polarity</a:t>
            </a:r>
            <a:r>
              <a:rPr lang="en-US" sz="2200" dirty="0"/>
              <a:t> of </a:t>
            </a:r>
            <a:r>
              <a:rPr lang="en-US" sz="2200" b="1" dirty="0"/>
              <a:t>0.7 V </a:t>
            </a:r>
            <a:r>
              <a:rPr lang="en-US" sz="2200" dirty="0"/>
              <a:t>across the </a:t>
            </a:r>
            <a:r>
              <a:rPr lang="en-US" sz="2200" b="1" dirty="0"/>
              <a:t>EBJ</a:t>
            </a:r>
            <a:r>
              <a:rPr lang="en-US" sz="2200" dirty="0"/>
              <a:t> is as shown above.</a:t>
            </a:r>
            <a:endParaRPr lang="en-US" sz="2200" dirty="0"/>
          </a:p>
          <a:p>
            <a:r>
              <a:rPr lang="en-US" sz="2200" dirty="0"/>
              <a:t>The KVL for the base-emitter loop:</a:t>
            </a:r>
            <a:endParaRPr lang="en-US" sz="2200" b="1" dirty="0"/>
          </a:p>
          <a:p>
            <a:r>
              <a:rPr lang="en-US" sz="2200" dirty="0"/>
              <a:t>Then, the base current (</a:t>
            </a:r>
            <a:r>
              <a:rPr lang="en-US" sz="2200" b="1" dirty="0"/>
              <a:t>I</a:t>
            </a:r>
            <a:r>
              <a:rPr lang="en-US" sz="2200" b="1" baseline="-25000" dirty="0"/>
              <a:t>B</a:t>
            </a:r>
            <a:r>
              <a:rPr lang="en-US" sz="2200" dirty="0"/>
              <a:t>) = </a:t>
            </a:r>
            <a:r>
              <a:rPr lang="en-US" sz="2200" b="1" dirty="0">
                <a:solidFill>
                  <a:srgbClr val="C00000"/>
                </a:solidFill>
              </a:rPr>
              <a:t>(4 – 0.7) / 3k = 1.1 mA</a:t>
            </a:r>
            <a:endParaRPr lang="en-US" sz="2200" b="1" dirty="0">
              <a:solidFill>
                <a:srgbClr val="C00000"/>
              </a:solidFill>
            </a:endParaRPr>
          </a:p>
        </p:txBody>
      </p:sp>
      <p:sp>
        <p:nvSpPr>
          <p:cNvPr id="15" name="TextBox 14"/>
          <p:cNvSpPr txBox="1"/>
          <p:nvPr/>
        </p:nvSpPr>
        <p:spPr>
          <a:xfrm>
            <a:off x="4767736" y="4963067"/>
            <a:ext cx="2702984" cy="430887"/>
          </a:xfrm>
          <a:prstGeom prst="rect">
            <a:avLst/>
          </a:prstGeom>
          <a:noFill/>
        </p:spPr>
        <p:txBody>
          <a:bodyPr wrap="none" rtlCol="0">
            <a:spAutoFit/>
          </a:bodyPr>
          <a:lstStyle/>
          <a:p>
            <a:r>
              <a:rPr lang="en-US" sz="2200" b="1" dirty="0">
                <a:solidFill>
                  <a:srgbClr val="C00000"/>
                </a:solidFill>
              </a:rPr>
              <a:t>-4 + 3k * I</a:t>
            </a:r>
            <a:r>
              <a:rPr lang="en-US" sz="2200" b="1" baseline="-25000" dirty="0">
                <a:solidFill>
                  <a:srgbClr val="C00000"/>
                </a:solidFill>
              </a:rPr>
              <a:t>B</a:t>
            </a:r>
            <a:r>
              <a:rPr lang="en-US" sz="2200" b="1" dirty="0">
                <a:solidFill>
                  <a:srgbClr val="C00000"/>
                </a:solidFill>
              </a:rPr>
              <a:t> + 0.7 = 0 </a:t>
            </a:r>
            <a:endParaRPr lang="en-US" sz="2200" b="1" dirty="0">
              <a:solidFill>
                <a:srgbClr val="C00000"/>
              </a:solidFill>
            </a:endParaRPr>
          </a:p>
        </p:txBody>
      </p:sp>
      <p:grpSp>
        <p:nvGrpSpPr>
          <p:cNvPr id="6" name="Group 5"/>
          <p:cNvGrpSpPr/>
          <p:nvPr/>
        </p:nvGrpSpPr>
        <p:grpSpPr>
          <a:xfrm>
            <a:off x="3099523" y="1464046"/>
            <a:ext cx="2620311" cy="1559961"/>
            <a:chOff x="3099523" y="1464046"/>
            <a:chExt cx="2620311" cy="1559961"/>
          </a:xfrm>
        </p:grpSpPr>
        <p:sp>
          <p:nvSpPr>
            <p:cNvPr id="19" name="TextBox 18"/>
            <p:cNvSpPr txBox="1"/>
            <p:nvPr/>
          </p:nvSpPr>
          <p:spPr>
            <a:xfrm>
              <a:off x="5368456" y="1740794"/>
              <a:ext cx="351378" cy="369332"/>
            </a:xfrm>
            <a:prstGeom prst="rect">
              <a:avLst/>
            </a:prstGeom>
            <a:noFill/>
          </p:spPr>
          <p:txBody>
            <a:bodyPr wrap="none" rtlCol="0">
              <a:spAutoFit/>
            </a:bodyPr>
            <a:lstStyle/>
            <a:p>
              <a:r>
                <a:rPr lang="en-US" b="1" dirty="0"/>
                <a:t>N</a:t>
              </a:r>
              <a:endParaRPr lang="en-US" b="1" dirty="0"/>
            </a:p>
          </p:txBody>
        </p:sp>
        <p:sp>
          <p:nvSpPr>
            <p:cNvPr id="20" name="TextBox 19"/>
            <p:cNvSpPr txBox="1"/>
            <p:nvPr/>
          </p:nvSpPr>
          <p:spPr>
            <a:xfrm>
              <a:off x="4746894" y="1939263"/>
              <a:ext cx="325730" cy="369332"/>
            </a:xfrm>
            <a:prstGeom prst="rect">
              <a:avLst/>
            </a:prstGeom>
            <a:noFill/>
          </p:spPr>
          <p:txBody>
            <a:bodyPr wrap="none" rtlCol="0">
              <a:spAutoFit/>
            </a:bodyPr>
            <a:lstStyle/>
            <a:p>
              <a:r>
                <a:rPr lang="en-US" b="1" dirty="0"/>
                <a:t>P</a:t>
              </a:r>
              <a:endParaRPr lang="en-US" b="1" dirty="0"/>
            </a:p>
          </p:txBody>
        </p:sp>
        <p:sp>
          <p:nvSpPr>
            <p:cNvPr id="21" name="TextBox 20"/>
            <p:cNvSpPr txBox="1"/>
            <p:nvPr/>
          </p:nvSpPr>
          <p:spPr>
            <a:xfrm>
              <a:off x="5354438" y="2445974"/>
              <a:ext cx="263100" cy="369332"/>
            </a:xfrm>
            <a:prstGeom prst="rect">
              <a:avLst/>
            </a:prstGeom>
            <a:noFill/>
          </p:spPr>
          <p:txBody>
            <a:bodyPr wrap="square" rtlCol="0">
              <a:spAutoFit/>
            </a:bodyPr>
            <a:lstStyle/>
            <a:p>
              <a:r>
                <a:rPr lang="en-US" b="1" dirty="0"/>
                <a:t>N</a:t>
              </a:r>
              <a:endParaRPr lang="en-US" b="1" dirty="0"/>
            </a:p>
          </p:txBody>
        </p:sp>
        <p:sp>
          <p:nvSpPr>
            <p:cNvPr id="51" name="Rectangle 50"/>
            <p:cNvSpPr/>
            <p:nvPr/>
          </p:nvSpPr>
          <p:spPr>
            <a:xfrm>
              <a:off x="4340893" y="2486156"/>
              <a:ext cx="216023" cy="2469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5" name="Group 24"/>
            <p:cNvGrpSpPr/>
            <p:nvPr/>
          </p:nvGrpSpPr>
          <p:grpSpPr>
            <a:xfrm>
              <a:off x="3099523" y="1464046"/>
              <a:ext cx="2304747" cy="1559961"/>
              <a:chOff x="13109" y="805631"/>
              <a:chExt cx="2304747" cy="1559961"/>
            </a:xfrm>
          </p:grpSpPr>
          <p:grpSp>
            <p:nvGrpSpPr>
              <p:cNvPr id="26" name="Group 25"/>
              <p:cNvGrpSpPr/>
              <p:nvPr/>
            </p:nvGrpSpPr>
            <p:grpSpPr>
              <a:xfrm>
                <a:off x="13109" y="805631"/>
                <a:ext cx="2304747" cy="1559961"/>
                <a:chOff x="13109" y="805631"/>
                <a:chExt cx="2304747" cy="1559961"/>
              </a:xfrm>
            </p:grpSpPr>
            <p:pic>
              <p:nvPicPr>
                <p:cNvPr id="2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1160" y="1423841"/>
                  <a:ext cx="906929" cy="338554"/>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a:off x="1567955" y="805631"/>
                  <a:ext cx="734526" cy="1559961"/>
                  <a:chOff x="324229" y="637877"/>
                  <a:chExt cx="734526" cy="1559961"/>
                </a:xfrm>
              </p:grpSpPr>
              <p:cxnSp>
                <p:nvCxnSpPr>
                  <p:cNvPr id="44" name="Straight Connector 43"/>
                  <p:cNvCxnSpPr/>
                  <p:nvPr/>
                </p:nvCxnSpPr>
                <p:spPr>
                  <a:xfrm flipV="1">
                    <a:off x="721581" y="1212862"/>
                    <a:ext cx="0" cy="4674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39728" y="1506774"/>
                    <a:ext cx="308867" cy="193870"/>
                  </a:xfrm>
                  <a:prstGeom prst="line">
                    <a:avLst/>
                  </a:prstGeom>
                  <a:ln w="28575">
                    <a:solidFill>
                      <a:schemeClr val="tx1"/>
                    </a:solidFill>
                    <a:headEnd w="lg" len="med"/>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729568" y="1137920"/>
                    <a:ext cx="308867" cy="2097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24229" y="1419042"/>
                    <a:ext cx="397352"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1024298" y="637877"/>
                    <a:ext cx="0" cy="497194"/>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058755" y="1700644"/>
                    <a:ext cx="0" cy="497194"/>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13109" y="1582769"/>
                  <a:ext cx="862594" cy="782823"/>
                  <a:chOff x="3222076" y="2543464"/>
                  <a:chExt cx="862594" cy="782823"/>
                </a:xfrm>
              </p:grpSpPr>
              <p:grpSp>
                <p:nvGrpSpPr>
                  <p:cNvPr id="34" name="Group 33"/>
                  <p:cNvGrpSpPr/>
                  <p:nvPr/>
                </p:nvGrpSpPr>
                <p:grpSpPr>
                  <a:xfrm>
                    <a:off x="3697397" y="2543464"/>
                    <a:ext cx="387273" cy="782823"/>
                    <a:chOff x="9248926" y="1340528"/>
                    <a:chExt cx="387273" cy="782823"/>
                  </a:xfrm>
                </p:grpSpPr>
                <p:cxnSp>
                  <p:nvCxnSpPr>
                    <p:cNvPr id="36" name="Straight Connector 35"/>
                    <p:cNvCxnSpPr/>
                    <p:nvPr/>
                  </p:nvCxnSpPr>
                  <p:spPr>
                    <a:xfrm flipV="1">
                      <a:off x="9442562" y="1812471"/>
                      <a:ext cx="0" cy="31088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9442563" y="1340528"/>
                      <a:ext cx="1" cy="346711"/>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248926" y="1693626"/>
                      <a:ext cx="3872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342603" y="1812470"/>
                      <a:ext cx="2013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3222076" y="2808773"/>
                    <a:ext cx="482312" cy="338554"/>
                  </a:xfrm>
                  <a:prstGeom prst="rect">
                    <a:avLst/>
                  </a:prstGeom>
                  <a:noFill/>
                </p:spPr>
                <p:txBody>
                  <a:bodyPr wrap="none" rtlCol="0">
                    <a:spAutoFit/>
                  </a:bodyPr>
                  <a:lstStyle/>
                  <a:p>
                    <a:r>
                      <a:rPr lang="en-US" sz="1600" b="1" dirty="0"/>
                      <a:t>4 V</a:t>
                    </a:r>
                    <a:endParaRPr lang="en-IN" sz="1600" b="1" baseline="-25000" dirty="0"/>
                  </a:p>
                </p:txBody>
              </p:sp>
            </p:grpSp>
            <p:cxnSp>
              <p:nvCxnSpPr>
                <p:cNvPr id="31" name="Straight Connector 30"/>
                <p:cNvCxnSpPr/>
                <p:nvPr/>
              </p:nvCxnSpPr>
              <p:spPr>
                <a:xfrm>
                  <a:off x="663480" y="1582660"/>
                  <a:ext cx="394993"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82066" y="2353132"/>
                  <a:ext cx="163579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45120" y="1198409"/>
                  <a:ext cx="617477" cy="338554"/>
                </a:xfrm>
                <a:prstGeom prst="rect">
                  <a:avLst/>
                </a:prstGeom>
                <a:noFill/>
              </p:spPr>
              <p:txBody>
                <a:bodyPr wrap="none" rtlCol="0">
                  <a:spAutoFit/>
                </a:bodyPr>
                <a:lstStyle/>
                <a:p>
                  <a:r>
                    <a:rPr lang="en-US" sz="1600" b="1" dirty="0"/>
                    <a:t>3 k</a:t>
                  </a:r>
                  <a:r>
                    <a:rPr lang="el-GR" sz="1600" b="1" dirty="0"/>
                    <a:t>Ω</a:t>
                  </a:r>
                  <a:endParaRPr lang="en-IN" sz="1600" b="1" baseline="-25000" dirty="0"/>
                </a:p>
              </p:txBody>
            </p:sp>
          </p:grpSp>
          <p:sp>
            <p:nvSpPr>
              <p:cNvPr id="27" name="TextBox 26"/>
              <p:cNvSpPr txBox="1"/>
              <p:nvPr/>
            </p:nvSpPr>
            <p:spPr>
              <a:xfrm>
                <a:off x="1075388" y="1773802"/>
                <a:ext cx="332142" cy="369332"/>
              </a:xfrm>
              <a:prstGeom prst="rect">
                <a:avLst/>
              </a:prstGeom>
              <a:noFill/>
            </p:spPr>
            <p:txBody>
              <a:bodyPr wrap="none" rtlCol="0">
                <a:spAutoFit/>
              </a:bodyPr>
              <a:lstStyle/>
              <a:p>
                <a:r>
                  <a:rPr lang="en-US" b="1" dirty="0"/>
                  <a:t>I</a:t>
                </a:r>
                <a:r>
                  <a:rPr lang="en-US" b="1" baseline="-25000" dirty="0"/>
                  <a:t>B</a:t>
                </a:r>
                <a:endParaRPr lang="en-IN" b="1" baseline="-25000" dirty="0"/>
              </a:p>
            </p:txBody>
          </p:sp>
        </p:grpSp>
        <p:cxnSp>
          <p:nvCxnSpPr>
            <p:cNvPr id="41" name="Straight Arrow Connector 40"/>
            <p:cNvCxnSpPr/>
            <p:nvPr/>
          </p:nvCxnSpPr>
          <p:spPr>
            <a:xfrm>
              <a:off x="4198266" y="2420810"/>
              <a:ext cx="305838"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rot="1905831">
            <a:off x="4526153" y="2374308"/>
            <a:ext cx="787331" cy="307777"/>
          </a:xfrm>
          <a:prstGeom prst="rect">
            <a:avLst/>
          </a:prstGeom>
          <a:noFill/>
        </p:spPr>
        <p:txBody>
          <a:bodyPr wrap="none" rtlCol="0">
            <a:spAutoFit/>
          </a:bodyPr>
          <a:lstStyle/>
          <a:p>
            <a:r>
              <a:rPr lang="en-US" sz="1400" b="1" dirty="0">
                <a:solidFill>
                  <a:srgbClr val="C00000"/>
                </a:solidFill>
              </a:rPr>
              <a:t>+ 0.7V -</a:t>
            </a:r>
            <a:endParaRPr lang="en-US" sz="1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920" y="343506"/>
            <a:ext cx="8183880" cy="733832"/>
          </a:xfrm>
        </p:spPr>
        <p:txBody>
          <a:bodyPr>
            <a:normAutofit/>
          </a:bodyPr>
          <a:lstStyle/>
          <a:p>
            <a:r>
              <a:rPr lang="en-US" sz="2800" dirty="0"/>
              <a:t>NPN Transistor: Collector Biasing</a:t>
            </a:r>
            <a:endParaRPr lang="en-US" sz="2800" dirty="0"/>
          </a:p>
        </p:txBody>
      </p:sp>
      <p:sp>
        <p:nvSpPr>
          <p:cNvPr id="3" name="Content Placeholder 2"/>
          <p:cNvSpPr>
            <a:spLocks noGrp="1"/>
          </p:cNvSpPr>
          <p:nvPr>
            <p:ph idx="1"/>
          </p:nvPr>
        </p:nvSpPr>
        <p:spPr>
          <a:xfrm>
            <a:off x="182904" y="3837685"/>
            <a:ext cx="8781577" cy="2543644"/>
          </a:xfrm>
        </p:spPr>
        <p:txBody>
          <a:bodyPr>
            <a:normAutofit/>
          </a:bodyPr>
          <a:lstStyle/>
          <a:p>
            <a:r>
              <a:rPr lang="en-US" sz="2000" dirty="0"/>
              <a:t>For the transistor to function as an amplifier of input signal, the collector-base junction (CBJ) needs to be reverse biased – This mode is called an </a:t>
            </a:r>
            <a:r>
              <a:rPr lang="en-US" sz="2000" b="1" dirty="0">
                <a:solidFill>
                  <a:srgbClr val="C00000"/>
                </a:solidFill>
              </a:rPr>
              <a:t>active mode</a:t>
            </a:r>
            <a:r>
              <a:rPr lang="en-US" sz="2000" dirty="0"/>
              <a:t>.</a:t>
            </a:r>
            <a:endParaRPr lang="en-US" sz="2000" dirty="0"/>
          </a:p>
          <a:p>
            <a:r>
              <a:rPr lang="en-US" sz="2000" dirty="0"/>
              <a:t>The figure above shows that positive terminal of </a:t>
            </a:r>
            <a:r>
              <a:rPr lang="en-US" sz="2000" b="1" dirty="0"/>
              <a:t>V</a:t>
            </a:r>
            <a:r>
              <a:rPr lang="en-US" sz="2000" b="1" baseline="-25000" dirty="0"/>
              <a:t>CC</a:t>
            </a:r>
            <a:r>
              <a:rPr lang="en-US" sz="2000" dirty="0"/>
              <a:t> is connected to the Collector, which reverse biases the CBJ.</a:t>
            </a:r>
            <a:endParaRPr lang="en-US" sz="2000" dirty="0"/>
          </a:p>
          <a:p>
            <a:r>
              <a:rPr lang="en-US" sz="2000" dirty="0"/>
              <a:t>The Base bias voltage </a:t>
            </a:r>
            <a:r>
              <a:rPr lang="en-US" sz="2000" b="1" dirty="0"/>
              <a:t>V</a:t>
            </a:r>
            <a:r>
              <a:rPr lang="en-US" sz="2000" b="1" baseline="-25000" dirty="0"/>
              <a:t>BB</a:t>
            </a:r>
            <a:r>
              <a:rPr lang="en-US" sz="2000" dirty="0"/>
              <a:t> forward biases the EBJ of the transistor.</a:t>
            </a:r>
            <a:endParaRPr lang="en-US" sz="2000" dirty="0"/>
          </a:p>
          <a:p>
            <a:r>
              <a:rPr lang="en-US" sz="2000" dirty="0"/>
              <a:t>Transistor is biased with DC supply voltages to maintain proper junction potentials to make them operational.</a:t>
            </a:r>
            <a:endParaRPr lang="en-US" sz="2000" dirty="0"/>
          </a:p>
        </p:txBody>
      </p:sp>
      <p:grpSp>
        <p:nvGrpSpPr>
          <p:cNvPr id="26" name="Group 25"/>
          <p:cNvGrpSpPr/>
          <p:nvPr/>
        </p:nvGrpSpPr>
        <p:grpSpPr>
          <a:xfrm>
            <a:off x="820798" y="1158142"/>
            <a:ext cx="2652028" cy="2152330"/>
            <a:chOff x="1454549" y="3460553"/>
            <a:chExt cx="2652028" cy="2152330"/>
          </a:xfrm>
        </p:grpSpPr>
        <p:pic>
          <p:nvPicPr>
            <p:cNvPr id="2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4824" y="3695685"/>
              <a:ext cx="906929" cy="338554"/>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1454549" y="3864962"/>
              <a:ext cx="734526" cy="1559961"/>
              <a:chOff x="324229" y="637877"/>
              <a:chExt cx="734526" cy="1559961"/>
            </a:xfrm>
          </p:grpSpPr>
          <p:cxnSp>
            <p:nvCxnSpPr>
              <p:cNvPr id="44" name="Straight Connector 43"/>
              <p:cNvCxnSpPr/>
              <p:nvPr/>
            </p:nvCxnSpPr>
            <p:spPr>
              <a:xfrm flipV="1">
                <a:off x="721581" y="1212862"/>
                <a:ext cx="0" cy="4674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39728" y="1506774"/>
                <a:ext cx="308867" cy="193870"/>
              </a:xfrm>
              <a:prstGeom prst="line">
                <a:avLst/>
              </a:prstGeom>
              <a:ln w="28575">
                <a:solidFill>
                  <a:schemeClr val="tx1"/>
                </a:solidFill>
                <a:headEnd w="lg" len="med"/>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729568" y="1137920"/>
                <a:ext cx="308867" cy="2097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24229" y="1419042"/>
                <a:ext cx="397352"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1024298" y="637877"/>
                <a:ext cx="0" cy="497194"/>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058755" y="1700644"/>
                <a:ext cx="0" cy="497194"/>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3229287" y="3852027"/>
              <a:ext cx="877290" cy="1572896"/>
              <a:chOff x="3697397" y="2250585"/>
              <a:chExt cx="877290" cy="1572896"/>
            </a:xfrm>
          </p:grpSpPr>
          <p:grpSp>
            <p:nvGrpSpPr>
              <p:cNvPr id="35" name="Group 34"/>
              <p:cNvGrpSpPr/>
              <p:nvPr/>
            </p:nvGrpSpPr>
            <p:grpSpPr>
              <a:xfrm>
                <a:off x="3697397" y="2250585"/>
                <a:ext cx="570043" cy="1572896"/>
                <a:chOff x="9248926" y="1047649"/>
                <a:chExt cx="570043" cy="1572896"/>
              </a:xfrm>
            </p:grpSpPr>
            <p:sp>
              <p:nvSpPr>
                <p:cNvPr id="37" name="TextBox 36"/>
                <p:cNvSpPr txBox="1"/>
                <p:nvPr/>
              </p:nvSpPr>
              <p:spPr>
                <a:xfrm>
                  <a:off x="9490703" y="1339975"/>
                  <a:ext cx="312906" cy="400110"/>
                </a:xfrm>
                <a:prstGeom prst="rect">
                  <a:avLst/>
                </a:prstGeom>
                <a:noFill/>
              </p:spPr>
              <p:txBody>
                <a:bodyPr wrap="none" rtlCol="0">
                  <a:spAutoFit/>
                </a:bodyPr>
                <a:lstStyle/>
                <a:p>
                  <a:r>
                    <a:rPr lang="en-US" sz="2000" b="1" dirty="0"/>
                    <a:t>+</a:t>
                  </a:r>
                  <a:endParaRPr lang="en-IN" b="1" dirty="0"/>
                </a:p>
              </p:txBody>
            </p:sp>
            <p:sp>
              <p:nvSpPr>
                <p:cNvPr id="38" name="TextBox 37"/>
                <p:cNvSpPr txBox="1"/>
                <p:nvPr/>
              </p:nvSpPr>
              <p:spPr>
                <a:xfrm>
                  <a:off x="9555755" y="1673750"/>
                  <a:ext cx="263214" cy="400110"/>
                </a:xfrm>
                <a:prstGeom prst="rect">
                  <a:avLst/>
                </a:prstGeom>
                <a:noFill/>
              </p:spPr>
              <p:txBody>
                <a:bodyPr wrap="none" rtlCol="0">
                  <a:spAutoFit/>
                </a:bodyPr>
                <a:lstStyle/>
                <a:p>
                  <a:r>
                    <a:rPr lang="en-US" sz="2000" b="1" dirty="0"/>
                    <a:t>-</a:t>
                  </a:r>
                  <a:endParaRPr lang="en-IN" b="1" dirty="0"/>
                </a:p>
              </p:txBody>
            </p:sp>
            <p:grpSp>
              <p:nvGrpSpPr>
                <p:cNvPr id="39" name="Group 38"/>
                <p:cNvGrpSpPr/>
                <p:nvPr/>
              </p:nvGrpSpPr>
              <p:grpSpPr>
                <a:xfrm>
                  <a:off x="9248926" y="1047649"/>
                  <a:ext cx="387273" cy="1572896"/>
                  <a:chOff x="9248926" y="1047649"/>
                  <a:chExt cx="387273" cy="1572896"/>
                </a:xfrm>
              </p:grpSpPr>
              <p:cxnSp>
                <p:nvCxnSpPr>
                  <p:cNvPr id="40" name="Straight Connector 39"/>
                  <p:cNvCxnSpPr/>
                  <p:nvPr/>
                </p:nvCxnSpPr>
                <p:spPr>
                  <a:xfrm flipV="1">
                    <a:off x="9442562" y="1812471"/>
                    <a:ext cx="0" cy="808074"/>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9442565" y="1047649"/>
                    <a:ext cx="0" cy="639591"/>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248926" y="1693626"/>
                    <a:ext cx="3872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342603" y="1812470"/>
                    <a:ext cx="2013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6" name="TextBox 35"/>
              <p:cNvSpPr txBox="1"/>
              <p:nvPr/>
            </p:nvSpPr>
            <p:spPr>
              <a:xfrm>
                <a:off x="4127257" y="2771355"/>
                <a:ext cx="447430" cy="338554"/>
              </a:xfrm>
              <a:prstGeom prst="rect">
                <a:avLst/>
              </a:prstGeom>
              <a:noFill/>
            </p:spPr>
            <p:txBody>
              <a:bodyPr wrap="none" rtlCol="0">
                <a:spAutoFit/>
              </a:bodyPr>
              <a:lstStyle/>
              <a:p>
                <a:r>
                  <a:rPr lang="en-US" sz="1600" b="1" dirty="0"/>
                  <a:t>V</a:t>
                </a:r>
                <a:r>
                  <a:rPr lang="en-US" sz="1600" b="1" baseline="-25000" dirty="0"/>
                  <a:t>CC</a:t>
                </a:r>
                <a:endParaRPr lang="en-IN" sz="1600" b="1" baseline="-25000" dirty="0"/>
              </a:p>
            </p:txBody>
          </p:sp>
        </p:grpSp>
        <p:cxnSp>
          <p:nvCxnSpPr>
            <p:cNvPr id="30" name="Straight Connector 29"/>
            <p:cNvCxnSpPr/>
            <p:nvPr/>
          </p:nvCxnSpPr>
          <p:spPr>
            <a:xfrm>
              <a:off x="1785421" y="5424923"/>
              <a:ext cx="163579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603316" y="3460553"/>
              <a:ext cx="370743" cy="338554"/>
            </a:xfrm>
            <a:prstGeom prst="rect">
              <a:avLst/>
            </a:prstGeom>
            <a:noFill/>
          </p:spPr>
          <p:txBody>
            <a:bodyPr wrap="none" rtlCol="0">
              <a:spAutoFit/>
            </a:bodyPr>
            <a:lstStyle/>
            <a:p>
              <a:r>
                <a:rPr lang="en-US" sz="1600" b="1" dirty="0"/>
                <a:t>R</a:t>
              </a:r>
              <a:r>
                <a:rPr lang="en-US" sz="1600" b="1" baseline="-25000" dirty="0"/>
                <a:t>C</a:t>
              </a:r>
              <a:endParaRPr lang="en-IN" sz="1600" b="1" baseline="-25000" dirty="0"/>
            </a:p>
          </p:txBody>
        </p:sp>
        <p:cxnSp>
          <p:nvCxnSpPr>
            <p:cNvPr id="32" name="Straight Connector 31"/>
            <p:cNvCxnSpPr/>
            <p:nvPr/>
          </p:nvCxnSpPr>
          <p:spPr>
            <a:xfrm>
              <a:off x="3023859" y="3864962"/>
              <a:ext cx="397352"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168755" y="3864962"/>
              <a:ext cx="397352"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2"/>
            <a:stretch>
              <a:fillRect/>
            </a:stretch>
          </p:blipFill>
          <p:spPr>
            <a:xfrm>
              <a:off x="2078615" y="5364333"/>
              <a:ext cx="241240" cy="248550"/>
            </a:xfrm>
            <a:prstGeom prst="rect">
              <a:avLst/>
            </a:prstGeom>
          </p:spPr>
        </p:pic>
      </p:grpSp>
      <p:sp>
        <p:nvSpPr>
          <p:cNvPr id="9" name="TextBox 8"/>
          <p:cNvSpPr txBox="1"/>
          <p:nvPr/>
        </p:nvSpPr>
        <p:spPr>
          <a:xfrm>
            <a:off x="881857" y="3360493"/>
            <a:ext cx="1879682" cy="369332"/>
          </a:xfrm>
          <a:prstGeom prst="rect">
            <a:avLst/>
          </a:prstGeom>
          <a:noFill/>
        </p:spPr>
        <p:txBody>
          <a:bodyPr wrap="none" rtlCol="0">
            <a:spAutoFit/>
          </a:bodyPr>
          <a:lstStyle/>
          <a:p>
            <a:r>
              <a:rPr lang="en-US" b="1" dirty="0">
                <a:solidFill>
                  <a:srgbClr val="0070C0"/>
                </a:solidFill>
              </a:rPr>
              <a:t>Collector Biasing</a:t>
            </a:r>
            <a:endParaRPr lang="en-IN" b="1" dirty="0">
              <a:solidFill>
                <a:srgbClr val="0070C0"/>
              </a:solidFill>
            </a:endParaRPr>
          </a:p>
        </p:txBody>
      </p:sp>
      <p:sp>
        <p:nvSpPr>
          <p:cNvPr id="101" name="TextBox 100"/>
          <p:cNvSpPr txBox="1"/>
          <p:nvPr/>
        </p:nvSpPr>
        <p:spPr>
          <a:xfrm>
            <a:off x="4712474" y="3393494"/>
            <a:ext cx="2828659" cy="369332"/>
          </a:xfrm>
          <a:prstGeom prst="rect">
            <a:avLst/>
          </a:prstGeom>
          <a:noFill/>
        </p:spPr>
        <p:txBody>
          <a:bodyPr wrap="none" rtlCol="0">
            <a:spAutoFit/>
          </a:bodyPr>
          <a:lstStyle/>
          <a:p>
            <a:r>
              <a:rPr lang="en-US" b="1" dirty="0">
                <a:solidFill>
                  <a:srgbClr val="0070C0"/>
                </a:solidFill>
              </a:rPr>
              <a:t>Base and Collector Biasing</a:t>
            </a:r>
            <a:endParaRPr lang="en-IN" b="1" dirty="0">
              <a:solidFill>
                <a:srgbClr val="0070C0"/>
              </a:solidFill>
            </a:endParaRPr>
          </a:p>
        </p:txBody>
      </p:sp>
      <p:grpSp>
        <p:nvGrpSpPr>
          <p:cNvPr id="5" name="Group 4"/>
          <p:cNvGrpSpPr/>
          <p:nvPr/>
        </p:nvGrpSpPr>
        <p:grpSpPr>
          <a:xfrm>
            <a:off x="3907545" y="1158142"/>
            <a:ext cx="4031373" cy="2152330"/>
            <a:chOff x="3907545" y="1158142"/>
            <a:chExt cx="4031373" cy="2152330"/>
          </a:xfrm>
        </p:grpSpPr>
        <p:grpSp>
          <p:nvGrpSpPr>
            <p:cNvPr id="4" name="Group 3"/>
            <p:cNvGrpSpPr/>
            <p:nvPr/>
          </p:nvGrpSpPr>
          <p:grpSpPr>
            <a:xfrm>
              <a:off x="3907545" y="1158142"/>
              <a:ext cx="4031373" cy="2152330"/>
              <a:chOff x="3907545" y="1158142"/>
              <a:chExt cx="4031373" cy="2152330"/>
            </a:xfrm>
          </p:grpSpPr>
          <p:grpSp>
            <p:nvGrpSpPr>
              <p:cNvPr id="7" name="Group 6"/>
              <p:cNvGrpSpPr/>
              <p:nvPr/>
            </p:nvGrpSpPr>
            <p:grpSpPr>
              <a:xfrm>
                <a:off x="3907545" y="1158142"/>
                <a:ext cx="4031373" cy="2152330"/>
                <a:chOff x="3276668" y="1276670"/>
                <a:chExt cx="4031373" cy="2152330"/>
              </a:xfrm>
            </p:grpSpPr>
            <p:grpSp>
              <p:nvGrpSpPr>
                <p:cNvPr id="51" name="Group 50"/>
                <p:cNvGrpSpPr/>
                <p:nvPr/>
              </p:nvGrpSpPr>
              <p:grpSpPr>
                <a:xfrm>
                  <a:off x="3276668" y="2080922"/>
                  <a:ext cx="2210040" cy="1157449"/>
                  <a:chOff x="97656" y="1216003"/>
                  <a:chExt cx="2210040" cy="1157449"/>
                </a:xfrm>
              </p:grpSpPr>
              <p:grpSp>
                <p:nvGrpSpPr>
                  <p:cNvPr id="52" name="Group 51"/>
                  <p:cNvGrpSpPr/>
                  <p:nvPr/>
                </p:nvGrpSpPr>
                <p:grpSpPr>
                  <a:xfrm>
                    <a:off x="97656" y="1216003"/>
                    <a:ext cx="2210040" cy="1157449"/>
                    <a:chOff x="97656" y="1216003"/>
                    <a:chExt cx="2210040" cy="1157449"/>
                  </a:xfrm>
                </p:grpSpPr>
                <p:pic>
                  <p:nvPicPr>
                    <p:cNvPr id="59"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1160" y="1423841"/>
                      <a:ext cx="906929" cy="338554"/>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59"/>
                    <p:cNvGrpSpPr/>
                    <p:nvPr/>
                  </p:nvGrpSpPr>
                  <p:grpSpPr>
                    <a:xfrm>
                      <a:off x="97656" y="1582216"/>
                      <a:ext cx="960817" cy="783376"/>
                      <a:chOff x="3306623" y="2542911"/>
                      <a:chExt cx="960817" cy="783376"/>
                    </a:xfrm>
                  </p:grpSpPr>
                  <p:grpSp>
                    <p:nvGrpSpPr>
                      <p:cNvPr id="64" name="Group 63"/>
                      <p:cNvGrpSpPr/>
                      <p:nvPr/>
                    </p:nvGrpSpPr>
                    <p:grpSpPr>
                      <a:xfrm>
                        <a:off x="3697397" y="2542911"/>
                        <a:ext cx="570043" cy="783376"/>
                        <a:chOff x="9248926" y="1339975"/>
                        <a:chExt cx="570043" cy="783376"/>
                      </a:xfrm>
                    </p:grpSpPr>
                    <p:sp>
                      <p:nvSpPr>
                        <p:cNvPr id="66" name="TextBox 65"/>
                        <p:cNvSpPr txBox="1"/>
                        <p:nvPr/>
                      </p:nvSpPr>
                      <p:spPr>
                        <a:xfrm>
                          <a:off x="9490703" y="1339975"/>
                          <a:ext cx="312906" cy="400110"/>
                        </a:xfrm>
                        <a:prstGeom prst="rect">
                          <a:avLst/>
                        </a:prstGeom>
                        <a:noFill/>
                      </p:spPr>
                      <p:txBody>
                        <a:bodyPr wrap="none" rtlCol="0">
                          <a:spAutoFit/>
                        </a:bodyPr>
                        <a:lstStyle/>
                        <a:p>
                          <a:r>
                            <a:rPr lang="en-US" sz="2000" b="1" dirty="0"/>
                            <a:t>+</a:t>
                          </a:r>
                          <a:endParaRPr lang="en-IN" b="1" dirty="0"/>
                        </a:p>
                      </p:txBody>
                    </p:sp>
                    <p:sp>
                      <p:nvSpPr>
                        <p:cNvPr id="67" name="TextBox 66"/>
                        <p:cNvSpPr txBox="1"/>
                        <p:nvPr/>
                      </p:nvSpPr>
                      <p:spPr>
                        <a:xfrm>
                          <a:off x="9555755" y="1673750"/>
                          <a:ext cx="263214" cy="400110"/>
                        </a:xfrm>
                        <a:prstGeom prst="rect">
                          <a:avLst/>
                        </a:prstGeom>
                        <a:noFill/>
                      </p:spPr>
                      <p:txBody>
                        <a:bodyPr wrap="none" rtlCol="0">
                          <a:spAutoFit/>
                        </a:bodyPr>
                        <a:lstStyle/>
                        <a:p>
                          <a:r>
                            <a:rPr lang="en-US" sz="2000" b="1" dirty="0"/>
                            <a:t>-</a:t>
                          </a:r>
                          <a:endParaRPr lang="en-IN" b="1" dirty="0"/>
                        </a:p>
                      </p:txBody>
                    </p:sp>
                    <p:grpSp>
                      <p:nvGrpSpPr>
                        <p:cNvPr id="68" name="Group 67"/>
                        <p:cNvGrpSpPr/>
                        <p:nvPr/>
                      </p:nvGrpSpPr>
                      <p:grpSpPr>
                        <a:xfrm>
                          <a:off x="9248926" y="1340528"/>
                          <a:ext cx="387273" cy="782823"/>
                          <a:chOff x="9248926" y="1340528"/>
                          <a:chExt cx="387273" cy="782823"/>
                        </a:xfrm>
                      </p:grpSpPr>
                      <p:cxnSp>
                        <p:nvCxnSpPr>
                          <p:cNvPr id="69" name="Straight Connector 68"/>
                          <p:cNvCxnSpPr/>
                          <p:nvPr/>
                        </p:nvCxnSpPr>
                        <p:spPr>
                          <a:xfrm flipV="1">
                            <a:off x="9442562" y="1812471"/>
                            <a:ext cx="0" cy="31088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flipV="1">
                            <a:off x="9442563" y="1340528"/>
                            <a:ext cx="1" cy="346711"/>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9248926" y="1693626"/>
                            <a:ext cx="3872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342603" y="1812470"/>
                            <a:ext cx="2013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5" name="TextBox 64"/>
                      <p:cNvSpPr txBox="1"/>
                      <p:nvPr/>
                    </p:nvSpPr>
                    <p:spPr>
                      <a:xfrm>
                        <a:off x="3306623" y="2759168"/>
                        <a:ext cx="460382" cy="338554"/>
                      </a:xfrm>
                      <a:prstGeom prst="rect">
                        <a:avLst/>
                      </a:prstGeom>
                      <a:noFill/>
                    </p:spPr>
                    <p:txBody>
                      <a:bodyPr wrap="none" rtlCol="0">
                        <a:spAutoFit/>
                      </a:bodyPr>
                      <a:lstStyle/>
                      <a:p>
                        <a:r>
                          <a:rPr lang="en-US" sz="1600" b="1" dirty="0"/>
                          <a:t>V</a:t>
                        </a:r>
                        <a:r>
                          <a:rPr lang="en-US" sz="1600" b="1" baseline="-25000" dirty="0"/>
                          <a:t>BB</a:t>
                        </a:r>
                        <a:endParaRPr lang="en-IN" sz="1600" b="1" baseline="-25000" dirty="0"/>
                      </a:p>
                    </p:txBody>
                  </p:sp>
                </p:grpSp>
                <p:cxnSp>
                  <p:nvCxnSpPr>
                    <p:cNvPr id="61" name="Straight Connector 60"/>
                    <p:cNvCxnSpPr/>
                    <p:nvPr/>
                  </p:nvCxnSpPr>
                  <p:spPr>
                    <a:xfrm>
                      <a:off x="663480" y="1582660"/>
                      <a:ext cx="394993"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71906" y="2373452"/>
                      <a:ext cx="163579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046670" y="1216003"/>
                      <a:ext cx="377026" cy="338554"/>
                    </a:xfrm>
                    <a:prstGeom prst="rect">
                      <a:avLst/>
                    </a:prstGeom>
                    <a:noFill/>
                  </p:spPr>
                  <p:txBody>
                    <a:bodyPr wrap="none" rtlCol="0">
                      <a:spAutoFit/>
                    </a:bodyPr>
                    <a:lstStyle/>
                    <a:p>
                      <a:r>
                        <a:rPr lang="en-US" sz="1600" b="1" dirty="0"/>
                        <a:t>R</a:t>
                      </a:r>
                      <a:r>
                        <a:rPr lang="en-US" sz="1600" b="1" baseline="-25000" dirty="0"/>
                        <a:t>B</a:t>
                      </a:r>
                      <a:endParaRPr lang="en-IN" sz="1600" b="1" baseline="-25000" dirty="0"/>
                    </a:p>
                  </p:txBody>
                </p:sp>
              </p:grpSp>
              <p:sp>
                <p:nvSpPr>
                  <p:cNvPr id="55" name="TextBox 54"/>
                  <p:cNvSpPr txBox="1"/>
                  <p:nvPr/>
                </p:nvSpPr>
                <p:spPr>
                  <a:xfrm>
                    <a:off x="1090853" y="1794965"/>
                    <a:ext cx="332142" cy="369332"/>
                  </a:xfrm>
                  <a:prstGeom prst="rect">
                    <a:avLst/>
                  </a:prstGeom>
                  <a:noFill/>
                </p:spPr>
                <p:txBody>
                  <a:bodyPr wrap="none" rtlCol="0">
                    <a:spAutoFit/>
                  </a:bodyPr>
                  <a:lstStyle/>
                  <a:p>
                    <a:r>
                      <a:rPr lang="en-US" b="1" dirty="0"/>
                      <a:t>I</a:t>
                    </a:r>
                    <a:r>
                      <a:rPr lang="en-US" b="1" baseline="-25000" dirty="0"/>
                      <a:t>B</a:t>
                    </a:r>
                    <a:endParaRPr lang="en-IN" b="1" baseline="-25000" dirty="0"/>
                  </a:p>
                </p:txBody>
              </p:sp>
            </p:grpSp>
            <p:grpSp>
              <p:nvGrpSpPr>
                <p:cNvPr id="73" name="Group 72"/>
                <p:cNvGrpSpPr/>
                <p:nvPr/>
              </p:nvGrpSpPr>
              <p:grpSpPr>
                <a:xfrm>
                  <a:off x="4656013" y="1276670"/>
                  <a:ext cx="2652028" cy="2152330"/>
                  <a:chOff x="1454549" y="3460553"/>
                  <a:chExt cx="2652028" cy="2152330"/>
                </a:xfrm>
              </p:grpSpPr>
              <p:pic>
                <p:nvPicPr>
                  <p:cNvPr id="7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4824" y="3695685"/>
                    <a:ext cx="906929" cy="338554"/>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roup 74"/>
                  <p:cNvGrpSpPr/>
                  <p:nvPr/>
                </p:nvGrpSpPr>
                <p:grpSpPr>
                  <a:xfrm>
                    <a:off x="1454549" y="3864962"/>
                    <a:ext cx="734526" cy="1559961"/>
                    <a:chOff x="324229" y="637877"/>
                    <a:chExt cx="734526" cy="1559961"/>
                  </a:xfrm>
                </p:grpSpPr>
                <p:cxnSp>
                  <p:nvCxnSpPr>
                    <p:cNvPr id="91" name="Straight Connector 90"/>
                    <p:cNvCxnSpPr/>
                    <p:nvPr/>
                  </p:nvCxnSpPr>
                  <p:spPr>
                    <a:xfrm flipV="1">
                      <a:off x="721581" y="1212862"/>
                      <a:ext cx="0" cy="4674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39728" y="1506774"/>
                      <a:ext cx="308867" cy="193870"/>
                    </a:xfrm>
                    <a:prstGeom prst="line">
                      <a:avLst/>
                    </a:prstGeom>
                    <a:ln w="28575">
                      <a:solidFill>
                        <a:schemeClr val="tx1"/>
                      </a:solidFill>
                      <a:headEnd w="lg" len="med"/>
                      <a:tailEnd type="arrow"/>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729568" y="1137920"/>
                      <a:ext cx="308867" cy="2097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24229" y="1410653"/>
                      <a:ext cx="397352"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1024298" y="637877"/>
                      <a:ext cx="0" cy="497194"/>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1058755" y="1700644"/>
                      <a:ext cx="0" cy="497194"/>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229287" y="3852027"/>
                    <a:ext cx="877290" cy="1572896"/>
                    <a:chOff x="3697397" y="2250585"/>
                    <a:chExt cx="877290" cy="1572896"/>
                  </a:xfrm>
                </p:grpSpPr>
                <p:grpSp>
                  <p:nvGrpSpPr>
                    <p:cNvPr id="82" name="Group 81"/>
                    <p:cNvGrpSpPr/>
                    <p:nvPr/>
                  </p:nvGrpSpPr>
                  <p:grpSpPr>
                    <a:xfrm>
                      <a:off x="3697397" y="2250585"/>
                      <a:ext cx="570043" cy="1572896"/>
                      <a:chOff x="9248926" y="1047649"/>
                      <a:chExt cx="570043" cy="1572896"/>
                    </a:xfrm>
                  </p:grpSpPr>
                  <p:sp>
                    <p:nvSpPr>
                      <p:cNvPr id="84" name="TextBox 83"/>
                      <p:cNvSpPr txBox="1"/>
                      <p:nvPr/>
                    </p:nvSpPr>
                    <p:spPr>
                      <a:xfrm>
                        <a:off x="9490703" y="1339975"/>
                        <a:ext cx="312906" cy="400110"/>
                      </a:xfrm>
                      <a:prstGeom prst="rect">
                        <a:avLst/>
                      </a:prstGeom>
                      <a:noFill/>
                    </p:spPr>
                    <p:txBody>
                      <a:bodyPr wrap="none" rtlCol="0">
                        <a:spAutoFit/>
                      </a:bodyPr>
                      <a:lstStyle/>
                      <a:p>
                        <a:r>
                          <a:rPr lang="en-US" sz="2000" b="1" dirty="0"/>
                          <a:t>+</a:t>
                        </a:r>
                        <a:endParaRPr lang="en-IN" b="1" dirty="0"/>
                      </a:p>
                    </p:txBody>
                  </p:sp>
                  <p:sp>
                    <p:nvSpPr>
                      <p:cNvPr id="85" name="TextBox 84"/>
                      <p:cNvSpPr txBox="1"/>
                      <p:nvPr/>
                    </p:nvSpPr>
                    <p:spPr>
                      <a:xfrm>
                        <a:off x="9555755" y="1673750"/>
                        <a:ext cx="263214" cy="400110"/>
                      </a:xfrm>
                      <a:prstGeom prst="rect">
                        <a:avLst/>
                      </a:prstGeom>
                      <a:noFill/>
                    </p:spPr>
                    <p:txBody>
                      <a:bodyPr wrap="none" rtlCol="0">
                        <a:spAutoFit/>
                      </a:bodyPr>
                      <a:lstStyle/>
                      <a:p>
                        <a:r>
                          <a:rPr lang="en-US" sz="2000" b="1" dirty="0"/>
                          <a:t>-</a:t>
                        </a:r>
                        <a:endParaRPr lang="en-IN" b="1" dirty="0"/>
                      </a:p>
                    </p:txBody>
                  </p:sp>
                  <p:grpSp>
                    <p:nvGrpSpPr>
                      <p:cNvPr id="86" name="Group 85"/>
                      <p:cNvGrpSpPr/>
                      <p:nvPr/>
                    </p:nvGrpSpPr>
                    <p:grpSpPr>
                      <a:xfrm>
                        <a:off x="9248926" y="1047649"/>
                        <a:ext cx="387273" cy="1572896"/>
                        <a:chOff x="9248926" y="1047649"/>
                        <a:chExt cx="387273" cy="1572896"/>
                      </a:xfrm>
                    </p:grpSpPr>
                    <p:cxnSp>
                      <p:nvCxnSpPr>
                        <p:cNvPr id="87" name="Straight Connector 86"/>
                        <p:cNvCxnSpPr/>
                        <p:nvPr/>
                      </p:nvCxnSpPr>
                      <p:spPr>
                        <a:xfrm flipV="1">
                          <a:off x="9442562" y="1812471"/>
                          <a:ext cx="0" cy="808074"/>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9442565" y="1047649"/>
                          <a:ext cx="0" cy="639591"/>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9248926" y="1693626"/>
                          <a:ext cx="3872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9342603" y="1812470"/>
                          <a:ext cx="2013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3" name="TextBox 82"/>
                    <p:cNvSpPr txBox="1"/>
                    <p:nvPr/>
                  </p:nvSpPr>
                  <p:spPr>
                    <a:xfrm>
                      <a:off x="4127257" y="2771355"/>
                      <a:ext cx="447430" cy="338554"/>
                    </a:xfrm>
                    <a:prstGeom prst="rect">
                      <a:avLst/>
                    </a:prstGeom>
                    <a:noFill/>
                  </p:spPr>
                  <p:txBody>
                    <a:bodyPr wrap="none" rtlCol="0">
                      <a:spAutoFit/>
                    </a:bodyPr>
                    <a:lstStyle/>
                    <a:p>
                      <a:r>
                        <a:rPr lang="en-US" sz="1600" b="1" dirty="0"/>
                        <a:t>V</a:t>
                      </a:r>
                      <a:r>
                        <a:rPr lang="en-US" sz="1600" b="1" baseline="-25000" dirty="0"/>
                        <a:t>CC</a:t>
                      </a:r>
                      <a:endParaRPr lang="en-IN" sz="1600" b="1" baseline="-25000" dirty="0"/>
                    </a:p>
                  </p:txBody>
                </p:sp>
              </p:grpSp>
              <p:cxnSp>
                <p:nvCxnSpPr>
                  <p:cNvPr id="77" name="Straight Connector 76"/>
                  <p:cNvCxnSpPr/>
                  <p:nvPr/>
                </p:nvCxnSpPr>
                <p:spPr>
                  <a:xfrm>
                    <a:off x="1785421" y="5424923"/>
                    <a:ext cx="163579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03316" y="3460553"/>
                    <a:ext cx="370743" cy="338554"/>
                  </a:xfrm>
                  <a:prstGeom prst="rect">
                    <a:avLst/>
                  </a:prstGeom>
                  <a:noFill/>
                </p:spPr>
                <p:txBody>
                  <a:bodyPr wrap="none" rtlCol="0">
                    <a:spAutoFit/>
                  </a:bodyPr>
                  <a:lstStyle/>
                  <a:p>
                    <a:r>
                      <a:rPr lang="en-US" sz="1600" b="1" dirty="0"/>
                      <a:t>R</a:t>
                    </a:r>
                    <a:r>
                      <a:rPr lang="en-US" sz="1600" b="1" baseline="-25000" dirty="0"/>
                      <a:t>C</a:t>
                    </a:r>
                    <a:endParaRPr lang="en-IN" sz="1600" b="1" baseline="-25000" dirty="0"/>
                  </a:p>
                </p:txBody>
              </p:sp>
              <p:cxnSp>
                <p:nvCxnSpPr>
                  <p:cNvPr id="79" name="Straight Connector 78"/>
                  <p:cNvCxnSpPr/>
                  <p:nvPr/>
                </p:nvCxnSpPr>
                <p:spPr>
                  <a:xfrm>
                    <a:off x="3023859" y="3864962"/>
                    <a:ext cx="397352"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168755" y="3864962"/>
                    <a:ext cx="397352"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81" name="Picture 80"/>
                  <p:cNvPicPr>
                    <a:picLocks noChangeAspect="1"/>
                  </p:cNvPicPr>
                  <p:nvPr/>
                </p:nvPicPr>
                <p:blipFill>
                  <a:blip r:embed="rId2"/>
                  <a:stretch>
                    <a:fillRect/>
                  </a:stretch>
                </p:blipFill>
                <p:spPr>
                  <a:xfrm>
                    <a:off x="2078615" y="5364333"/>
                    <a:ext cx="241240" cy="248550"/>
                  </a:xfrm>
                  <a:prstGeom prst="rect">
                    <a:avLst/>
                  </a:prstGeom>
                </p:spPr>
              </p:pic>
            </p:grpSp>
            <p:sp>
              <p:nvSpPr>
                <p:cNvPr id="99" name="TextBox 98"/>
                <p:cNvSpPr txBox="1"/>
                <p:nvPr/>
              </p:nvSpPr>
              <p:spPr>
                <a:xfrm>
                  <a:off x="5518068" y="1764948"/>
                  <a:ext cx="364202" cy="338554"/>
                </a:xfrm>
                <a:prstGeom prst="rect">
                  <a:avLst/>
                </a:prstGeom>
                <a:noFill/>
              </p:spPr>
              <p:txBody>
                <a:bodyPr wrap="none" rtlCol="0">
                  <a:spAutoFit/>
                </a:bodyPr>
                <a:lstStyle/>
                <a:p>
                  <a:r>
                    <a:rPr lang="en-US" sz="1600" b="1" dirty="0"/>
                    <a:t>I</a:t>
                  </a:r>
                  <a:r>
                    <a:rPr lang="en-US" sz="1600" b="1" baseline="-25000" dirty="0"/>
                    <a:t>C</a:t>
                  </a:r>
                  <a:endParaRPr lang="en-IN" sz="1600" b="1" baseline="-25000" dirty="0"/>
                </a:p>
              </p:txBody>
            </p:sp>
          </p:grpSp>
          <p:cxnSp>
            <p:nvCxnSpPr>
              <p:cNvPr id="102" name="Straight Arrow Connector 101"/>
              <p:cNvCxnSpPr/>
              <p:nvPr/>
            </p:nvCxnSpPr>
            <p:spPr>
              <a:xfrm>
                <a:off x="4911657" y="2538734"/>
                <a:ext cx="305838"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3" name="Straight Arrow Connector 102"/>
            <p:cNvCxnSpPr/>
            <p:nvPr/>
          </p:nvCxnSpPr>
          <p:spPr>
            <a:xfrm flipH="1">
              <a:off x="6120652" y="1710307"/>
              <a:ext cx="1" cy="303014"/>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214556" y="2730028"/>
              <a:ext cx="356188" cy="338554"/>
            </a:xfrm>
            <a:prstGeom prst="rect">
              <a:avLst/>
            </a:prstGeom>
            <a:noFill/>
          </p:spPr>
          <p:txBody>
            <a:bodyPr wrap="none" rtlCol="0">
              <a:spAutoFit/>
            </a:bodyPr>
            <a:lstStyle/>
            <a:p>
              <a:r>
                <a:rPr lang="en-US" sz="1600" b="1" dirty="0"/>
                <a:t>I</a:t>
              </a:r>
              <a:r>
                <a:rPr lang="en-US" sz="1600" b="1" baseline="-25000" dirty="0"/>
                <a:t>E</a:t>
              </a:r>
              <a:endParaRPr lang="en-IN" sz="1600" b="1" baseline="-25000" dirty="0"/>
            </a:p>
          </p:txBody>
        </p:sp>
        <p:cxnSp>
          <p:nvCxnSpPr>
            <p:cNvPr id="105" name="Straight Arrow Connector 104"/>
            <p:cNvCxnSpPr/>
            <p:nvPr/>
          </p:nvCxnSpPr>
          <p:spPr>
            <a:xfrm>
              <a:off x="6188159" y="2773868"/>
              <a:ext cx="0" cy="3381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rot="2228101">
            <a:off x="5158652" y="2497585"/>
            <a:ext cx="787331" cy="307777"/>
          </a:xfrm>
          <a:prstGeom prst="rect">
            <a:avLst/>
          </a:prstGeom>
          <a:noFill/>
        </p:spPr>
        <p:txBody>
          <a:bodyPr wrap="none" rtlCol="0">
            <a:spAutoFit/>
          </a:bodyPr>
          <a:lstStyle/>
          <a:p>
            <a:r>
              <a:rPr lang="en-US" sz="1400" b="1" dirty="0">
                <a:solidFill>
                  <a:srgbClr val="C00000"/>
                </a:solidFill>
              </a:rPr>
              <a:t>+ 0.7V -</a:t>
            </a:r>
            <a:endParaRPr lang="en-US" sz="1400" b="1" dirty="0">
              <a:solidFill>
                <a:srgbClr val="C00000"/>
              </a:solidFill>
            </a:endParaRPr>
          </a:p>
        </p:txBody>
      </p:sp>
      <p:sp>
        <p:nvSpPr>
          <p:cNvPr id="100" name="TextBox 99"/>
          <p:cNvSpPr txBox="1"/>
          <p:nvPr/>
        </p:nvSpPr>
        <p:spPr>
          <a:xfrm rot="19367662">
            <a:off x="5236298" y="1870748"/>
            <a:ext cx="729623" cy="307777"/>
          </a:xfrm>
          <a:prstGeom prst="rect">
            <a:avLst/>
          </a:prstGeom>
          <a:noFill/>
        </p:spPr>
        <p:txBody>
          <a:bodyPr wrap="none" rtlCol="0">
            <a:spAutoFit/>
          </a:bodyPr>
          <a:lstStyle/>
          <a:p>
            <a:r>
              <a:rPr lang="en-US" sz="1400" b="1" dirty="0">
                <a:solidFill>
                  <a:srgbClr val="C00000"/>
                </a:solidFill>
              </a:rPr>
              <a:t>- V</a:t>
            </a:r>
            <a:r>
              <a:rPr lang="en-US" sz="1400" b="1" baseline="-25000" dirty="0">
                <a:solidFill>
                  <a:srgbClr val="C00000"/>
                </a:solidFill>
              </a:rPr>
              <a:t>CB</a:t>
            </a:r>
            <a:r>
              <a:rPr lang="en-US" sz="1400" b="1" dirty="0">
                <a:solidFill>
                  <a:srgbClr val="C00000"/>
                </a:solidFill>
              </a:rPr>
              <a:t> +</a:t>
            </a:r>
            <a:endParaRPr lang="en-US" sz="1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1" grpId="0"/>
      <p:bldP spid="24" grpId="0"/>
      <p:bldP spid="10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573016"/>
            <a:ext cx="8183880" cy="1872208"/>
          </a:xfrm>
        </p:spPr>
        <p:txBody>
          <a:bodyPr>
            <a:noAutofit/>
          </a:bodyPr>
          <a:lstStyle/>
          <a:p>
            <a:r>
              <a:rPr lang="fr-FR" sz="3200" dirty="0" err="1"/>
              <a:t>Biasing</a:t>
            </a:r>
            <a:r>
              <a:rPr lang="fr-FR" sz="3200" dirty="0"/>
              <a:t> of PNP Transistors</a:t>
            </a:r>
            <a:endParaRPr lang="fr-FR"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920" y="343506"/>
            <a:ext cx="8183880" cy="733832"/>
          </a:xfrm>
        </p:spPr>
        <p:txBody>
          <a:bodyPr>
            <a:normAutofit/>
          </a:bodyPr>
          <a:lstStyle/>
          <a:p>
            <a:r>
              <a:rPr lang="en-US" sz="3200" dirty="0"/>
              <a:t>Biasing of PNP Transistor</a:t>
            </a:r>
            <a:endParaRPr lang="en-US" sz="3200" dirty="0"/>
          </a:p>
        </p:txBody>
      </p:sp>
      <p:sp>
        <p:nvSpPr>
          <p:cNvPr id="3" name="Content Placeholder 2"/>
          <p:cNvSpPr>
            <a:spLocks noGrp="1"/>
          </p:cNvSpPr>
          <p:nvPr>
            <p:ph idx="1"/>
          </p:nvPr>
        </p:nvSpPr>
        <p:spPr>
          <a:xfrm>
            <a:off x="218314" y="3697667"/>
            <a:ext cx="8618100" cy="2288567"/>
          </a:xfrm>
        </p:spPr>
        <p:txBody>
          <a:bodyPr>
            <a:normAutofit/>
          </a:bodyPr>
          <a:lstStyle/>
          <a:p>
            <a:r>
              <a:rPr lang="en-US" sz="2000" dirty="0"/>
              <a:t>The above circuit shows the base and collector biasing of a </a:t>
            </a:r>
            <a:r>
              <a:rPr lang="en-US" sz="2000" b="1" dirty="0"/>
              <a:t>PNP</a:t>
            </a:r>
            <a:r>
              <a:rPr lang="en-US" sz="2000" dirty="0"/>
              <a:t> transistor.</a:t>
            </a:r>
            <a:endParaRPr lang="en-US" sz="2000" dirty="0"/>
          </a:p>
          <a:p>
            <a:r>
              <a:rPr lang="en-US" sz="2000" dirty="0"/>
              <a:t>Since the EBJ needs to be forward biased the negative terminal of </a:t>
            </a:r>
            <a:r>
              <a:rPr lang="en-US" sz="2000" b="1" dirty="0"/>
              <a:t>V</a:t>
            </a:r>
            <a:r>
              <a:rPr lang="en-US" sz="2000" b="1" baseline="-25000" dirty="0"/>
              <a:t>BB</a:t>
            </a:r>
            <a:r>
              <a:rPr lang="en-US" sz="2000" dirty="0"/>
              <a:t> is connected to the Base.</a:t>
            </a:r>
            <a:endParaRPr lang="en-US" sz="2000" dirty="0"/>
          </a:p>
          <a:p>
            <a:r>
              <a:rPr lang="en-US" sz="2000" dirty="0"/>
              <a:t>For the transistor to function as an amplifier of input signal, the collector-base junction (CBJ) needs to be reverse biased, thus negative terminal of V</a:t>
            </a:r>
            <a:r>
              <a:rPr lang="en-US" sz="2000" baseline="-25000" dirty="0"/>
              <a:t>CC</a:t>
            </a:r>
            <a:r>
              <a:rPr lang="en-US" sz="2000" dirty="0"/>
              <a:t> is connected to the Collector.</a:t>
            </a:r>
            <a:endParaRPr lang="en-US" sz="2000" dirty="0"/>
          </a:p>
        </p:txBody>
      </p:sp>
      <p:grpSp>
        <p:nvGrpSpPr>
          <p:cNvPr id="11" name="Group 10"/>
          <p:cNvGrpSpPr/>
          <p:nvPr/>
        </p:nvGrpSpPr>
        <p:grpSpPr>
          <a:xfrm>
            <a:off x="2175562" y="1244937"/>
            <a:ext cx="4092658" cy="2152330"/>
            <a:chOff x="2175562" y="1244937"/>
            <a:chExt cx="4092658" cy="2152330"/>
          </a:xfrm>
        </p:grpSpPr>
        <p:grpSp>
          <p:nvGrpSpPr>
            <p:cNvPr id="8" name="Group 7"/>
            <p:cNvGrpSpPr/>
            <p:nvPr/>
          </p:nvGrpSpPr>
          <p:grpSpPr>
            <a:xfrm>
              <a:off x="2175562" y="1244937"/>
              <a:ext cx="4092658" cy="2152330"/>
              <a:chOff x="2175562" y="1244937"/>
              <a:chExt cx="4092658" cy="2152330"/>
            </a:xfrm>
          </p:grpSpPr>
          <p:grpSp>
            <p:nvGrpSpPr>
              <p:cNvPr id="7" name="Group 6"/>
              <p:cNvGrpSpPr/>
              <p:nvPr/>
            </p:nvGrpSpPr>
            <p:grpSpPr>
              <a:xfrm>
                <a:off x="2175562" y="1244937"/>
                <a:ext cx="4092658" cy="2152330"/>
                <a:chOff x="3184486" y="1276670"/>
                <a:chExt cx="4092658" cy="2152330"/>
              </a:xfrm>
            </p:grpSpPr>
            <p:grpSp>
              <p:nvGrpSpPr>
                <p:cNvPr id="51" name="Group 50"/>
                <p:cNvGrpSpPr/>
                <p:nvPr/>
              </p:nvGrpSpPr>
              <p:grpSpPr>
                <a:xfrm>
                  <a:off x="3184486" y="2080922"/>
                  <a:ext cx="2302222" cy="1181738"/>
                  <a:chOff x="5474" y="1216003"/>
                  <a:chExt cx="2302222" cy="1181738"/>
                </a:xfrm>
              </p:grpSpPr>
              <p:grpSp>
                <p:nvGrpSpPr>
                  <p:cNvPr id="52" name="Group 51"/>
                  <p:cNvGrpSpPr/>
                  <p:nvPr/>
                </p:nvGrpSpPr>
                <p:grpSpPr>
                  <a:xfrm>
                    <a:off x="5474" y="1216003"/>
                    <a:ext cx="2302222" cy="1181738"/>
                    <a:chOff x="5474" y="1216003"/>
                    <a:chExt cx="2302222" cy="1181738"/>
                  </a:xfrm>
                </p:grpSpPr>
                <p:pic>
                  <p:nvPicPr>
                    <p:cNvPr id="59"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1160" y="1423841"/>
                      <a:ext cx="906929" cy="338554"/>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59"/>
                    <p:cNvGrpSpPr/>
                    <p:nvPr/>
                  </p:nvGrpSpPr>
                  <p:grpSpPr>
                    <a:xfrm>
                      <a:off x="5474" y="1567921"/>
                      <a:ext cx="889704" cy="829820"/>
                      <a:chOff x="3214441" y="2528616"/>
                      <a:chExt cx="889704" cy="829820"/>
                    </a:xfrm>
                  </p:grpSpPr>
                  <p:grpSp>
                    <p:nvGrpSpPr>
                      <p:cNvPr id="64" name="Group 63"/>
                      <p:cNvGrpSpPr/>
                      <p:nvPr/>
                    </p:nvGrpSpPr>
                    <p:grpSpPr>
                      <a:xfrm>
                        <a:off x="3555945" y="2528616"/>
                        <a:ext cx="548200" cy="829820"/>
                        <a:chOff x="9107474" y="1325680"/>
                        <a:chExt cx="548200" cy="829820"/>
                      </a:xfrm>
                    </p:grpSpPr>
                    <p:sp>
                      <p:nvSpPr>
                        <p:cNvPr id="66" name="TextBox 65"/>
                        <p:cNvSpPr txBox="1"/>
                        <p:nvPr/>
                      </p:nvSpPr>
                      <p:spPr>
                        <a:xfrm>
                          <a:off x="9116108" y="1755390"/>
                          <a:ext cx="312906" cy="400110"/>
                        </a:xfrm>
                        <a:prstGeom prst="rect">
                          <a:avLst/>
                        </a:prstGeom>
                        <a:noFill/>
                      </p:spPr>
                      <p:txBody>
                        <a:bodyPr wrap="none" rtlCol="0">
                          <a:spAutoFit/>
                        </a:bodyPr>
                        <a:lstStyle/>
                        <a:p>
                          <a:r>
                            <a:rPr lang="en-US" sz="2000" b="1" dirty="0"/>
                            <a:t>+</a:t>
                          </a:r>
                          <a:endParaRPr lang="en-IN" b="1" dirty="0"/>
                        </a:p>
                      </p:txBody>
                    </p:sp>
                    <p:sp>
                      <p:nvSpPr>
                        <p:cNvPr id="67" name="TextBox 66"/>
                        <p:cNvSpPr txBox="1"/>
                        <p:nvPr/>
                      </p:nvSpPr>
                      <p:spPr>
                        <a:xfrm flipH="1">
                          <a:off x="9107474" y="1325680"/>
                          <a:ext cx="397353" cy="400110"/>
                        </a:xfrm>
                        <a:prstGeom prst="rect">
                          <a:avLst/>
                        </a:prstGeom>
                        <a:noFill/>
                      </p:spPr>
                      <p:txBody>
                        <a:bodyPr wrap="square" rtlCol="0">
                          <a:spAutoFit/>
                        </a:bodyPr>
                        <a:lstStyle/>
                        <a:p>
                          <a:r>
                            <a:rPr lang="en-US" sz="2000" b="1" dirty="0"/>
                            <a:t>-</a:t>
                          </a:r>
                          <a:endParaRPr lang="en-IN" b="1" dirty="0"/>
                        </a:p>
                      </p:txBody>
                    </p:sp>
                    <p:grpSp>
                      <p:nvGrpSpPr>
                        <p:cNvPr id="68" name="Group 67"/>
                        <p:cNvGrpSpPr/>
                        <p:nvPr/>
                      </p:nvGrpSpPr>
                      <p:grpSpPr>
                        <a:xfrm>
                          <a:off x="9268401" y="1340528"/>
                          <a:ext cx="387273" cy="782823"/>
                          <a:chOff x="9268401" y="1340528"/>
                          <a:chExt cx="387273" cy="782823"/>
                        </a:xfrm>
                      </p:grpSpPr>
                      <p:cxnSp>
                        <p:nvCxnSpPr>
                          <p:cNvPr id="69" name="Straight Connector 68"/>
                          <p:cNvCxnSpPr/>
                          <p:nvPr/>
                        </p:nvCxnSpPr>
                        <p:spPr>
                          <a:xfrm flipV="1">
                            <a:off x="9442562" y="1812471"/>
                            <a:ext cx="0" cy="31088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flipV="1">
                            <a:off x="9442563" y="1340528"/>
                            <a:ext cx="1" cy="346711"/>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9268401" y="1789940"/>
                            <a:ext cx="3872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361380" y="1683842"/>
                            <a:ext cx="2013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5" name="TextBox 64"/>
                      <p:cNvSpPr txBox="1"/>
                      <p:nvPr/>
                    </p:nvSpPr>
                    <p:spPr>
                      <a:xfrm>
                        <a:off x="3214441" y="2758271"/>
                        <a:ext cx="460382" cy="338554"/>
                      </a:xfrm>
                      <a:prstGeom prst="rect">
                        <a:avLst/>
                      </a:prstGeom>
                      <a:noFill/>
                    </p:spPr>
                    <p:txBody>
                      <a:bodyPr wrap="none" rtlCol="0">
                        <a:spAutoFit/>
                      </a:bodyPr>
                      <a:lstStyle/>
                      <a:p>
                        <a:r>
                          <a:rPr lang="en-US" sz="1600" b="1" dirty="0"/>
                          <a:t>V</a:t>
                        </a:r>
                        <a:r>
                          <a:rPr lang="en-US" sz="1600" b="1" baseline="-25000" dirty="0"/>
                          <a:t>BB</a:t>
                        </a:r>
                        <a:endParaRPr lang="en-IN" sz="1600" b="1" baseline="-25000" dirty="0"/>
                      </a:p>
                    </p:txBody>
                  </p:sp>
                </p:grpSp>
                <p:cxnSp>
                  <p:nvCxnSpPr>
                    <p:cNvPr id="61" name="Straight Connector 60"/>
                    <p:cNvCxnSpPr/>
                    <p:nvPr/>
                  </p:nvCxnSpPr>
                  <p:spPr>
                    <a:xfrm>
                      <a:off x="663480" y="1582660"/>
                      <a:ext cx="394993"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71906" y="2373452"/>
                      <a:ext cx="163579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046670" y="1216003"/>
                      <a:ext cx="377026" cy="338554"/>
                    </a:xfrm>
                    <a:prstGeom prst="rect">
                      <a:avLst/>
                    </a:prstGeom>
                    <a:noFill/>
                  </p:spPr>
                  <p:txBody>
                    <a:bodyPr wrap="none" rtlCol="0">
                      <a:spAutoFit/>
                    </a:bodyPr>
                    <a:lstStyle/>
                    <a:p>
                      <a:r>
                        <a:rPr lang="en-US" sz="1600" b="1" dirty="0"/>
                        <a:t>R</a:t>
                      </a:r>
                      <a:r>
                        <a:rPr lang="en-US" sz="1600" b="1" baseline="-25000" dirty="0"/>
                        <a:t>B</a:t>
                      </a:r>
                      <a:endParaRPr lang="en-IN" sz="1600" b="1" baseline="-25000" dirty="0"/>
                    </a:p>
                  </p:txBody>
                </p:sp>
              </p:grpSp>
              <p:sp>
                <p:nvSpPr>
                  <p:cNvPr id="55" name="TextBox 54"/>
                  <p:cNvSpPr txBox="1"/>
                  <p:nvPr/>
                </p:nvSpPr>
                <p:spPr>
                  <a:xfrm>
                    <a:off x="997277" y="1748011"/>
                    <a:ext cx="332142" cy="369332"/>
                  </a:xfrm>
                  <a:prstGeom prst="rect">
                    <a:avLst/>
                  </a:prstGeom>
                  <a:noFill/>
                </p:spPr>
                <p:txBody>
                  <a:bodyPr wrap="none" rtlCol="0">
                    <a:spAutoFit/>
                  </a:bodyPr>
                  <a:lstStyle/>
                  <a:p>
                    <a:r>
                      <a:rPr lang="en-US" b="1" dirty="0"/>
                      <a:t>I</a:t>
                    </a:r>
                    <a:r>
                      <a:rPr lang="en-US" b="1" baseline="-25000" dirty="0"/>
                      <a:t>B</a:t>
                    </a:r>
                    <a:endParaRPr lang="en-IN" b="1" baseline="-25000" dirty="0"/>
                  </a:p>
                </p:txBody>
              </p:sp>
            </p:grpSp>
            <p:grpSp>
              <p:nvGrpSpPr>
                <p:cNvPr id="73" name="Group 72"/>
                <p:cNvGrpSpPr/>
                <p:nvPr/>
              </p:nvGrpSpPr>
              <p:grpSpPr>
                <a:xfrm>
                  <a:off x="4656013" y="1276670"/>
                  <a:ext cx="2621131" cy="2152330"/>
                  <a:chOff x="1454549" y="3460553"/>
                  <a:chExt cx="2621131" cy="2152330"/>
                </a:xfrm>
              </p:grpSpPr>
              <p:pic>
                <p:nvPicPr>
                  <p:cNvPr id="7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4824" y="3695685"/>
                    <a:ext cx="906929" cy="338554"/>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roup 74"/>
                  <p:cNvGrpSpPr/>
                  <p:nvPr/>
                </p:nvGrpSpPr>
                <p:grpSpPr>
                  <a:xfrm>
                    <a:off x="1454549" y="3864962"/>
                    <a:ext cx="744686" cy="1559961"/>
                    <a:chOff x="324229" y="637877"/>
                    <a:chExt cx="744686" cy="1559961"/>
                  </a:xfrm>
                </p:grpSpPr>
                <p:cxnSp>
                  <p:nvCxnSpPr>
                    <p:cNvPr id="91" name="Straight Connector 90"/>
                    <p:cNvCxnSpPr/>
                    <p:nvPr/>
                  </p:nvCxnSpPr>
                  <p:spPr>
                    <a:xfrm flipV="1">
                      <a:off x="721581" y="1212862"/>
                      <a:ext cx="0" cy="4674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flipV="1">
                      <a:off x="720733" y="1508150"/>
                      <a:ext cx="348182" cy="222286"/>
                    </a:xfrm>
                    <a:prstGeom prst="line">
                      <a:avLst/>
                    </a:prstGeom>
                    <a:ln w="28575">
                      <a:solidFill>
                        <a:schemeClr val="tx1"/>
                      </a:solidFill>
                      <a:headEnd w="lg" len="med"/>
                      <a:tailEnd type="arrow"/>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729568" y="1137920"/>
                      <a:ext cx="308867" cy="2097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24229" y="1410653"/>
                      <a:ext cx="397352"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1024298" y="637877"/>
                      <a:ext cx="0" cy="497194"/>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1058755" y="1700644"/>
                      <a:ext cx="0" cy="497194"/>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241753" y="3852027"/>
                    <a:ext cx="833927" cy="1572896"/>
                    <a:chOff x="3709863" y="2250585"/>
                    <a:chExt cx="833927" cy="1572896"/>
                  </a:xfrm>
                </p:grpSpPr>
                <p:grpSp>
                  <p:nvGrpSpPr>
                    <p:cNvPr id="82" name="Group 81"/>
                    <p:cNvGrpSpPr/>
                    <p:nvPr/>
                  </p:nvGrpSpPr>
                  <p:grpSpPr>
                    <a:xfrm>
                      <a:off x="3709863" y="2250585"/>
                      <a:ext cx="535866" cy="1572896"/>
                      <a:chOff x="9261392" y="1047649"/>
                      <a:chExt cx="535866" cy="1572896"/>
                    </a:xfrm>
                  </p:grpSpPr>
                  <p:sp>
                    <p:nvSpPr>
                      <p:cNvPr id="84" name="TextBox 83"/>
                      <p:cNvSpPr txBox="1"/>
                      <p:nvPr/>
                    </p:nvSpPr>
                    <p:spPr>
                      <a:xfrm>
                        <a:off x="9490703" y="1339975"/>
                        <a:ext cx="269626" cy="400110"/>
                      </a:xfrm>
                      <a:prstGeom prst="rect">
                        <a:avLst/>
                      </a:prstGeom>
                      <a:noFill/>
                    </p:spPr>
                    <p:txBody>
                      <a:bodyPr wrap="none" rtlCol="0">
                        <a:spAutoFit/>
                      </a:bodyPr>
                      <a:lstStyle/>
                      <a:p>
                        <a:r>
                          <a:rPr lang="en-US" sz="2000" b="1" dirty="0"/>
                          <a:t>-</a:t>
                        </a:r>
                        <a:endParaRPr lang="en-IN" b="1" dirty="0"/>
                      </a:p>
                    </p:txBody>
                  </p:sp>
                  <p:sp>
                    <p:nvSpPr>
                      <p:cNvPr id="85" name="TextBox 84"/>
                      <p:cNvSpPr txBox="1"/>
                      <p:nvPr/>
                    </p:nvSpPr>
                    <p:spPr>
                      <a:xfrm>
                        <a:off x="9466718" y="1777713"/>
                        <a:ext cx="330540" cy="400110"/>
                      </a:xfrm>
                      <a:prstGeom prst="rect">
                        <a:avLst/>
                      </a:prstGeom>
                      <a:noFill/>
                    </p:spPr>
                    <p:txBody>
                      <a:bodyPr wrap="none" rtlCol="0">
                        <a:spAutoFit/>
                      </a:bodyPr>
                      <a:lstStyle/>
                      <a:p>
                        <a:r>
                          <a:rPr lang="en-US" sz="2000" b="1" dirty="0"/>
                          <a:t>+</a:t>
                        </a:r>
                        <a:endParaRPr lang="en-IN" b="1" dirty="0"/>
                      </a:p>
                    </p:txBody>
                  </p:sp>
                  <p:grpSp>
                    <p:nvGrpSpPr>
                      <p:cNvPr id="86" name="Group 85"/>
                      <p:cNvGrpSpPr/>
                      <p:nvPr/>
                    </p:nvGrpSpPr>
                    <p:grpSpPr>
                      <a:xfrm>
                        <a:off x="9261392" y="1047649"/>
                        <a:ext cx="387273" cy="1572896"/>
                        <a:chOff x="9261392" y="1047649"/>
                        <a:chExt cx="387273" cy="1572896"/>
                      </a:xfrm>
                    </p:grpSpPr>
                    <p:cxnSp>
                      <p:nvCxnSpPr>
                        <p:cNvPr id="87" name="Straight Connector 86"/>
                        <p:cNvCxnSpPr/>
                        <p:nvPr/>
                      </p:nvCxnSpPr>
                      <p:spPr>
                        <a:xfrm flipV="1">
                          <a:off x="9442562" y="1812471"/>
                          <a:ext cx="0" cy="808074"/>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9442565" y="1047649"/>
                          <a:ext cx="0" cy="639591"/>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9261392" y="1798981"/>
                          <a:ext cx="3872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9334646" y="1693870"/>
                          <a:ext cx="2013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3" name="TextBox 82"/>
                    <p:cNvSpPr txBox="1"/>
                    <p:nvPr/>
                  </p:nvSpPr>
                  <p:spPr>
                    <a:xfrm>
                      <a:off x="4096360" y="2804056"/>
                      <a:ext cx="447430" cy="338554"/>
                    </a:xfrm>
                    <a:prstGeom prst="rect">
                      <a:avLst/>
                    </a:prstGeom>
                    <a:noFill/>
                  </p:spPr>
                  <p:txBody>
                    <a:bodyPr wrap="none" rtlCol="0">
                      <a:spAutoFit/>
                    </a:bodyPr>
                    <a:lstStyle/>
                    <a:p>
                      <a:r>
                        <a:rPr lang="en-US" sz="1600" b="1" dirty="0"/>
                        <a:t>V</a:t>
                      </a:r>
                      <a:r>
                        <a:rPr lang="en-US" sz="1600" b="1" baseline="-25000" dirty="0"/>
                        <a:t>CC</a:t>
                      </a:r>
                      <a:endParaRPr lang="en-IN" sz="1600" b="1" baseline="-25000" dirty="0"/>
                    </a:p>
                  </p:txBody>
                </p:sp>
              </p:grpSp>
              <p:cxnSp>
                <p:nvCxnSpPr>
                  <p:cNvPr id="77" name="Straight Connector 76"/>
                  <p:cNvCxnSpPr/>
                  <p:nvPr/>
                </p:nvCxnSpPr>
                <p:spPr>
                  <a:xfrm>
                    <a:off x="1785421" y="5424923"/>
                    <a:ext cx="163579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03316" y="3460553"/>
                    <a:ext cx="370743" cy="338554"/>
                  </a:xfrm>
                  <a:prstGeom prst="rect">
                    <a:avLst/>
                  </a:prstGeom>
                  <a:noFill/>
                </p:spPr>
                <p:txBody>
                  <a:bodyPr wrap="none" rtlCol="0">
                    <a:spAutoFit/>
                  </a:bodyPr>
                  <a:lstStyle/>
                  <a:p>
                    <a:r>
                      <a:rPr lang="en-US" sz="1600" b="1" dirty="0"/>
                      <a:t>R</a:t>
                    </a:r>
                    <a:r>
                      <a:rPr lang="en-US" sz="1600" b="1" baseline="-25000" dirty="0"/>
                      <a:t>C</a:t>
                    </a:r>
                    <a:endParaRPr lang="en-IN" sz="1600" b="1" baseline="-25000" dirty="0"/>
                  </a:p>
                </p:txBody>
              </p:sp>
              <p:cxnSp>
                <p:nvCxnSpPr>
                  <p:cNvPr id="79" name="Straight Connector 78"/>
                  <p:cNvCxnSpPr/>
                  <p:nvPr/>
                </p:nvCxnSpPr>
                <p:spPr>
                  <a:xfrm>
                    <a:off x="3023859" y="3864962"/>
                    <a:ext cx="397352"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168755" y="3864962"/>
                    <a:ext cx="397352"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81" name="Picture 80"/>
                  <p:cNvPicPr>
                    <a:picLocks noChangeAspect="1"/>
                  </p:cNvPicPr>
                  <p:nvPr/>
                </p:nvPicPr>
                <p:blipFill>
                  <a:blip r:embed="rId2"/>
                  <a:stretch>
                    <a:fillRect/>
                  </a:stretch>
                </p:blipFill>
                <p:spPr>
                  <a:xfrm>
                    <a:off x="2078615" y="5364333"/>
                    <a:ext cx="241240" cy="248550"/>
                  </a:xfrm>
                  <a:prstGeom prst="rect">
                    <a:avLst/>
                  </a:prstGeom>
                </p:spPr>
              </p:pic>
            </p:grpSp>
            <p:sp>
              <p:nvSpPr>
                <p:cNvPr id="99" name="TextBox 98"/>
                <p:cNvSpPr txBox="1"/>
                <p:nvPr/>
              </p:nvSpPr>
              <p:spPr>
                <a:xfrm>
                  <a:off x="5580924" y="1804882"/>
                  <a:ext cx="364202" cy="338554"/>
                </a:xfrm>
                <a:prstGeom prst="rect">
                  <a:avLst/>
                </a:prstGeom>
                <a:noFill/>
              </p:spPr>
              <p:txBody>
                <a:bodyPr wrap="none" rtlCol="0">
                  <a:spAutoFit/>
                </a:bodyPr>
                <a:lstStyle/>
                <a:p>
                  <a:r>
                    <a:rPr lang="en-US" sz="1600" b="1" dirty="0"/>
                    <a:t>I</a:t>
                  </a:r>
                  <a:r>
                    <a:rPr lang="en-US" sz="1600" b="1" baseline="-25000" dirty="0"/>
                    <a:t>C</a:t>
                  </a:r>
                  <a:endParaRPr lang="en-IN" sz="1600" b="1" baseline="-25000" dirty="0"/>
                </a:p>
              </p:txBody>
            </p:sp>
          </p:grpSp>
          <p:cxnSp>
            <p:nvCxnSpPr>
              <p:cNvPr id="101" name="Straight Arrow Connector 100"/>
              <p:cNvCxnSpPr/>
              <p:nvPr/>
            </p:nvCxnSpPr>
            <p:spPr>
              <a:xfrm flipH="1" flipV="1">
                <a:off x="3200382" y="2574666"/>
                <a:ext cx="28653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H="1" flipV="1">
                <a:off x="4493971" y="1776702"/>
                <a:ext cx="1" cy="28879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4496305" y="2776034"/>
              <a:ext cx="356188" cy="338554"/>
            </a:xfrm>
            <a:prstGeom prst="rect">
              <a:avLst/>
            </a:prstGeom>
            <a:noFill/>
          </p:spPr>
          <p:txBody>
            <a:bodyPr wrap="none" rtlCol="0">
              <a:spAutoFit/>
            </a:bodyPr>
            <a:lstStyle/>
            <a:p>
              <a:r>
                <a:rPr lang="en-US" sz="1600" b="1" dirty="0"/>
                <a:t>I</a:t>
              </a:r>
              <a:r>
                <a:rPr lang="en-US" sz="1600" b="1" baseline="-25000" dirty="0"/>
                <a:t>E</a:t>
              </a:r>
              <a:endParaRPr lang="en-IN" sz="1600" b="1" baseline="-25000" dirty="0"/>
            </a:p>
          </p:txBody>
        </p:sp>
        <p:cxnSp>
          <p:nvCxnSpPr>
            <p:cNvPr id="104" name="Straight Arrow Connector 103"/>
            <p:cNvCxnSpPr/>
            <p:nvPr/>
          </p:nvCxnSpPr>
          <p:spPr>
            <a:xfrm flipV="1">
              <a:off x="4472150" y="2728038"/>
              <a:ext cx="12226" cy="36190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rot="2228101">
            <a:off x="3536735" y="2584381"/>
            <a:ext cx="787331" cy="307777"/>
          </a:xfrm>
          <a:prstGeom prst="rect">
            <a:avLst/>
          </a:prstGeom>
          <a:noFill/>
        </p:spPr>
        <p:txBody>
          <a:bodyPr wrap="none" rtlCol="0">
            <a:spAutoFit/>
          </a:bodyPr>
          <a:lstStyle/>
          <a:p>
            <a:r>
              <a:rPr lang="en-US" sz="1400" b="1" dirty="0">
                <a:solidFill>
                  <a:srgbClr val="C00000"/>
                </a:solidFill>
              </a:rPr>
              <a:t>- 0.7V +</a:t>
            </a:r>
            <a:endParaRPr lang="en-US" sz="1400" b="1" dirty="0">
              <a:solidFill>
                <a:srgbClr val="C00000"/>
              </a:solidFill>
            </a:endParaRPr>
          </a:p>
        </p:txBody>
      </p:sp>
      <p:sp>
        <p:nvSpPr>
          <p:cNvPr id="100" name="TextBox 99"/>
          <p:cNvSpPr txBox="1"/>
          <p:nvPr/>
        </p:nvSpPr>
        <p:spPr>
          <a:xfrm rot="19367662">
            <a:off x="3596497" y="1957543"/>
            <a:ext cx="729623" cy="307777"/>
          </a:xfrm>
          <a:prstGeom prst="rect">
            <a:avLst/>
          </a:prstGeom>
          <a:noFill/>
        </p:spPr>
        <p:txBody>
          <a:bodyPr wrap="none" rtlCol="0">
            <a:spAutoFit/>
          </a:bodyPr>
          <a:lstStyle/>
          <a:p>
            <a:r>
              <a:rPr lang="en-US" sz="1400" b="1" dirty="0">
                <a:solidFill>
                  <a:srgbClr val="C00000"/>
                </a:solidFill>
              </a:rPr>
              <a:t>+ V</a:t>
            </a:r>
            <a:r>
              <a:rPr lang="en-US" sz="1400" b="1" baseline="-25000" dirty="0">
                <a:solidFill>
                  <a:srgbClr val="C00000"/>
                </a:solidFill>
              </a:rPr>
              <a:t>CB</a:t>
            </a:r>
            <a:r>
              <a:rPr lang="en-US" sz="1400" b="1" dirty="0">
                <a:solidFill>
                  <a:srgbClr val="C00000"/>
                </a:solidFill>
              </a:rPr>
              <a:t> -</a:t>
            </a:r>
            <a:endParaRPr lang="en-US" sz="1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0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645024"/>
            <a:ext cx="8183880" cy="1872208"/>
          </a:xfrm>
        </p:spPr>
        <p:txBody>
          <a:bodyPr>
            <a:noAutofit/>
          </a:bodyPr>
          <a:lstStyle/>
          <a:p>
            <a:r>
              <a:rPr lang="fr-FR" sz="3200" dirty="0" err="1"/>
              <a:t>Currents</a:t>
            </a:r>
            <a:r>
              <a:rPr lang="fr-FR" sz="3200" dirty="0"/>
              <a:t> in the Transistor</a:t>
            </a:r>
            <a:endParaRPr lang="fr-FR"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737" y="339038"/>
            <a:ext cx="8183880" cy="661824"/>
          </a:xfrm>
        </p:spPr>
        <p:txBody>
          <a:bodyPr>
            <a:normAutofit/>
          </a:bodyPr>
          <a:lstStyle/>
          <a:p>
            <a:r>
              <a:rPr lang="en-US" sz="2800" dirty="0"/>
              <a:t>Session 1.8: Focus</a:t>
            </a:r>
            <a:endParaRPr lang="en-IN" sz="2800" dirty="0">
              <a:solidFill>
                <a:srgbClr val="C00000"/>
              </a:solidFill>
            </a:endParaRPr>
          </a:p>
        </p:txBody>
      </p:sp>
      <p:sp>
        <p:nvSpPr>
          <p:cNvPr id="5" name="Content Placeholder 2"/>
          <p:cNvSpPr>
            <a:spLocks noGrp="1"/>
          </p:cNvSpPr>
          <p:nvPr>
            <p:ph idx="1"/>
          </p:nvPr>
        </p:nvSpPr>
        <p:spPr>
          <a:xfrm>
            <a:off x="2339752" y="1124744"/>
            <a:ext cx="5472608" cy="5040560"/>
          </a:xfrm>
        </p:spPr>
        <p:txBody>
          <a:bodyPr>
            <a:noAutofit/>
          </a:bodyPr>
          <a:lstStyle/>
          <a:p>
            <a:pPr>
              <a:defRPr/>
            </a:pPr>
            <a:r>
              <a:rPr lang="en-US" sz="2000" dirty="0"/>
              <a:t>Invention of Transistor</a:t>
            </a:r>
            <a:endParaRPr lang="en-US" sz="1800" dirty="0"/>
          </a:p>
          <a:p>
            <a:pPr lvl="1">
              <a:defRPr/>
            </a:pPr>
            <a:r>
              <a:rPr lang="en-US" sz="1800" dirty="0"/>
              <a:t>Construction</a:t>
            </a:r>
            <a:endParaRPr lang="en-US" sz="1800" dirty="0"/>
          </a:p>
          <a:p>
            <a:pPr lvl="1">
              <a:defRPr/>
            </a:pPr>
            <a:r>
              <a:rPr lang="en-US" sz="1800" dirty="0"/>
              <a:t>Types and symbols</a:t>
            </a:r>
            <a:endParaRPr lang="en-US" sz="1800" dirty="0"/>
          </a:p>
          <a:p>
            <a:pPr lvl="2">
              <a:defRPr/>
            </a:pPr>
            <a:r>
              <a:rPr lang="en-US" sz="1600" dirty="0"/>
              <a:t>NPN and PNP</a:t>
            </a:r>
            <a:endParaRPr lang="en-US" sz="1600" dirty="0"/>
          </a:p>
          <a:p>
            <a:pPr lvl="1">
              <a:defRPr/>
            </a:pPr>
            <a:r>
              <a:rPr lang="en-US" sz="1800" dirty="0"/>
              <a:t>Biasing of Transistors</a:t>
            </a:r>
            <a:endParaRPr lang="en-US" sz="1800" dirty="0"/>
          </a:p>
          <a:p>
            <a:pPr>
              <a:defRPr/>
            </a:pPr>
            <a:r>
              <a:rPr lang="en-US" sz="2000" dirty="0"/>
              <a:t>Double and Single Subscript Conventions</a:t>
            </a:r>
            <a:endParaRPr lang="en-US" sz="2000" dirty="0"/>
          </a:p>
          <a:p>
            <a:pPr>
              <a:defRPr/>
            </a:pPr>
            <a:r>
              <a:rPr lang="en-US" sz="2000" dirty="0"/>
              <a:t>Transistors</a:t>
            </a:r>
            <a:endParaRPr lang="en-US" sz="2000" dirty="0"/>
          </a:p>
          <a:p>
            <a:pPr lvl="1">
              <a:defRPr/>
            </a:pPr>
            <a:r>
              <a:rPr lang="en-US" sz="1800" dirty="0"/>
              <a:t>Doping and Construction</a:t>
            </a:r>
            <a:endParaRPr lang="en-US" sz="1800" dirty="0"/>
          </a:p>
          <a:p>
            <a:pPr lvl="1">
              <a:defRPr/>
            </a:pPr>
            <a:r>
              <a:rPr lang="en-US" sz="1800" dirty="0"/>
              <a:t>Operation</a:t>
            </a:r>
            <a:endParaRPr lang="en-US" sz="1800" dirty="0"/>
          </a:p>
          <a:p>
            <a:pPr>
              <a:defRPr/>
            </a:pPr>
            <a:r>
              <a:rPr lang="en-US" sz="2000" dirty="0"/>
              <a:t>Biasing of NPN Transistor</a:t>
            </a:r>
            <a:endParaRPr lang="en-US" sz="2000" dirty="0"/>
          </a:p>
          <a:p>
            <a:pPr>
              <a:defRPr/>
            </a:pPr>
            <a:r>
              <a:rPr lang="en-US" sz="2000" dirty="0"/>
              <a:t>Biasing of PNP Transistor</a:t>
            </a:r>
            <a:endParaRPr lang="en-US" sz="2000" dirty="0"/>
          </a:p>
          <a:p>
            <a:pPr>
              <a:defRPr/>
            </a:pPr>
            <a:r>
              <a:rPr lang="en-US" sz="2000" dirty="0"/>
              <a:t>Currents in the Transistor</a:t>
            </a:r>
            <a:endParaRPr lang="en-US" sz="2000" dirty="0"/>
          </a:p>
          <a:p>
            <a:pPr lvl="1">
              <a:defRPr/>
            </a:pPr>
            <a:r>
              <a:rPr lang="en-US" sz="1800" dirty="0"/>
              <a:t>I</a:t>
            </a:r>
            <a:r>
              <a:rPr lang="en-US" sz="1800" baseline="-25000" dirty="0"/>
              <a:t>E</a:t>
            </a:r>
            <a:r>
              <a:rPr lang="en-US" sz="1800" dirty="0"/>
              <a:t>, I</a:t>
            </a:r>
            <a:r>
              <a:rPr lang="en-US" sz="1800" baseline="-25000" dirty="0"/>
              <a:t>B</a:t>
            </a:r>
            <a:r>
              <a:rPr lang="en-US" sz="1800" dirty="0"/>
              <a:t> and I</a:t>
            </a:r>
            <a:r>
              <a:rPr lang="en-US" sz="1800" baseline="-25000" dirty="0"/>
              <a:t>C</a:t>
            </a:r>
            <a:endParaRPr lang="en-US" sz="1800" baseline="-25000" dirty="0"/>
          </a:p>
          <a:p>
            <a:pPr lvl="1">
              <a:defRPr/>
            </a:pPr>
            <a:r>
              <a:rPr lang="en-US" sz="1800" dirty="0"/>
              <a:t>Relationship among them</a:t>
            </a:r>
            <a:endParaRPr lang="en-US" sz="1800" dirty="0"/>
          </a:p>
          <a:p>
            <a:pPr>
              <a:defRPr/>
            </a:pPr>
            <a:r>
              <a:rPr lang="en-US" sz="2000" dirty="0"/>
              <a:t>Circuits using Transistors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32656"/>
            <a:ext cx="8183880" cy="733832"/>
          </a:xfrm>
        </p:spPr>
        <p:txBody>
          <a:bodyPr>
            <a:normAutofit/>
          </a:bodyPr>
          <a:lstStyle/>
          <a:p>
            <a:r>
              <a:rPr lang="en-US" sz="3200" dirty="0"/>
              <a:t>I</a:t>
            </a:r>
            <a:r>
              <a:rPr lang="en-US" sz="3200" baseline="-25000" dirty="0"/>
              <a:t>E</a:t>
            </a:r>
            <a:r>
              <a:rPr lang="en-US" sz="3200" dirty="0"/>
              <a:t>: Emitter Current</a:t>
            </a:r>
            <a:endParaRPr lang="en-US" sz="3200" dirty="0"/>
          </a:p>
        </p:txBody>
      </p:sp>
      <p:sp>
        <p:nvSpPr>
          <p:cNvPr id="3" name="Content Placeholder 2"/>
          <p:cNvSpPr>
            <a:spLocks noGrp="1"/>
          </p:cNvSpPr>
          <p:nvPr>
            <p:ph idx="1"/>
          </p:nvPr>
        </p:nvSpPr>
        <p:spPr>
          <a:xfrm>
            <a:off x="611560" y="1484784"/>
            <a:ext cx="4225612" cy="4176464"/>
          </a:xfrm>
        </p:spPr>
        <p:txBody>
          <a:bodyPr>
            <a:normAutofit/>
          </a:bodyPr>
          <a:lstStyle/>
          <a:p>
            <a:r>
              <a:rPr lang="en-US" sz="2000" dirty="0"/>
              <a:t>The I</a:t>
            </a:r>
            <a:r>
              <a:rPr lang="en-US" sz="2000" baseline="-25000" dirty="0"/>
              <a:t>E</a:t>
            </a:r>
            <a:r>
              <a:rPr lang="en-US" sz="2000" dirty="0"/>
              <a:t> is flowing out of the Emitter terminal because electrons are moving in from the Emitter to the Base region, contributing to I</a:t>
            </a:r>
            <a:r>
              <a:rPr lang="en-US" sz="2000" baseline="-25000" dirty="0"/>
              <a:t>E</a:t>
            </a:r>
            <a:r>
              <a:rPr lang="en-US" sz="2000" dirty="0"/>
              <a:t>.</a:t>
            </a:r>
            <a:endParaRPr lang="en-US" sz="2000" dirty="0"/>
          </a:p>
          <a:p>
            <a:r>
              <a:rPr lang="en-US" sz="2000" dirty="0"/>
              <a:t>Due to the lighter doping in the Base, the electrons moving into the Base region from the Emitter is much larger than the holes moving into the Emitter from the Base.</a:t>
            </a:r>
            <a:endParaRPr lang="en-US" sz="2000" dirty="0"/>
          </a:p>
          <a:p>
            <a:r>
              <a:rPr lang="en-US" sz="2000" dirty="0"/>
              <a:t>So, I</a:t>
            </a:r>
            <a:r>
              <a:rPr lang="en-US" sz="2000" baseline="-25000" dirty="0"/>
              <a:t>E</a:t>
            </a:r>
            <a:r>
              <a:rPr lang="en-US" sz="2000" dirty="0"/>
              <a:t> is dominated by the flow of electrons from the Emitter to the Base.</a:t>
            </a:r>
            <a:endParaRPr lang="en-US" sz="2000" dirty="0"/>
          </a:p>
          <a:p>
            <a:endParaRPr lang="en-US" sz="20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04048" y="1412776"/>
            <a:ext cx="3809640" cy="36013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32656"/>
            <a:ext cx="8183880" cy="733832"/>
          </a:xfrm>
        </p:spPr>
        <p:txBody>
          <a:bodyPr>
            <a:normAutofit/>
          </a:bodyPr>
          <a:lstStyle/>
          <a:p>
            <a:r>
              <a:rPr lang="en-US" sz="3200" dirty="0"/>
              <a:t>I</a:t>
            </a:r>
            <a:r>
              <a:rPr lang="en-US" sz="3200" baseline="-25000" dirty="0"/>
              <a:t>B</a:t>
            </a:r>
            <a:r>
              <a:rPr lang="en-US" sz="3200" dirty="0"/>
              <a:t>: Base Current</a:t>
            </a:r>
            <a:endParaRPr lang="en-US" sz="3200" dirty="0"/>
          </a:p>
        </p:txBody>
      </p:sp>
      <p:sp>
        <p:nvSpPr>
          <p:cNvPr id="3" name="Content Placeholder 2"/>
          <p:cNvSpPr>
            <a:spLocks noGrp="1"/>
          </p:cNvSpPr>
          <p:nvPr>
            <p:ph idx="1"/>
          </p:nvPr>
        </p:nvSpPr>
        <p:spPr>
          <a:xfrm>
            <a:off x="274380" y="1412776"/>
            <a:ext cx="4657660" cy="3628461"/>
          </a:xfrm>
        </p:spPr>
        <p:txBody>
          <a:bodyPr>
            <a:normAutofit/>
          </a:bodyPr>
          <a:lstStyle/>
          <a:p>
            <a:r>
              <a:rPr lang="en-US" sz="2000" dirty="0"/>
              <a:t>The I</a:t>
            </a:r>
            <a:r>
              <a:rPr lang="en-US" sz="2000" baseline="-25000" dirty="0"/>
              <a:t>B</a:t>
            </a:r>
            <a:r>
              <a:rPr lang="en-US" sz="2000" dirty="0"/>
              <a:t> flowing into the Base from the supplied voltage is due to small amount of holes moving into the Emitter.</a:t>
            </a:r>
            <a:endParaRPr lang="en-US" sz="2000" dirty="0"/>
          </a:p>
          <a:p>
            <a:r>
              <a:rPr lang="en-US" sz="2000" dirty="0"/>
              <a:t>Small number of holes lost due to the recombination of electrons in the Base region is also supplied by the I</a:t>
            </a:r>
            <a:r>
              <a:rPr lang="en-US" sz="2000" baseline="-25000" dirty="0"/>
              <a:t>B</a:t>
            </a:r>
            <a:r>
              <a:rPr lang="en-US" sz="2000" dirty="0"/>
              <a:t>.</a:t>
            </a:r>
            <a:endParaRPr lang="en-US" sz="2000" dirty="0"/>
          </a:p>
          <a:p>
            <a:r>
              <a:rPr lang="en-US" sz="2000" dirty="0"/>
              <a:t>V</a:t>
            </a:r>
            <a:r>
              <a:rPr lang="en-US" sz="2000" baseline="-25000" dirty="0"/>
              <a:t>BE</a:t>
            </a:r>
            <a:r>
              <a:rPr lang="en-US" sz="2000" dirty="0"/>
              <a:t> applied across EBJ forward biases the junction, I</a:t>
            </a:r>
            <a:r>
              <a:rPr lang="en-US" sz="2000" baseline="-25000" dirty="0"/>
              <a:t>B</a:t>
            </a:r>
            <a:r>
              <a:rPr lang="en-US" sz="2000" dirty="0"/>
              <a:t> flows through base terminal.</a:t>
            </a:r>
            <a:endParaRPr lang="en-US" sz="2000" dirty="0"/>
          </a:p>
          <a:p>
            <a:r>
              <a:rPr lang="en-US" sz="2000" dirty="0"/>
              <a:t>Thus, I</a:t>
            </a:r>
            <a:r>
              <a:rPr lang="en-US" sz="2000" baseline="-25000" dirty="0"/>
              <a:t>B</a:t>
            </a:r>
            <a:r>
              <a:rPr lang="en-US" sz="2000" dirty="0"/>
              <a:t> is in terms of </a:t>
            </a:r>
            <a:r>
              <a:rPr lang="el-GR" sz="2000" dirty="0"/>
              <a:t>μ</a:t>
            </a:r>
            <a:r>
              <a:rPr lang="en-US" sz="2000" dirty="0"/>
              <a:t>A.</a:t>
            </a:r>
            <a:endParaRPr lang="en-US" sz="2000" dirty="0"/>
          </a:p>
          <a:p>
            <a:endParaRPr lang="en-US" sz="2000" dirty="0"/>
          </a:p>
          <a:p>
            <a:pPr marL="0" indent="0">
              <a:buNone/>
            </a:pPr>
            <a:endParaRPr lang="en-US" sz="20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04048" y="1412776"/>
            <a:ext cx="3809640" cy="36013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32656"/>
            <a:ext cx="8183880" cy="733832"/>
          </a:xfrm>
        </p:spPr>
        <p:txBody>
          <a:bodyPr>
            <a:normAutofit/>
          </a:bodyPr>
          <a:lstStyle/>
          <a:p>
            <a:r>
              <a:rPr lang="en-US" sz="3200" dirty="0"/>
              <a:t>I</a:t>
            </a:r>
            <a:r>
              <a:rPr lang="en-US" sz="3200" baseline="-25000" dirty="0"/>
              <a:t>C</a:t>
            </a:r>
            <a:r>
              <a:rPr lang="en-US" sz="3200" dirty="0"/>
              <a:t>: Collector Current</a:t>
            </a:r>
            <a:endParaRPr lang="en-US" sz="3200" dirty="0"/>
          </a:p>
        </p:txBody>
      </p:sp>
      <p:sp>
        <p:nvSpPr>
          <p:cNvPr id="3" name="Content Placeholder 2"/>
          <p:cNvSpPr>
            <a:spLocks noGrp="1"/>
          </p:cNvSpPr>
          <p:nvPr>
            <p:ph idx="1"/>
          </p:nvPr>
        </p:nvSpPr>
        <p:spPr>
          <a:xfrm>
            <a:off x="179512" y="1484784"/>
            <a:ext cx="4752528" cy="3772477"/>
          </a:xfrm>
        </p:spPr>
        <p:txBody>
          <a:bodyPr>
            <a:normAutofit/>
          </a:bodyPr>
          <a:lstStyle/>
          <a:p>
            <a:r>
              <a:rPr lang="en-US" sz="2000" dirty="0"/>
              <a:t>Majority of electrons injected by the Emitter flows into the Collector crossing the lightly doped narrow Base region.</a:t>
            </a:r>
            <a:endParaRPr lang="en-US" sz="2000" dirty="0"/>
          </a:p>
          <a:p>
            <a:r>
              <a:rPr lang="en-US" sz="2000" dirty="0"/>
              <a:t>Wider Collector cross section enables electrons to be collected at the Collector. </a:t>
            </a:r>
            <a:endParaRPr lang="en-US" sz="2000" dirty="0"/>
          </a:p>
          <a:p>
            <a:r>
              <a:rPr lang="en-US" sz="2000" dirty="0"/>
              <a:t>These electrons get attracted towards the positive V</a:t>
            </a:r>
            <a:r>
              <a:rPr lang="en-US" sz="2000" baseline="-25000" dirty="0"/>
              <a:t>CB</a:t>
            </a:r>
            <a:r>
              <a:rPr lang="en-US" sz="2000" dirty="0"/>
              <a:t> applied at the Collector.</a:t>
            </a:r>
            <a:endParaRPr lang="en-US" sz="2000" dirty="0"/>
          </a:p>
          <a:p>
            <a:pPr lvl="1"/>
            <a:r>
              <a:rPr lang="en-US" sz="1800" dirty="0"/>
              <a:t>Thus, I</a:t>
            </a:r>
            <a:r>
              <a:rPr lang="en-US" sz="1800" baseline="-25000" dirty="0"/>
              <a:t>C</a:t>
            </a:r>
            <a:r>
              <a:rPr lang="en-US" sz="1800" dirty="0"/>
              <a:t> is shown as going into the Collector terminal because the electrons flow out of it.</a:t>
            </a:r>
            <a:endParaRPr lang="en-US" sz="2000" dirty="0"/>
          </a:p>
          <a:p>
            <a:r>
              <a:rPr lang="en-US" sz="2000" dirty="0"/>
              <a:t>Thus, I</a:t>
            </a:r>
            <a:r>
              <a:rPr lang="en-US" sz="2000" baseline="-25000" dirty="0"/>
              <a:t>C</a:t>
            </a:r>
            <a:r>
              <a:rPr lang="en-US" sz="2000" dirty="0"/>
              <a:t> will be slightly lower than I</a:t>
            </a:r>
            <a:r>
              <a:rPr lang="en-US" sz="2000" baseline="-25000" dirty="0"/>
              <a:t>E</a:t>
            </a:r>
            <a:r>
              <a:rPr lang="en-US" sz="2000" dirty="0"/>
              <a:t>.</a:t>
            </a:r>
            <a:endParaRPr lang="en-US" sz="20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04048" y="1412776"/>
            <a:ext cx="3809640" cy="36013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32656"/>
            <a:ext cx="8183880" cy="733832"/>
          </a:xfrm>
        </p:spPr>
        <p:txBody>
          <a:bodyPr>
            <a:normAutofit fontScale="90000"/>
          </a:bodyPr>
          <a:lstStyle/>
          <a:p>
            <a:r>
              <a:rPr lang="en-US" dirty="0"/>
              <a:t>Relationship between Transistor Currents</a:t>
            </a:r>
            <a:endParaRPr lang="en-US" dirty="0"/>
          </a:p>
        </p:txBody>
      </p:sp>
      <p:sp>
        <p:nvSpPr>
          <p:cNvPr id="3" name="Content Placeholder 2"/>
          <p:cNvSpPr>
            <a:spLocks noGrp="1"/>
          </p:cNvSpPr>
          <p:nvPr>
            <p:ph idx="1"/>
          </p:nvPr>
        </p:nvSpPr>
        <p:spPr>
          <a:xfrm>
            <a:off x="323528" y="3721321"/>
            <a:ext cx="8640960" cy="2808312"/>
          </a:xfrm>
        </p:spPr>
        <p:txBody>
          <a:bodyPr>
            <a:normAutofit lnSpcReduction="10000"/>
          </a:bodyPr>
          <a:lstStyle/>
          <a:p>
            <a:r>
              <a:rPr lang="en-US" sz="2200" dirty="0"/>
              <a:t>As per KCL, currents entering the Transistor must leave it too.</a:t>
            </a:r>
            <a:endParaRPr lang="en-US" sz="2200" dirty="0"/>
          </a:p>
          <a:p>
            <a:r>
              <a:rPr lang="en-US" sz="2200" dirty="0"/>
              <a:t>Assuming the transistor as a node, the currents entering the transistor should be equal the total current leaving the node.</a:t>
            </a:r>
            <a:endParaRPr lang="en-US" sz="2200" dirty="0"/>
          </a:p>
          <a:p>
            <a:pPr lvl="1"/>
            <a:r>
              <a:rPr lang="en-US" sz="2000" b="1" dirty="0"/>
              <a:t>I</a:t>
            </a:r>
            <a:r>
              <a:rPr lang="en-US" sz="2000" b="1" baseline="-25000" dirty="0"/>
              <a:t>E</a:t>
            </a:r>
            <a:r>
              <a:rPr lang="en-US" sz="2000" b="1" dirty="0"/>
              <a:t> = I</a:t>
            </a:r>
            <a:r>
              <a:rPr lang="en-US" sz="2000" b="1" baseline="-25000" dirty="0"/>
              <a:t>B</a:t>
            </a:r>
            <a:r>
              <a:rPr lang="en-US" sz="2000" b="1" dirty="0"/>
              <a:t> + I</a:t>
            </a:r>
            <a:r>
              <a:rPr lang="en-US" sz="2000" b="1" baseline="-25000" dirty="0"/>
              <a:t>C</a:t>
            </a:r>
            <a:endParaRPr lang="en-US" sz="2000" dirty="0"/>
          </a:p>
          <a:p>
            <a:r>
              <a:rPr lang="en-US" sz="2200" dirty="0"/>
              <a:t>Transistor starts conducting when the V</a:t>
            </a:r>
            <a:r>
              <a:rPr lang="en-US" sz="2200" baseline="-25000" dirty="0"/>
              <a:t>BE</a:t>
            </a:r>
            <a:r>
              <a:rPr lang="en-US" sz="2200" dirty="0"/>
              <a:t> supplied is above the cut-in voltage.</a:t>
            </a:r>
            <a:endParaRPr lang="en-US" sz="2200" dirty="0"/>
          </a:p>
          <a:p>
            <a:pPr lvl="1"/>
            <a:r>
              <a:rPr lang="en-US" sz="2000" dirty="0"/>
              <a:t>Small I</a:t>
            </a:r>
            <a:r>
              <a:rPr lang="en-US" sz="2000" baseline="-25000" dirty="0"/>
              <a:t>B</a:t>
            </a:r>
            <a:r>
              <a:rPr lang="en-US" sz="2000" dirty="0"/>
              <a:t> current starts flowing causing larger I</a:t>
            </a:r>
            <a:r>
              <a:rPr lang="en-US" sz="2000" baseline="-25000" dirty="0"/>
              <a:t>C</a:t>
            </a:r>
            <a:r>
              <a:rPr lang="en-US" sz="2000" dirty="0"/>
              <a:t> to flow through the transistor.</a:t>
            </a:r>
            <a:endParaRPr lang="en-US" sz="2000" dirty="0"/>
          </a:p>
        </p:txBody>
      </p:sp>
      <p:grpSp>
        <p:nvGrpSpPr>
          <p:cNvPr id="6" name="Group 5"/>
          <p:cNvGrpSpPr/>
          <p:nvPr/>
        </p:nvGrpSpPr>
        <p:grpSpPr>
          <a:xfrm>
            <a:off x="4374550" y="1317739"/>
            <a:ext cx="4031373" cy="2152330"/>
            <a:chOff x="3907545" y="1158142"/>
            <a:chExt cx="4031373" cy="2152330"/>
          </a:xfrm>
        </p:grpSpPr>
        <p:grpSp>
          <p:nvGrpSpPr>
            <p:cNvPr id="7" name="Group 6"/>
            <p:cNvGrpSpPr/>
            <p:nvPr/>
          </p:nvGrpSpPr>
          <p:grpSpPr>
            <a:xfrm>
              <a:off x="3907545" y="1158142"/>
              <a:ext cx="4031373" cy="2152330"/>
              <a:chOff x="3907545" y="1158142"/>
              <a:chExt cx="4031373" cy="2152330"/>
            </a:xfrm>
          </p:grpSpPr>
          <p:grpSp>
            <p:nvGrpSpPr>
              <p:cNvPr id="13" name="Group 12"/>
              <p:cNvGrpSpPr/>
              <p:nvPr/>
            </p:nvGrpSpPr>
            <p:grpSpPr>
              <a:xfrm>
                <a:off x="3907545" y="1158142"/>
                <a:ext cx="4031373" cy="2152330"/>
                <a:chOff x="3276668" y="1276670"/>
                <a:chExt cx="4031373" cy="2152330"/>
              </a:xfrm>
            </p:grpSpPr>
            <p:grpSp>
              <p:nvGrpSpPr>
                <p:cNvPr id="15" name="Group 14"/>
                <p:cNvGrpSpPr/>
                <p:nvPr/>
              </p:nvGrpSpPr>
              <p:grpSpPr>
                <a:xfrm>
                  <a:off x="3276668" y="2080922"/>
                  <a:ext cx="2210040" cy="1157449"/>
                  <a:chOff x="97656" y="1216003"/>
                  <a:chExt cx="2210040" cy="1157449"/>
                </a:xfrm>
              </p:grpSpPr>
              <p:grpSp>
                <p:nvGrpSpPr>
                  <p:cNvPr id="41" name="Group 40"/>
                  <p:cNvGrpSpPr/>
                  <p:nvPr/>
                </p:nvGrpSpPr>
                <p:grpSpPr>
                  <a:xfrm>
                    <a:off x="97656" y="1216003"/>
                    <a:ext cx="2210040" cy="1157449"/>
                    <a:chOff x="97656" y="1216003"/>
                    <a:chExt cx="2210040" cy="1157449"/>
                  </a:xfrm>
                </p:grpSpPr>
                <p:pic>
                  <p:nvPicPr>
                    <p:cNvPr id="4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1160" y="1423841"/>
                      <a:ext cx="906929" cy="338554"/>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43"/>
                    <p:cNvGrpSpPr/>
                    <p:nvPr/>
                  </p:nvGrpSpPr>
                  <p:grpSpPr>
                    <a:xfrm>
                      <a:off x="97656" y="1582216"/>
                      <a:ext cx="960817" cy="783376"/>
                      <a:chOff x="3306623" y="2542911"/>
                      <a:chExt cx="960817" cy="783376"/>
                    </a:xfrm>
                  </p:grpSpPr>
                  <p:grpSp>
                    <p:nvGrpSpPr>
                      <p:cNvPr id="48" name="Group 47"/>
                      <p:cNvGrpSpPr/>
                      <p:nvPr/>
                    </p:nvGrpSpPr>
                    <p:grpSpPr>
                      <a:xfrm>
                        <a:off x="3697397" y="2542911"/>
                        <a:ext cx="570043" cy="783376"/>
                        <a:chOff x="9248926" y="1339975"/>
                        <a:chExt cx="570043" cy="783376"/>
                      </a:xfrm>
                    </p:grpSpPr>
                    <p:sp>
                      <p:nvSpPr>
                        <p:cNvPr id="50" name="TextBox 49"/>
                        <p:cNvSpPr txBox="1"/>
                        <p:nvPr/>
                      </p:nvSpPr>
                      <p:spPr>
                        <a:xfrm>
                          <a:off x="9490703" y="1339975"/>
                          <a:ext cx="312906" cy="400110"/>
                        </a:xfrm>
                        <a:prstGeom prst="rect">
                          <a:avLst/>
                        </a:prstGeom>
                        <a:noFill/>
                      </p:spPr>
                      <p:txBody>
                        <a:bodyPr wrap="none" rtlCol="0">
                          <a:spAutoFit/>
                        </a:bodyPr>
                        <a:lstStyle/>
                        <a:p>
                          <a:r>
                            <a:rPr lang="en-US" sz="2000" b="1" dirty="0"/>
                            <a:t>+</a:t>
                          </a:r>
                          <a:endParaRPr lang="en-IN" b="1" dirty="0"/>
                        </a:p>
                      </p:txBody>
                    </p:sp>
                    <p:sp>
                      <p:nvSpPr>
                        <p:cNvPr id="51" name="TextBox 50"/>
                        <p:cNvSpPr txBox="1"/>
                        <p:nvPr/>
                      </p:nvSpPr>
                      <p:spPr>
                        <a:xfrm>
                          <a:off x="9555755" y="1673750"/>
                          <a:ext cx="263214" cy="400110"/>
                        </a:xfrm>
                        <a:prstGeom prst="rect">
                          <a:avLst/>
                        </a:prstGeom>
                        <a:noFill/>
                      </p:spPr>
                      <p:txBody>
                        <a:bodyPr wrap="none" rtlCol="0">
                          <a:spAutoFit/>
                        </a:bodyPr>
                        <a:lstStyle/>
                        <a:p>
                          <a:r>
                            <a:rPr lang="en-US" sz="2000" b="1" dirty="0"/>
                            <a:t>-</a:t>
                          </a:r>
                          <a:endParaRPr lang="en-IN" b="1" dirty="0"/>
                        </a:p>
                      </p:txBody>
                    </p:sp>
                    <p:grpSp>
                      <p:nvGrpSpPr>
                        <p:cNvPr id="52" name="Group 51"/>
                        <p:cNvGrpSpPr/>
                        <p:nvPr/>
                      </p:nvGrpSpPr>
                      <p:grpSpPr>
                        <a:xfrm>
                          <a:off x="9248926" y="1340528"/>
                          <a:ext cx="387273" cy="782823"/>
                          <a:chOff x="9248926" y="1340528"/>
                          <a:chExt cx="387273" cy="782823"/>
                        </a:xfrm>
                      </p:grpSpPr>
                      <p:cxnSp>
                        <p:nvCxnSpPr>
                          <p:cNvPr id="53" name="Straight Connector 52"/>
                          <p:cNvCxnSpPr/>
                          <p:nvPr/>
                        </p:nvCxnSpPr>
                        <p:spPr>
                          <a:xfrm flipV="1">
                            <a:off x="9442562" y="1812471"/>
                            <a:ext cx="0" cy="31088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9442563" y="1340528"/>
                            <a:ext cx="1" cy="346711"/>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248926" y="1693626"/>
                            <a:ext cx="3872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9342603" y="1812470"/>
                            <a:ext cx="2013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9" name="TextBox 48"/>
                      <p:cNvSpPr txBox="1"/>
                      <p:nvPr/>
                    </p:nvSpPr>
                    <p:spPr>
                      <a:xfrm>
                        <a:off x="3306623" y="2759168"/>
                        <a:ext cx="460382" cy="338554"/>
                      </a:xfrm>
                      <a:prstGeom prst="rect">
                        <a:avLst/>
                      </a:prstGeom>
                      <a:noFill/>
                    </p:spPr>
                    <p:txBody>
                      <a:bodyPr wrap="none" rtlCol="0">
                        <a:spAutoFit/>
                      </a:bodyPr>
                      <a:lstStyle/>
                      <a:p>
                        <a:r>
                          <a:rPr lang="en-US" sz="1600" b="1" dirty="0"/>
                          <a:t>V</a:t>
                        </a:r>
                        <a:r>
                          <a:rPr lang="en-US" sz="1600" b="1" baseline="-25000" dirty="0"/>
                          <a:t>BB</a:t>
                        </a:r>
                        <a:endParaRPr lang="en-IN" sz="1600" b="1" baseline="-25000" dirty="0"/>
                      </a:p>
                    </p:txBody>
                  </p:sp>
                </p:grpSp>
                <p:cxnSp>
                  <p:nvCxnSpPr>
                    <p:cNvPr id="45" name="Straight Connector 44"/>
                    <p:cNvCxnSpPr/>
                    <p:nvPr/>
                  </p:nvCxnSpPr>
                  <p:spPr>
                    <a:xfrm>
                      <a:off x="663480" y="1582660"/>
                      <a:ext cx="394993"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71906" y="2373452"/>
                      <a:ext cx="163579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046670" y="1216003"/>
                      <a:ext cx="377026" cy="338554"/>
                    </a:xfrm>
                    <a:prstGeom prst="rect">
                      <a:avLst/>
                    </a:prstGeom>
                    <a:noFill/>
                  </p:spPr>
                  <p:txBody>
                    <a:bodyPr wrap="none" rtlCol="0">
                      <a:spAutoFit/>
                    </a:bodyPr>
                    <a:lstStyle/>
                    <a:p>
                      <a:r>
                        <a:rPr lang="en-US" sz="1600" b="1" dirty="0"/>
                        <a:t>R</a:t>
                      </a:r>
                      <a:r>
                        <a:rPr lang="en-US" sz="1600" b="1" baseline="-25000" dirty="0"/>
                        <a:t>B</a:t>
                      </a:r>
                      <a:endParaRPr lang="en-IN" sz="1600" b="1" baseline="-25000" dirty="0"/>
                    </a:p>
                  </p:txBody>
                </p:sp>
              </p:grpSp>
              <p:sp>
                <p:nvSpPr>
                  <p:cNvPr id="42" name="TextBox 41"/>
                  <p:cNvSpPr txBox="1"/>
                  <p:nvPr/>
                </p:nvSpPr>
                <p:spPr>
                  <a:xfrm>
                    <a:off x="1090853" y="1794965"/>
                    <a:ext cx="332142" cy="369332"/>
                  </a:xfrm>
                  <a:prstGeom prst="rect">
                    <a:avLst/>
                  </a:prstGeom>
                  <a:noFill/>
                </p:spPr>
                <p:txBody>
                  <a:bodyPr wrap="none" rtlCol="0">
                    <a:spAutoFit/>
                  </a:bodyPr>
                  <a:lstStyle/>
                  <a:p>
                    <a:r>
                      <a:rPr lang="en-US" b="1" dirty="0"/>
                      <a:t>I</a:t>
                    </a:r>
                    <a:r>
                      <a:rPr lang="en-US" b="1" baseline="-25000" dirty="0"/>
                      <a:t>B</a:t>
                    </a:r>
                    <a:endParaRPr lang="en-IN" b="1" baseline="-25000" dirty="0"/>
                  </a:p>
                </p:txBody>
              </p:sp>
            </p:grpSp>
            <p:grpSp>
              <p:nvGrpSpPr>
                <p:cNvPr id="16" name="Group 15"/>
                <p:cNvGrpSpPr/>
                <p:nvPr/>
              </p:nvGrpSpPr>
              <p:grpSpPr>
                <a:xfrm>
                  <a:off x="4656013" y="1276670"/>
                  <a:ext cx="2652028" cy="2152330"/>
                  <a:chOff x="1454549" y="3460553"/>
                  <a:chExt cx="2652028" cy="2152330"/>
                </a:xfrm>
              </p:grpSpPr>
              <p:pic>
                <p:nvPicPr>
                  <p:cNvPr id="1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4824" y="3695685"/>
                    <a:ext cx="906929" cy="338554"/>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1454549" y="3864962"/>
                    <a:ext cx="734526" cy="1559961"/>
                    <a:chOff x="324229" y="637877"/>
                    <a:chExt cx="734526" cy="1559961"/>
                  </a:xfrm>
                </p:grpSpPr>
                <p:cxnSp>
                  <p:nvCxnSpPr>
                    <p:cNvPr id="35" name="Straight Connector 34"/>
                    <p:cNvCxnSpPr/>
                    <p:nvPr/>
                  </p:nvCxnSpPr>
                  <p:spPr>
                    <a:xfrm flipV="1">
                      <a:off x="721581" y="1212862"/>
                      <a:ext cx="0" cy="4674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39728" y="1506774"/>
                      <a:ext cx="308867" cy="193870"/>
                    </a:xfrm>
                    <a:prstGeom prst="line">
                      <a:avLst/>
                    </a:prstGeom>
                    <a:ln w="28575">
                      <a:solidFill>
                        <a:schemeClr val="tx1"/>
                      </a:solidFill>
                      <a:headEnd w="lg" len="med"/>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29568" y="1137920"/>
                      <a:ext cx="308867" cy="2097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24229" y="1410653"/>
                      <a:ext cx="397352"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024298" y="637877"/>
                      <a:ext cx="0" cy="497194"/>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1058755" y="1700644"/>
                      <a:ext cx="0" cy="497194"/>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3229287" y="3852027"/>
                    <a:ext cx="877290" cy="1572896"/>
                    <a:chOff x="3697397" y="2250585"/>
                    <a:chExt cx="877290" cy="1572896"/>
                  </a:xfrm>
                </p:grpSpPr>
                <p:grpSp>
                  <p:nvGrpSpPr>
                    <p:cNvPr id="26" name="Group 25"/>
                    <p:cNvGrpSpPr/>
                    <p:nvPr/>
                  </p:nvGrpSpPr>
                  <p:grpSpPr>
                    <a:xfrm>
                      <a:off x="3697397" y="2250585"/>
                      <a:ext cx="570043" cy="1572896"/>
                      <a:chOff x="9248926" y="1047649"/>
                      <a:chExt cx="570043" cy="1572896"/>
                    </a:xfrm>
                  </p:grpSpPr>
                  <p:sp>
                    <p:nvSpPr>
                      <p:cNvPr id="28" name="TextBox 27"/>
                      <p:cNvSpPr txBox="1"/>
                      <p:nvPr/>
                    </p:nvSpPr>
                    <p:spPr>
                      <a:xfrm>
                        <a:off x="9490703" y="1339975"/>
                        <a:ext cx="312906" cy="400110"/>
                      </a:xfrm>
                      <a:prstGeom prst="rect">
                        <a:avLst/>
                      </a:prstGeom>
                      <a:noFill/>
                    </p:spPr>
                    <p:txBody>
                      <a:bodyPr wrap="none" rtlCol="0">
                        <a:spAutoFit/>
                      </a:bodyPr>
                      <a:lstStyle/>
                      <a:p>
                        <a:r>
                          <a:rPr lang="en-US" sz="2000" b="1" dirty="0"/>
                          <a:t>+</a:t>
                        </a:r>
                        <a:endParaRPr lang="en-IN" b="1" dirty="0"/>
                      </a:p>
                    </p:txBody>
                  </p:sp>
                  <p:sp>
                    <p:nvSpPr>
                      <p:cNvPr id="29" name="TextBox 28"/>
                      <p:cNvSpPr txBox="1"/>
                      <p:nvPr/>
                    </p:nvSpPr>
                    <p:spPr>
                      <a:xfrm>
                        <a:off x="9555755" y="1673750"/>
                        <a:ext cx="263214" cy="400110"/>
                      </a:xfrm>
                      <a:prstGeom prst="rect">
                        <a:avLst/>
                      </a:prstGeom>
                      <a:noFill/>
                    </p:spPr>
                    <p:txBody>
                      <a:bodyPr wrap="none" rtlCol="0">
                        <a:spAutoFit/>
                      </a:bodyPr>
                      <a:lstStyle/>
                      <a:p>
                        <a:r>
                          <a:rPr lang="en-US" sz="2000" b="1" dirty="0"/>
                          <a:t>-</a:t>
                        </a:r>
                        <a:endParaRPr lang="en-IN" b="1" dirty="0"/>
                      </a:p>
                    </p:txBody>
                  </p:sp>
                  <p:grpSp>
                    <p:nvGrpSpPr>
                      <p:cNvPr id="30" name="Group 29"/>
                      <p:cNvGrpSpPr/>
                      <p:nvPr/>
                    </p:nvGrpSpPr>
                    <p:grpSpPr>
                      <a:xfrm>
                        <a:off x="9248926" y="1047649"/>
                        <a:ext cx="387273" cy="1572896"/>
                        <a:chOff x="9248926" y="1047649"/>
                        <a:chExt cx="387273" cy="1572896"/>
                      </a:xfrm>
                    </p:grpSpPr>
                    <p:cxnSp>
                      <p:nvCxnSpPr>
                        <p:cNvPr id="31" name="Straight Connector 30"/>
                        <p:cNvCxnSpPr/>
                        <p:nvPr/>
                      </p:nvCxnSpPr>
                      <p:spPr>
                        <a:xfrm flipV="1">
                          <a:off x="9442562" y="1812471"/>
                          <a:ext cx="0" cy="808074"/>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9442565" y="1047649"/>
                          <a:ext cx="0" cy="639591"/>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9248926" y="1693626"/>
                          <a:ext cx="3872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342603" y="1812470"/>
                          <a:ext cx="2013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p:nvSpPr>
                  <p:spPr>
                    <a:xfrm>
                      <a:off x="4127257" y="2771355"/>
                      <a:ext cx="447430" cy="338554"/>
                    </a:xfrm>
                    <a:prstGeom prst="rect">
                      <a:avLst/>
                    </a:prstGeom>
                    <a:noFill/>
                  </p:spPr>
                  <p:txBody>
                    <a:bodyPr wrap="none" rtlCol="0">
                      <a:spAutoFit/>
                    </a:bodyPr>
                    <a:lstStyle/>
                    <a:p>
                      <a:r>
                        <a:rPr lang="en-US" sz="1600" b="1" dirty="0"/>
                        <a:t>V</a:t>
                      </a:r>
                      <a:r>
                        <a:rPr lang="en-US" sz="1600" b="1" baseline="-25000" dirty="0"/>
                        <a:t>CC</a:t>
                      </a:r>
                      <a:endParaRPr lang="en-IN" sz="1600" b="1" baseline="-25000" dirty="0"/>
                    </a:p>
                  </p:txBody>
                </p:sp>
              </p:grpSp>
              <p:cxnSp>
                <p:nvCxnSpPr>
                  <p:cNvPr id="21" name="Straight Connector 20"/>
                  <p:cNvCxnSpPr/>
                  <p:nvPr/>
                </p:nvCxnSpPr>
                <p:spPr>
                  <a:xfrm>
                    <a:off x="1785421" y="5424923"/>
                    <a:ext cx="163579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603316" y="3460553"/>
                    <a:ext cx="370743" cy="338554"/>
                  </a:xfrm>
                  <a:prstGeom prst="rect">
                    <a:avLst/>
                  </a:prstGeom>
                  <a:noFill/>
                </p:spPr>
                <p:txBody>
                  <a:bodyPr wrap="none" rtlCol="0">
                    <a:spAutoFit/>
                  </a:bodyPr>
                  <a:lstStyle/>
                  <a:p>
                    <a:r>
                      <a:rPr lang="en-US" sz="1600" b="1" dirty="0"/>
                      <a:t>R</a:t>
                    </a:r>
                    <a:r>
                      <a:rPr lang="en-US" sz="1600" b="1" baseline="-25000" dirty="0"/>
                      <a:t>C</a:t>
                    </a:r>
                    <a:endParaRPr lang="en-IN" sz="1600" b="1" baseline="-25000" dirty="0"/>
                  </a:p>
                </p:txBody>
              </p:sp>
              <p:cxnSp>
                <p:nvCxnSpPr>
                  <p:cNvPr id="23" name="Straight Connector 22"/>
                  <p:cNvCxnSpPr/>
                  <p:nvPr/>
                </p:nvCxnSpPr>
                <p:spPr>
                  <a:xfrm>
                    <a:off x="3023859" y="3864962"/>
                    <a:ext cx="397352"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168755" y="3864962"/>
                    <a:ext cx="397352"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2"/>
                  <a:stretch>
                    <a:fillRect/>
                  </a:stretch>
                </p:blipFill>
                <p:spPr>
                  <a:xfrm>
                    <a:off x="2078615" y="5364333"/>
                    <a:ext cx="241240" cy="248550"/>
                  </a:xfrm>
                  <a:prstGeom prst="rect">
                    <a:avLst/>
                  </a:prstGeom>
                </p:spPr>
              </p:pic>
            </p:grpSp>
            <p:sp>
              <p:nvSpPr>
                <p:cNvPr id="17" name="TextBox 16"/>
                <p:cNvSpPr txBox="1"/>
                <p:nvPr/>
              </p:nvSpPr>
              <p:spPr>
                <a:xfrm>
                  <a:off x="5518068" y="1764948"/>
                  <a:ext cx="364202" cy="338554"/>
                </a:xfrm>
                <a:prstGeom prst="rect">
                  <a:avLst/>
                </a:prstGeom>
                <a:noFill/>
              </p:spPr>
              <p:txBody>
                <a:bodyPr wrap="none" rtlCol="0">
                  <a:spAutoFit/>
                </a:bodyPr>
                <a:lstStyle/>
                <a:p>
                  <a:r>
                    <a:rPr lang="en-US" sz="1600" b="1" dirty="0"/>
                    <a:t>I</a:t>
                  </a:r>
                  <a:r>
                    <a:rPr lang="en-US" sz="1600" b="1" baseline="-25000" dirty="0"/>
                    <a:t>C</a:t>
                  </a:r>
                  <a:endParaRPr lang="en-IN" sz="1600" b="1" baseline="-25000" dirty="0"/>
                </a:p>
              </p:txBody>
            </p:sp>
          </p:grpSp>
          <p:cxnSp>
            <p:nvCxnSpPr>
              <p:cNvPr id="14" name="Straight Arrow Connector 13"/>
              <p:cNvCxnSpPr/>
              <p:nvPr/>
            </p:nvCxnSpPr>
            <p:spPr>
              <a:xfrm>
                <a:off x="4911657" y="2538734"/>
                <a:ext cx="305838"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 name="Straight Arrow Connector 8"/>
            <p:cNvCxnSpPr/>
            <p:nvPr/>
          </p:nvCxnSpPr>
          <p:spPr>
            <a:xfrm flipH="1">
              <a:off x="6120652" y="1710307"/>
              <a:ext cx="1" cy="303014"/>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14556" y="2730028"/>
              <a:ext cx="356188" cy="338554"/>
            </a:xfrm>
            <a:prstGeom prst="rect">
              <a:avLst/>
            </a:prstGeom>
            <a:noFill/>
          </p:spPr>
          <p:txBody>
            <a:bodyPr wrap="none" rtlCol="0">
              <a:spAutoFit/>
            </a:bodyPr>
            <a:lstStyle/>
            <a:p>
              <a:r>
                <a:rPr lang="en-US" sz="1600" b="1" dirty="0"/>
                <a:t>I</a:t>
              </a:r>
              <a:r>
                <a:rPr lang="en-US" sz="1600" b="1" baseline="-25000" dirty="0"/>
                <a:t>E</a:t>
              </a:r>
              <a:endParaRPr lang="en-IN" sz="1600" b="1" baseline="-25000" dirty="0"/>
            </a:p>
          </p:txBody>
        </p:sp>
        <p:cxnSp>
          <p:nvCxnSpPr>
            <p:cNvPr id="11" name="Straight Arrow Connector 10"/>
            <p:cNvCxnSpPr/>
            <p:nvPr/>
          </p:nvCxnSpPr>
          <p:spPr>
            <a:xfrm flipH="1">
              <a:off x="6170142" y="2702819"/>
              <a:ext cx="1" cy="35138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1447" y="1066488"/>
            <a:ext cx="2867483" cy="27107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645024"/>
            <a:ext cx="8183880" cy="1872208"/>
          </a:xfrm>
        </p:spPr>
        <p:txBody>
          <a:bodyPr>
            <a:noAutofit/>
          </a:bodyPr>
          <a:lstStyle/>
          <a:p>
            <a:r>
              <a:rPr lang="fr-FR" sz="3200" dirty="0"/>
              <a:t>Circuits </a:t>
            </a:r>
            <a:r>
              <a:rPr lang="fr-FR" sz="3200" dirty="0" err="1"/>
              <a:t>using</a:t>
            </a:r>
            <a:r>
              <a:rPr lang="fr-FR" sz="3200" dirty="0"/>
              <a:t> the Transistors</a:t>
            </a:r>
            <a:endParaRPr lang="fr-FR"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32656"/>
            <a:ext cx="8183880" cy="733832"/>
          </a:xfrm>
        </p:spPr>
        <p:txBody>
          <a:bodyPr>
            <a:normAutofit/>
          </a:bodyPr>
          <a:lstStyle/>
          <a:p>
            <a:r>
              <a:rPr lang="en-US" sz="3200" dirty="0"/>
              <a:t>Transistor as a Switch</a:t>
            </a:r>
            <a:endParaRPr lang="en-US" sz="3200" dirty="0"/>
          </a:p>
        </p:txBody>
      </p:sp>
      <p:pic>
        <p:nvPicPr>
          <p:cNvPr id="1028" name="Picture 4" descr="What are the on-off states of a transistor when it is functioning as a  switch? - Quora"/>
          <p:cNvPicPr>
            <a:picLocks noChangeAspect="1" noChangeArrowheads="1"/>
          </p:cNvPicPr>
          <p:nvPr/>
        </p:nvPicPr>
        <p:blipFill rotWithShape="1">
          <a:blip r:embed="rId1">
            <a:extLst>
              <a:ext uri="{28A0092B-C50C-407E-A947-70E740481C1C}">
                <a14:useLocalDpi xmlns:a14="http://schemas.microsoft.com/office/drawing/2010/main" val="0"/>
              </a:ext>
            </a:extLst>
          </a:blip>
          <a:srcRect l="4419" t="17459" r="56328" b="12904"/>
          <a:stretch>
            <a:fillRect/>
          </a:stretch>
        </p:blipFill>
        <p:spPr bwMode="auto">
          <a:xfrm>
            <a:off x="755576" y="1340768"/>
            <a:ext cx="3302894" cy="331236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4385269" y="1340768"/>
            <a:ext cx="4363195" cy="3312368"/>
            <a:chOff x="4385269" y="1340768"/>
            <a:chExt cx="4363195" cy="3312368"/>
          </a:xfrm>
        </p:grpSpPr>
        <p:pic>
          <p:nvPicPr>
            <p:cNvPr id="5" name="Picture 4" descr="What are the on-off states of a transistor when it is functioning as a  switch? - Quora"/>
            <p:cNvPicPr>
              <a:picLocks noChangeAspect="1" noChangeArrowheads="1"/>
            </p:cNvPicPr>
            <p:nvPr/>
          </p:nvPicPr>
          <p:blipFill rotWithShape="1">
            <a:blip r:embed="rId1">
              <a:extLst>
                <a:ext uri="{28A0092B-C50C-407E-A947-70E740481C1C}">
                  <a14:useLocalDpi xmlns:a14="http://schemas.microsoft.com/office/drawing/2010/main" val="0"/>
                </a:ext>
              </a:extLst>
            </a:blip>
            <a:srcRect l="45496" t="17459" r="3383" b="12904"/>
            <a:stretch>
              <a:fillRect/>
            </a:stretch>
          </p:blipFill>
          <p:spPr bwMode="auto">
            <a:xfrm>
              <a:off x="4385269" y="1340768"/>
              <a:ext cx="4301531" cy="33123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220072" y="3429000"/>
              <a:ext cx="864096" cy="32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rot="5400000">
              <a:off x="6552220" y="2168860"/>
              <a:ext cx="864096" cy="6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rot="5400000">
              <a:off x="8064388" y="2024844"/>
              <a:ext cx="648072"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32656"/>
            <a:ext cx="8183880" cy="733832"/>
          </a:xfrm>
        </p:spPr>
        <p:txBody>
          <a:bodyPr>
            <a:normAutofit/>
          </a:bodyPr>
          <a:lstStyle/>
          <a:p>
            <a:r>
              <a:rPr lang="en-US" sz="3200" dirty="0"/>
              <a:t>Audio Amplifier</a:t>
            </a:r>
            <a:endParaRPr lang="en-US" sz="3200" dirty="0"/>
          </a:p>
        </p:txBody>
      </p:sp>
      <p:sp>
        <p:nvSpPr>
          <p:cNvPr id="3" name="Content Placeholder 2"/>
          <p:cNvSpPr>
            <a:spLocks noGrp="1"/>
          </p:cNvSpPr>
          <p:nvPr>
            <p:ph idx="1"/>
          </p:nvPr>
        </p:nvSpPr>
        <p:spPr>
          <a:xfrm>
            <a:off x="395536" y="5632747"/>
            <a:ext cx="8640960" cy="860452"/>
          </a:xfrm>
        </p:spPr>
        <p:txBody>
          <a:bodyPr>
            <a:normAutofit/>
          </a:bodyPr>
          <a:lstStyle/>
          <a:p>
            <a:r>
              <a:rPr lang="en-US" sz="2200" dirty="0"/>
              <a:t>It increases the amplitude of the audio signal fed to it without distorting the original waveform.</a:t>
            </a:r>
            <a:endParaRPr lang="en-US" sz="2000" dirty="0"/>
          </a:p>
        </p:txBody>
      </p:sp>
      <p:pic>
        <p:nvPicPr>
          <p:cNvPr id="1026" name="Picture 2" descr="Let's try the 3 transistors Audio Amplifier circuits (MONO) |  ElecCircuit.com"/>
          <p:cNvPicPr>
            <a:picLocks noChangeAspect="1" noChangeArrowheads="1"/>
          </p:cNvPicPr>
          <p:nvPr/>
        </p:nvPicPr>
        <p:blipFill rotWithShape="1">
          <a:blip r:embed="rId1">
            <a:extLst>
              <a:ext uri="{28A0092B-C50C-407E-A947-70E740481C1C}">
                <a14:useLocalDpi xmlns:a14="http://schemas.microsoft.com/office/drawing/2010/main" val="0"/>
              </a:ext>
            </a:extLst>
          </a:blip>
          <a:srcRect l="3469" t="8000" r="6897" b="4746"/>
          <a:stretch>
            <a:fillRect/>
          </a:stretch>
        </p:blipFill>
        <p:spPr bwMode="auto">
          <a:xfrm>
            <a:off x="1835695" y="1158438"/>
            <a:ext cx="5472609" cy="43728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32656"/>
            <a:ext cx="8183880" cy="733832"/>
          </a:xfrm>
        </p:spPr>
        <p:txBody>
          <a:bodyPr>
            <a:normAutofit/>
          </a:bodyPr>
          <a:lstStyle/>
          <a:p>
            <a:r>
              <a:rPr lang="en-US" sz="3200" dirty="0"/>
              <a:t>Oscillator: Square Wave Generator</a:t>
            </a:r>
            <a:endParaRPr lang="en-US" sz="3200" dirty="0"/>
          </a:p>
        </p:txBody>
      </p:sp>
      <p:sp>
        <p:nvSpPr>
          <p:cNvPr id="3" name="Content Placeholder 2"/>
          <p:cNvSpPr>
            <a:spLocks noGrp="1"/>
          </p:cNvSpPr>
          <p:nvPr>
            <p:ph idx="1"/>
          </p:nvPr>
        </p:nvSpPr>
        <p:spPr>
          <a:xfrm>
            <a:off x="323528" y="5323460"/>
            <a:ext cx="8640960" cy="1224136"/>
          </a:xfrm>
        </p:spPr>
        <p:txBody>
          <a:bodyPr>
            <a:normAutofit/>
          </a:bodyPr>
          <a:lstStyle/>
          <a:p>
            <a:r>
              <a:rPr lang="en-US" sz="2200" dirty="0"/>
              <a:t>Generates a Square waveforms.</a:t>
            </a:r>
            <a:endParaRPr lang="en-US" sz="2200" dirty="0"/>
          </a:p>
          <a:p>
            <a:r>
              <a:rPr lang="en-US" sz="2200" dirty="0"/>
              <a:t>The values of R2 and C2, R3 and C3, decide the frequency of the signal </a:t>
            </a:r>
            <a:r>
              <a:rPr lang="en-US" sz="2200"/>
              <a:t>generated.</a:t>
            </a:r>
            <a:endParaRPr lang="en-US" sz="2000" dirty="0"/>
          </a:p>
        </p:txBody>
      </p:sp>
      <p:pic>
        <p:nvPicPr>
          <p:cNvPr id="2050" name="Picture 2" descr="Astable Multivibrator and Astable Oscillator Circui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2757" y="1268760"/>
            <a:ext cx="7018486" cy="37490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32656"/>
            <a:ext cx="8183880" cy="733832"/>
          </a:xfrm>
        </p:spPr>
        <p:txBody>
          <a:bodyPr>
            <a:normAutofit/>
          </a:bodyPr>
          <a:lstStyle/>
          <a:p>
            <a:r>
              <a:rPr lang="en-US" sz="3200" dirty="0"/>
              <a:t>Oscillator: Sine Wave Generator</a:t>
            </a:r>
            <a:endParaRPr lang="en-US" sz="3200" dirty="0"/>
          </a:p>
        </p:txBody>
      </p:sp>
      <p:sp>
        <p:nvSpPr>
          <p:cNvPr id="3" name="Content Placeholder 2"/>
          <p:cNvSpPr>
            <a:spLocks noGrp="1"/>
          </p:cNvSpPr>
          <p:nvPr>
            <p:ph idx="1"/>
          </p:nvPr>
        </p:nvSpPr>
        <p:spPr>
          <a:xfrm>
            <a:off x="323528" y="5323460"/>
            <a:ext cx="8640960" cy="1224136"/>
          </a:xfrm>
        </p:spPr>
        <p:txBody>
          <a:bodyPr>
            <a:normAutofit/>
          </a:bodyPr>
          <a:lstStyle/>
          <a:p>
            <a:r>
              <a:rPr lang="en-US" sz="2200" dirty="0"/>
              <a:t>Generates a sine waveform.</a:t>
            </a:r>
            <a:endParaRPr lang="en-US" sz="2200" dirty="0"/>
          </a:p>
          <a:p>
            <a:r>
              <a:rPr lang="en-US" sz="2200" dirty="0"/>
              <a:t>The values of L and C in the tank </a:t>
            </a:r>
            <a:r>
              <a:rPr lang="en-US" sz="2200" dirty="0" err="1"/>
              <a:t>cricuit</a:t>
            </a:r>
            <a:r>
              <a:rPr lang="en-US" sz="2200" dirty="0"/>
              <a:t>, decide the frequency of the signal generated.</a:t>
            </a:r>
            <a:endParaRPr lang="en-US" sz="2000" dirty="0"/>
          </a:p>
        </p:txBody>
      </p:sp>
      <p:pic>
        <p:nvPicPr>
          <p:cNvPr id="3074" name="Picture 2" descr="Hartley Oscillator-Working,Design using Op-A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9672" y="1228299"/>
            <a:ext cx="6255631" cy="39276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737" y="339038"/>
            <a:ext cx="8183880" cy="661824"/>
          </a:xfrm>
        </p:spPr>
        <p:txBody>
          <a:bodyPr>
            <a:normAutofit/>
          </a:bodyPr>
          <a:lstStyle/>
          <a:p>
            <a:r>
              <a:rPr lang="en-US" sz="2800" dirty="0"/>
              <a:t>Session 1.8: Summary</a:t>
            </a:r>
            <a:endParaRPr lang="en-IN" sz="2800" dirty="0">
              <a:solidFill>
                <a:srgbClr val="C00000"/>
              </a:solidFill>
            </a:endParaRPr>
          </a:p>
        </p:txBody>
      </p:sp>
      <p:sp>
        <p:nvSpPr>
          <p:cNvPr id="5" name="Content Placeholder 2"/>
          <p:cNvSpPr>
            <a:spLocks noGrp="1"/>
          </p:cNvSpPr>
          <p:nvPr>
            <p:ph idx="1"/>
          </p:nvPr>
        </p:nvSpPr>
        <p:spPr>
          <a:xfrm>
            <a:off x="2339752" y="1124744"/>
            <a:ext cx="5472608" cy="5040560"/>
          </a:xfrm>
        </p:spPr>
        <p:txBody>
          <a:bodyPr>
            <a:noAutofit/>
          </a:bodyPr>
          <a:lstStyle/>
          <a:p>
            <a:pPr>
              <a:defRPr/>
            </a:pPr>
            <a:r>
              <a:rPr lang="en-US" sz="2000" dirty="0"/>
              <a:t>Invention of Transistor</a:t>
            </a:r>
            <a:endParaRPr lang="en-US" sz="1800" dirty="0"/>
          </a:p>
          <a:p>
            <a:pPr lvl="1">
              <a:defRPr/>
            </a:pPr>
            <a:r>
              <a:rPr lang="en-US" sz="1800" dirty="0"/>
              <a:t>Construction</a:t>
            </a:r>
            <a:endParaRPr lang="en-US" sz="1800" dirty="0"/>
          </a:p>
          <a:p>
            <a:pPr lvl="1">
              <a:defRPr/>
            </a:pPr>
            <a:r>
              <a:rPr lang="en-US" sz="1800" dirty="0"/>
              <a:t>Types and symbols</a:t>
            </a:r>
            <a:endParaRPr lang="en-US" sz="1800" dirty="0"/>
          </a:p>
          <a:p>
            <a:pPr lvl="2">
              <a:defRPr/>
            </a:pPr>
            <a:r>
              <a:rPr lang="en-US" sz="1600" dirty="0"/>
              <a:t>NPN and PNP</a:t>
            </a:r>
            <a:endParaRPr lang="en-US" sz="1600" dirty="0"/>
          </a:p>
          <a:p>
            <a:pPr lvl="1">
              <a:defRPr/>
            </a:pPr>
            <a:r>
              <a:rPr lang="en-US" sz="1800" dirty="0"/>
              <a:t>Biasing of Transistors</a:t>
            </a:r>
            <a:endParaRPr lang="en-US" sz="1800" dirty="0"/>
          </a:p>
          <a:p>
            <a:pPr>
              <a:defRPr/>
            </a:pPr>
            <a:r>
              <a:rPr lang="en-US" sz="2000" dirty="0"/>
              <a:t>Double and Single Subscript Conventions</a:t>
            </a:r>
            <a:endParaRPr lang="en-US" sz="2000" dirty="0"/>
          </a:p>
          <a:p>
            <a:pPr>
              <a:defRPr/>
            </a:pPr>
            <a:r>
              <a:rPr lang="en-US" sz="2000" dirty="0"/>
              <a:t>Transistors</a:t>
            </a:r>
            <a:endParaRPr lang="en-US" sz="2000" dirty="0"/>
          </a:p>
          <a:p>
            <a:pPr lvl="1">
              <a:defRPr/>
            </a:pPr>
            <a:r>
              <a:rPr lang="en-US" sz="1800" dirty="0"/>
              <a:t>Doping and Construction</a:t>
            </a:r>
            <a:endParaRPr lang="en-US" sz="1800" dirty="0"/>
          </a:p>
          <a:p>
            <a:pPr lvl="1">
              <a:defRPr/>
            </a:pPr>
            <a:r>
              <a:rPr lang="en-US" sz="1800" dirty="0"/>
              <a:t>Operation</a:t>
            </a:r>
            <a:endParaRPr lang="en-US" sz="1800" dirty="0"/>
          </a:p>
          <a:p>
            <a:pPr>
              <a:defRPr/>
            </a:pPr>
            <a:r>
              <a:rPr lang="en-US" sz="2000" dirty="0"/>
              <a:t>Biasing of NPN Transistor</a:t>
            </a:r>
            <a:endParaRPr lang="en-US" sz="2000" dirty="0"/>
          </a:p>
          <a:p>
            <a:pPr>
              <a:defRPr/>
            </a:pPr>
            <a:r>
              <a:rPr lang="en-US" sz="2000" dirty="0"/>
              <a:t>Biasing of PNP Transistor</a:t>
            </a:r>
            <a:endParaRPr lang="en-US" sz="2000" dirty="0"/>
          </a:p>
          <a:p>
            <a:pPr>
              <a:defRPr/>
            </a:pPr>
            <a:r>
              <a:rPr lang="en-US" sz="2000" dirty="0"/>
              <a:t>Currents in the Transistor</a:t>
            </a:r>
            <a:endParaRPr lang="en-US" sz="2000" dirty="0"/>
          </a:p>
          <a:p>
            <a:pPr lvl="1">
              <a:defRPr/>
            </a:pPr>
            <a:r>
              <a:rPr lang="en-US" sz="1800" dirty="0"/>
              <a:t>I</a:t>
            </a:r>
            <a:r>
              <a:rPr lang="en-US" sz="1800" baseline="-25000" dirty="0"/>
              <a:t>E</a:t>
            </a:r>
            <a:r>
              <a:rPr lang="en-US" sz="1800" dirty="0"/>
              <a:t>, I</a:t>
            </a:r>
            <a:r>
              <a:rPr lang="en-US" sz="1800" baseline="-25000" dirty="0"/>
              <a:t>B</a:t>
            </a:r>
            <a:r>
              <a:rPr lang="en-US" sz="1800" dirty="0"/>
              <a:t> and I</a:t>
            </a:r>
            <a:r>
              <a:rPr lang="en-US" sz="1800" baseline="-25000" dirty="0"/>
              <a:t>C</a:t>
            </a:r>
            <a:endParaRPr lang="en-US" sz="1800" baseline="-25000" dirty="0"/>
          </a:p>
          <a:p>
            <a:pPr lvl="1">
              <a:defRPr/>
            </a:pPr>
            <a:r>
              <a:rPr lang="en-US" sz="1800" dirty="0"/>
              <a:t>Relationship among them</a:t>
            </a:r>
            <a:endParaRPr lang="en-US" sz="1800" dirty="0"/>
          </a:p>
          <a:p>
            <a:pPr>
              <a:defRPr/>
            </a:pPr>
            <a:r>
              <a:rPr lang="en-US" sz="2000" dirty="0"/>
              <a:t>Circuits using Transistors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645024"/>
            <a:ext cx="8183880" cy="1872208"/>
          </a:xfrm>
        </p:spPr>
        <p:txBody>
          <a:bodyPr>
            <a:noAutofit/>
          </a:bodyPr>
          <a:lstStyle/>
          <a:p>
            <a:r>
              <a:rPr lang="fr-FR" sz="3200" dirty="0"/>
              <a:t>Transistors</a:t>
            </a:r>
            <a:endParaRPr lang="fr-FR"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67732" y="229667"/>
            <a:ext cx="5592512" cy="733832"/>
          </a:xfrm>
        </p:spPr>
        <p:txBody>
          <a:bodyPr>
            <a:normAutofit/>
          </a:bodyPr>
          <a:lstStyle/>
          <a:p>
            <a:r>
              <a:rPr lang="en-US" sz="3200" dirty="0"/>
              <a:t>Invention of Transistor</a:t>
            </a:r>
            <a:endParaRPr lang="en-US" sz="3200" dirty="0"/>
          </a:p>
        </p:txBody>
      </p:sp>
      <p:sp>
        <p:nvSpPr>
          <p:cNvPr id="6" name="Content Placeholder 5"/>
          <p:cNvSpPr>
            <a:spLocks noGrp="1"/>
          </p:cNvSpPr>
          <p:nvPr>
            <p:ph idx="1"/>
          </p:nvPr>
        </p:nvSpPr>
        <p:spPr>
          <a:xfrm>
            <a:off x="269686" y="3259107"/>
            <a:ext cx="8388604" cy="3122221"/>
          </a:xfrm>
        </p:spPr>
        <p:txBody>
          <a:bodyPr>
            <a:normAutofit/>
          </a:bodyPr>
          <a:lstStyle/>
          <a:p>
            <a:r>
              <a:rPr lang="en-US" sz="2000" dirty="0"/>
              <a:t>On </a:t>
            </a:r>
            <a:r>
              <a:rPr lang="en-US" sz="2000" b="1" dirty="0"/>
              <a:t>23</a:t>
            </a:r>
            <a:r>
              <a:rPr lang="en-US" sz="2000" b="1" baseline="30000" dirty="0"/>
              <a:t>rd</a:t>
            </a:r>
            <a:r>
              <a:rPr lang="en-US" sz="2000" b="1" dirty="0"/>
              <a:t> December 1947 </a:t>
            </a:r>
            <a:r>
              <a:rPr lang="en-US" sz="2000" dirty="0"/>
              <a:t>electronics industry experienced a new direction of interest and development.</a:t>
            </a:r>
            <a:endParaRPr lang="en-US" sz="2000" dirty="0"/>
          </a:p>
          <a:p>
            <a:r>
              <a:rPr lang="en-US" sz="2000" dirty="0"/>
              <a:t>Three scientists, </a:t>
            </a:r>
            <a:r>
              <a:rPr lang="en-US" sz="2000" b="1" dirty="0"/>
              <a:t>Dr. S William Shockley</a:t>
            </a:r>
            <a:r>
              <a:rPr lang="en-US" sz="2000" dirty="0"/>
              <a:t>, </a:t>
            </a:r>
            <a:r>
              <a:rPr lang="en-US" sz="2000" b="1" dirty="0"/>
              <a:t>Walter H Brattain</a:t>
            </a:r>
            <a:r>
              <a:rPr lang="en-US" sz="2000" dirty="0"/>
              <a:t> and </a:t>
            </a:r>
            <a:r>
              <a:rPr lang="en-US" sz="2000" b="1" dirty="0"/>
              <a:t>John Bardeen</a:t>
            </a:r>
            <a:r>
              <a:rPr lang="en-US" sz="2000" dirty="0"/>
              <a:t> at the Bell Telephone Laboratories (Bell Labs), New Jersey, USA, demonstrated the amplifying action of the first transistor.</a:t>
            </a:r>
            <a:endParaRPr lang="en-US" sz="2000" dirty="0"/>
          </a:p>
          <a:p>
            <a:r>
              <a:rPr lang="en-US" sz="2000" dirty="0"/>
              <a:t>They received the</a:t>
            </a:r>
            <a:r>
              <a:rPr lang="en-US" sz="2000" b="1" dirty="0"/>
              <a:t> Nobel Prize </a:t>
            </a:r>
            <a:r>
              <a:rPr lang="en-US" sz="2000" dirty="0"/>
              <a:t>for</a:t>
            </a:r>
            <a:r>
              <a:rPr lang="en-US" sz="2000" b="1" dirty="0"/>
              <a:t> Physics </a:t>
            </a:r>
            <a:r>
              <a:rPr lang="en-US" sz="2000" dirty="0"/>
              <a:t>in</a:t>
            </a:r>
            <a:r>
              <a:rPr lang="en-US" sz="2000" b="1" dirty="0"/>
              <a:t> 1956</a:t>
            </a:r>
            <a:r>
              <a:rPr lang="en-US" sz="2000" dirty="0"/>
              <a:t> for this wonderful contribution!!!</a:t>
            </a:r>
            <a:endParaRPr lang="en-US" sz="2000" dirty="0"/>
          </a:p>
          <a:p>
            <a:r>
              <a:rPr lang="en-US" sz="2000" dirty="0"/>
              <a:t>Transistors replaced vacuum tubes in</a:t>
            </a:r>
            <a:r>
              <a:rPr lang="en-US" sz="2000" b="1" dirty="0"/>
              <a:t> </a:t>
            </a:r>
            <a:r>
              <a:rPr lang="en-US" sz="2000" dirty="0"/>
              <a:t>electronics circuits because of being smaller in size, lightweight, rugged and being more power efficient.</a:t>
            </a:r>
            <a:endParaRPr lang="en-US" sz="20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31840" y="1139781"/>
            <a:ext cx="2664296" cy="2119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156176" y="6184068"/>
            <a:ext cx="2666627" cy="369332"/>
          </a:xfrm>
          <a:prstGeom prst="rect">
            <a:avLst/>
          </a:prstGeom>
          <a:noFill/>
        </p:spPr>
        <p:txBody>
          <a:bodyPr wrap="none" rtlCol="0">
            <a:spAutoFit/>
          </a:bodyPr>
          <a:lstStyle/>
          <a:p>
            <a:r>
              <a:rPr lang="en-US" b="1" dirty="0">
                <a:hlinkClick r:id="rId2"/>
              </a:rPr>
              <a:t>Ref</a:t>
            </a:r>
            <a:r>
              <a:rPr lang="en-US" dirty="0">
                <a:hlinkClick r:id="rId2"/>
              </a:rPr>
              <a:t>: History of Transistors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59" y="332656"/>
            <a:ext cx="8183880" cy="733832"/>
          </a:xfrm>
        </p:spPr>
        <p:txBody>
          <a:bodyPr>
            <a:normAutofit/>
          </a:bodyPr>
          <a:lstStyle/>
          <a:p>
            <a:r>
              <a:rPr lang="en-US" sz="3200" dirty="0"/>
              <a:t>Transistors: An Introduction</a:t>
            </a:r>
            <a:endParaRPr lang="en-US" sz="3200" dirty="0"/>
          </a:p>
        </p:txBody>
      </p:sp>
      <p:sp>
        <p:nvSpPr>
          <p:cNvPr id="3" name="Content Placeholder 2"/>
          <p:cNvSpPr>
            <a:spLocks noGrp="1"/>
          </p:cNvSpPr>
          <p:nvPr>
            <p:ph idx="1"/>
          </p:nvPr>
        </p:nvSpPr>
        <p:spPr>
          <a:xfrm>
            <a:off x="323527" y="1066488"/>
            <a:ext cx="8496944" cy="4090704"/>
          </a:xfrm>
        </p:spPr>
        <p:txBody>
          <a:bodyPr>
            <a:normAutofit/>
          </a:bodyPr>
          <a:lstStyle/>
          <a:p>
            <a:r>
              <a:rPr lang="en-US" sz="2200" dirty="0"/>
              <a:t>Transistor is a </a:t>
            </a:r>
            <a:r>
              <a:rPr lang="en-US" sz="2200" b="1" dirty="0"/>
              <a:t>three terminal device </a:t>
            </a:r>
            <a:r>
              <a:rPr lang="en-US" sz="2200" dirty="0"/>
              <a:t>that </a:t>
            </a:r>
            <a:r>
              <a:rPr lang="en-US" sz="2200" b="1" dirty="0"/>
              <a:t>amplifies</a:t>
            </a:r>
            <a:r>
              <a:rPr lang="en-US" sz="2200" dirty="0"/>
              <a:t> the input AC signal when it is biased appropriately with a DC supply.</a:t>
            </a:r>
            <a:endParaRPr lang="en-US" sz="2200" dirty="0"/>
          </a:p>
          <a:p>
            <a:r>
              <a:rPr lang="en-US" sz="2200" dirty="0"/>
              <a:t>It is named as transistor because it </a:t>
            </a:r>
            <a:r>
              <a:rPr lang="en-US" sz="2200" b="1" dirty="0"/>
              <a:t>transfers</a:t>
            </a:r>
            <a:r>
              <a:rPr lang="en-US" sz="2200" dirty="0"/>
              <a:t> the </a:t>
            </a:r>
            <a:r>
              <a:rPr lang="en-US" sz="2200" b="1" dirty="0"/>
              <a:t>resistance </a:t>
            </a:r>
            <a:r>
              <a:rPr lang="en-US" sz="2200" dirty="0"/>
              <a:t>value experienced by the input signal at the </a:t>
            </a:r>
            <a:r>
              <a:rPr lang="en-US" sz="2200" b="1" dirty="0"/>
              <a:t>input</a:t>
            </a:r>
            <a:r>
              <a:rPr lang="en-US" sz="2200" dirty="0"/>
              <a:t> to a different value at the </a:t>
            </a:r>
            <a:r>
              <a:rPr lang="en-US" sz="2200" b="1" dirty="0"/>
              <a:t>output</a:t>
            </a:r>
            <a:r>
              <a:rPr lang="en-US" sz="2200" dirty="0"/>
              <a:t>.</a:t>
            </a:r>
            <a:endParaRPr lang="en-US" sz="2200" dirty="0"/>
          </a:p>
          <a:p>
            <a:r>
              <a:rPr lang="en-US" sz="2200" dirty="0"/>
              <a:t>The </a:t>
            </a:r>
            <a:r>
              <a:rPr lang="en-US" sz="2200" b="1" dirty="0"/>
              <a:t>names</a:t>
            </a:r>
            <a:r>
              <a:rPr lang="en-US" sz="2200" dirty="0"/>
              <a:t> of the </a:t>
            </a:r>
            <a:r>
              <a:rPr lang="en-US" sz="2200" b="1" dirty="0"/>
              <a:t>three terminals </a:t>
            </a:r>
            <a:r>
              <a:rPr lang="en-US" sz="2200" dirty="0"/>
              <a:t>are:</a:t>
            </a:r>
            <a:endParaRPr lang="en-US" sz="2200" dirty="0"/>
          </a:p>
          <a:p>
            <a:pPr lvl="1"/>
            <a:r>
              <a:rPr lang="en-US" sz="2000" b="1" dirty="0"/>
              <a:t>Emitter, base </a:t>
            </a:r>
            <a:r>
              <a:rPr lang="en-US" sz="2000" dirty="0"/>
              <a:t>and</a:t>
            </a:r>
            <a:r>
              <a:rPr lang="en-US" sz="2000" b="1" dirty="0"/>
              <a:t> collector.</a:t>
            </a:r>
            <a:endParaRPr lang="en-US" sz="2000" b="1" dirty="0"/>
          </a:p>
          <a:p>
            <a:r>
              <a:rPr lang="en-US" sz="2200" dirty="0"/>
              <a:t>It is also called </a:t>
            </a:r>
            <a:r>
              <a:rPr lang="en-US" sz="2200" b="1" dirty="0"/>
              <a:t>Bipolar Junction Transistor </a:t>
            </a:r>
            <a:r>
              <a:rPr lang="en-US" sz="2200" dirty="0"/>
              <a:t>(</a:t>
            </a:r>
            <a:r>
              <a:rPr lang="en-US" sz="2200" b="1" dirty="0"/>
              <a:t>BJT</a:t>
            </a:r>
            <a:r>
              <a:rPr lang="en-US" sz="2200" dirty="0"/>
              <a:t>).</a:t>
            </a:r>
            <a:endParaRPr lang="en-US" sz="2200" dirty="0"/>
          </a:p>
          <a:p>
            <a:pPr lvl="1"/>
            <a:r>
              <a:rPr lang="en-US" sz="2000" dirty="0"/>
              <a:t>Because current through this device is contributed by both </a:t>
            </a:r>
            <a:r>
              <a:rPr lang="en-US" sz="2000" b="1" dirty="0"/>
              <a:t>electrons</a:t>
            </a:r>
            <a:r>
              <a:rPr lang="en-US" sz="2000" dirty="0"/>
              <a:t> and </a:t>
            </a:r>
            <a:r>
              <a:rPr lang="en-US" sz="2000" b="1" dirty="0"/>
              <a:t>holes (</a:t>
            </a:r>
            <a:r>
              <a:rPr lang="en-US" sz="2000" b="1" dirty="0">
                <a:solidFill>
                  <a:srgbClr val="C00000"/>
                </a:solidFill>
              </a:rPr>
              <a:t>bipolar</a:t>
            </a:r>
            <a:r>
              <a:rPr lang="en-US" sz="2000" b="1" dirty="0"/>
              <a:t>)</a:t>
            </a:r>
            <a:r>
              <a:rPr lang="en-US" sz="2000" dirty="0"/>
              <a:t>.</a:t>
            </a:r>
            <a:endParaRPr lang="en-US" sz="2000" dirty="0"/>
          </a:p>
          <a:p>
            <a:pPr lvl="1"/>
            <a:r>
              <a:rPr lang="en-US" sz="2000" dirty="0"/>
              <a:t>But mostly in electronics industry it is just called as </a:t>
            </a:r>
            <a:r>
              <a:rPr lang="en-US" sz="2000" b="1" dirty="0"/>
              <a:t>transistor.</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59" y="332656"/>
            <a:ext cx="8183880" cy="733832"/>
          </a:xfrm>
        </p:spPr>
        <p:txBody>
          <a:bodyPr>
            <a:normAutofit/>
          </a:bodyPr>
          <a:lstStyle/>
          <a:p>
            <a:r>
              <a:rPr lang="en-US" sz="3200" dirty="0"/>
              <a:t>Transistor Construction</a:t>
            </a:r>
            <a:endParaRPr lang="en-US" sz="3200" dirty="0"/>
          </a:p>
        </p:txBody>
      </p:sp>
      <p:sp>
        <p:nvSpPr>
          <p:cNvPr id="3" name="Content Placeholder 2"/>
          <p:cNvSpPr>
            <a:spLocks noGrp="1"/>
          </p:cNvSpPr>
          <p:nvPr>
            <p:ph idx="1"/>
          </p:nvPr>
        </p:nvSpPr>
        <p:spPr>
          <a:xfrm>
            <a:off x="179510" y="3531495"/>
            <a:ext cx="8928993" cy="2993849"/>
          </a:xfrm>
        </p:spPr>
        <p:txBody>
          <a:bodyPr>
            <a:noAutofit/>
          </a:bodyPr>
          <a:lstStyle/>
          <a:p>
            <a:r>
              <a:rPr lang="en-US" sz="2200" dirty="0"/>
              <a:t>Transistor can be thought of as </a:t>
            </a:r>
            <a:r>
              <a:rPr lang="en-US" sz="2200" b="1" dirty="0"/>
              <a:t>two diodes </a:t>
            </a:r>
            <a:r>
              <a:rPr lang="en-US" sz="2200" dirty="0"/>
              <a:t>connected </a:t>
            </a:r>
            <a:r>
              <a:rPr lang="en-US" sz="2200" b="1" dirty="0"/>
              <a:t>back-to-back</a:t>
            </a:r>
            <a:r>
              <a:rPr lang="en-US" sz="2200" dirty="0"/>
              <a:t>.</a:t>
            </a:r>
            <a:endParaRPr lang="en-US" sz="2200" dirty="0"/>
          </a:p>
          <a:p>
            <a:r>
              <a:rPr lang="en-US" sz="2200" dirty="0"/>
              <a:t>However, during the </a:t>
            </a:r>
            <a:r>
              <a:rPr lang="en-US" sz="2200" b="1" dirty="0"/>
              <a:t>transistor</a:t>
            </a:r>
            <a:r>
              <a:rPr lang="en-US" sz="2200" dirty="0"/>
              <a:t> </a:t>
            </a:r>
            <a:r>
              <a:rPr lang="en-US" sz="2200" b="1" dirty="0"/>
              <a:t>construction</a:t>
            </a:r>
            <a:r>
              <a:rPr lang="en-US" sz="2200" dirty="0"/>
              <a:t>, many </a:t>
            </a:r>
            <a:r>
              <a:rPr lang="en-US" sz="2200" b="1" dirty="0"/>
              <a:t>important modifications </a:t>
            </a:r>
            <a:r>
              <a:rPr lang="en-US" sz="2200" dirty="0"/>
              <a:t>are done.</a:t>
            </a:r>
            <a:endParaRPr lang="en-US" sz="2200" dirty="0"/>
          </a:p>
          <a:p>
            <a:pPr lvl="1"/>
            <a:r>
              <a:rPr lang="en-US" sz="2000" dirty="0"/>
              <a:t>The </a:t>
            </a:r>
            <a:r>
              <a:rPr lang="en-US" sz="2000" b="1" dirty="0"/>
              <a:t>base</a:t>
            </a:r>
            <a:r>
              <a:rPr lang="en-US" sz="2000" dirty="0"/>
              <a:t> region of the transistor is </a:t>
            </a:r>
            <a:r>
              <a:rPr lang="en-US" sz="2000" b="1" dirty="0"/>
              <a:t>very thin </a:t>
            </a:r>
            <a:r>
              <a:rPr lang="en-US" sz="2000" dirty="0"/>
              <a:t>compared to the collector and the emitter regions.</a:t>
            </a:r>
            <a:endParaRPr lang="en-US" sz="2000" dirty="0"/>
          </a:p>
          <a:p>
            <a:pPr lvl="1"/>
            <a:r>
              <a:rPr lang="en-US" sz="2000" dirty="0"/>
              <a:t>Doping of emitter is higher compared to the collector and base is lightly doped.</a:t>
            </a:r>
            <a:endParaRPr lang="en-US" sz="2000" dirty="0"/>
          </a:p>
          <a:p>
            <a:r>
              <a:rPr lang="en-US" sz="2200" dirty="0"/>
              <a:t>These are all very </a:t>
            </a:r>
            <a:r>
              <a:rPr lang="en-US" sz="2200" b="1" dirty="0"/>
              <a:t>crucial</a:t>
            </a:r>
            <a:r>
              <a:rPr lang="en-US" sz="2200" dirty="0"/>
              <a:t> for the </a:t>
            </a:r>
            <a:r>
              <a:rPr lang="en-US" sz="2200" b="1" dirty="0"/>
              <a:t>functioning</a:t>
            </a:r>
            <a:r>
              <a:rPr lang="en-US" sz="2200" dirty="0"/>
              <a:t> of </a:t>
            </a:r>
            <a:r>
              <a:rPr lang="en-US" sz="2200" b="1" dirty="0"/>
              <a:t>transistor</a:t>
            </a:r>
            <a:r>
              <a:rPr lang="en-US" sz="2200" dirty="0"/>
              <a:t>.</a:t>
            </a:r>
            <a:endParaRPr lang="en-US" sz="2200" dirty="0"/>
          </a:p>
          <a:p>
            <a:r>
              <a:rPr lang="en-US" sz="2200" dirty="0">
                <a:solidFill>
                  <a:srgbClr val="FF0000"/>
                </a:solidFill>
              </a:rPr>
              <a:t>Connecting of two diodes back to back will not behave like a transistor!!!</a:t>
            </a:r>
            <a:endParaRPr lang="en-US" sz="2200" dirty="0">
              <a:solidFill>
                <a:srgbClr val="FF0000"/>
              </a:solidFill>
            </a:endParaRPr>
          </a:p>
        </p:txBody>
      </p:sp>
      <p:pic>
        <p:nvPicPr>
          <p:cNvPr id="17" name="Picture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75656" y="1876514"/>
            <a:ext cx="2983387" cy="1155602"/>
          </a:xfrm>
          <a:prstGeom prst="rect">
            <a:avLst/>
          </a:prstGeom>
        </p:spPr>
      </p:pic>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02306" y="714327"/>
            <a:ext cx="481626" cy="1438781"/>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724" y="1866048"/>
            <a:ext cx="2936513" cy="1176534"/>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70658" y="755159"/>
            <a:ext cx="475529" cy="1432684"/>
          </a:xfrm>
          <a:prstGeom prst="rect">
            <a:avLst/>
          </a:prstGeom>
        </p:spPr>
      </p:pic>
      <p:sp>
        <p:nvSpPr>
          <p:cNvPr id="24" name="TextBox 23"/>
          <p:cNvSpPr txBox="1"/>
          <p:nvPr/>
        </p:nvSpPr>
        <p:spPr>
          <a:xfrm>
            <a:off x="2146996" y="3136739"/>
            <a:ext cx="1640706" cy="369332"/>
          </a:xfrm>
          <a:prstGeom prst="rect">
            <a:avLst/>
          </a:prstGeom>
          <a:noFill/>
        </p:spPr>
        <p:txBody>
          <a:bodyPr wrap="none" rtlCol="0">
            <a:spAutoFit/>
          </a:bodyPr>
          <a:lstStyle/>
          <a:p>
            <a:r>
              <a:rPr lang="en-US" b="1" dirty="0">
                <a:solidFill>
                  <a:srgbClr val="C00000"/>
                </a:solidFill>
              </a:rPr>
              <a:t>NPN</a:t>
            </a:r>
            <a:r>
              <a:rPr lang="en-US" dirty="0">
                <a:solidFill>
                  <a:srgbClr val="C00000"/>
                </a:solidFill>
              </a:rPr>
              <a:t> Transistor</a:t>
            </a:r>
            <a:endParaRPr lang="en-IN" dirty="0">
              <a:solidFill>
                <a:srgbClr val="C00000"/>
              </a:solidFill>
            </a:endParaRPr>
          </a:p>
        </p:txBody>
      </p:sp>
      <p:sp>
        <p:nvSpPr>
          <p:cNvPr id="25" name="TextBox 24"/>
          <p:cNvSpPr txBox="1"/>
          <p:nvPr/>
        </p:nvSpPr>
        <p:spPr>
          <a:xfrm>
            <a:off x="5292080" y="3121563"/>
            <a:ext cx="1615058" cy="369332"/>
          </a:xfrm>
          <a:prstGeom prst="rect">
            <a:avLst/>
          </a:prstGeom>
          <a:noFill/>
        </p:spPr>
        <p:txBody>
          <a:bodyPr wrap="none" rtlCol="0">
            <a:spAutoFit/>
          </a:bodyPr>
          <a:lstStyle/>
          <a:p>
            <a:r>
              <a:rPr lang="en-US" b="1" dirty="0">
                <a:solidFill>
                  <a:srgbClr val="C00000"/>
                </a:solidFill>
              </a:rPr>
              <a:t>PNP</a:t>
            </a:r>
            <a:r>
              <a:rPr lang="en-US" dirty="0">
                <a:solidFill>
                  <a:srgbClr val="C00000"/>
                </a:solidFill>
              </a:rPr>
              <a:t> Transistor</a:t>
            </a:r>
            <a:endParaRPr lang="en-IN"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98" y="116632"/>
            <a:ext cx="8183880" cy="949856"/>
          </a:xfrm>
        </p:spPr>
        <p:txBody>
          <a:bodyPr>
            <a:normAutofit/>
          </a:bodyPr>
          <a:lstStyle/>
          <a:p>
            <a:r>
              <a:rPr lang="en-US" sz="3200" dirty="0"/>
              <a:t>Transistor Types and Symbols</a:t>
            </a:r>
            <a:endParaRPr lang="en-US" sz="3200" dirty="0"/>
          </a:p>
        </p:txBody>
      </p:sp>
      <p:sp>
        <p:nvSpPr>
          <p:cNvPr id="19" name="TextBox 18"/>
          <p:cNvSpPr txBox="1"/>
          <p:nvPr/>
        </p:nvSpPr>
        <p:spPr>
          <a:xfrm>
            <a:off x="2082937" y="1306994"/>
            <a:ext cx="1640706" cy="369332"/>
          </a:xfrm>
          <a:prstGeom prst="rect">
            <a:avLst/>
          </a:prstGeom>
          <a:noFill/>
        </p:spPr>
        <p:txBody>
          <a:bodyPr wrap="none" rtlCol="0">
            <a:spAutoFit/>
          </a:bodyPr>
          <a:lstStyle/>
          <a:p>
            <a:r>
              <a:rPr lang="en-US" b="1" dirty="0">
                <a:solidFill>
                  <a:srgbClr val="C00000"/>
                </a:solidFill>
              </a:rPr>
              <a:t>NPN</a:t>
            </a:r>
            <a:r>
              <a:rPr lang="en-US" dirty="0">
                <a:solidFill>
                  <a:srgbClr val="C00000"/>
                </a:solidFill>
              </a:rPr>
              <a:t> Transistor</a:t>
            </a:r>
            <a:endParaRPr lang="en-IN" dirty="0">
              <a:solidFill>
                <a:srgbClr val="C00000"/>
              </a:solidFill>
            </a:endParaRPr>
          </a:p>
        </p:txBody>
      </p:sp>
      <p:sp>
        <p:nvSpPr>
          <p:cNvPr id="20" name="TextBox 19"/>
          <p:cNvSpPr txBox="1"/>
          <p:nvPr/>
        </p:nvSpPr>
        <p:spPr>
          <a:xfrm>
            <a:off x="5323465" y="1323854"/>
            <a:ext cx="1615058" cy="369332"/>
          </a:xfrm>
          <a:prstGeom prst="rect">
            <a:avLst/>
          </a:prstGeom>
          <a:noFill/>
        </p:spPr>
        <p:txBody>
          <a:bodyPr wrap="none" rtlCol="0">
            <a:spAutoFit/>
          </a:bodyPr>
          <a:lstStyle/>
          <a:p>
            <a:r>
              <a:rPr lang="en-US" b="1" dirty="0">
                <a:solidFill>
                  <a:srgbClr val="C00000"/>
                </a:solidFill>
              </a:rPr>
              <a:t>PNP</a:t>
            </a:r>
            <a:r>
              <a:rPr lang="en-US" dirty="0">
                <a:solidFill>
                  <a:srgbClr val="C00000"/>
                </a:solidFill>
              </a:rPr>
              <a:t> Transistor</a:t>
            </a:r>
            <a:endParaRPr lang="en-IN" dirty="0">
              <a:solidFill>
                <a:srgbClr val="C00000"/>
              </a:solidFill>
            </a:endParaRPr>
          </a:p>
        </p:txBody>
      </p:sp>
      <p:pic>
        <p:nvPicPr>
          <p:cNvPr id="21" name="Picture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05490" y="3421358"/>
            <a:ext cx="1505843" cy="2322777"/>
          </a:xfrm>
          <a:prstGeom prst="rect">
            <a:avLst/>
          </a:prstGeom>
        </p:spPr>
      </p:pic>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8519" y="3399019"/>
            <a:ext cx="1585097" cy="2274005"/>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352" y="1916832"/>
            <a:ext cx="3049298" cy="1181133"/>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6345" y="1916832"/>
            <a:ext cx="3049298" cy="1151747"/>
          </a:xfrm>
          <a:prstGeom prst="rect">
            <a:avLst/>
          </a:prstGeom>
        </p:spPr>
      </p:pic>
      <p:sp>
        <p:nvSpPr>
          <p:cNvPr id="30" name="TextBox 29"/>
          <p:cNvSpPr txBox="1"/>
          <p:nvPr/>
        </p:nvSpPr>
        <p:spPr>
          <a:xfrm>
            <a:off x="2082937" y="5673024"/>
            <a:ext cx="1640706" cy="646331"/>
          </a:xfrm>
          <a:prstGeom prst="rect">
            <a:avLst/>
          </a:prstGeom>
          <a:noFill/>
        </p:spPr>
        <p:txBody>
          <a:bodyPr wrap="none" rtlCol="0">
            <a:spAutoFit/>
          </a:bodyPr>
          <a:lstStyle/>
          <a:p>
            <a:pPr algn="ctr"/>
            <a:r>
              <a:rPr lang="en-US" b="1" dirty="0">
                <a:solidFill>
                  <a:srgbClr val="C00000"/>
                </a:solidFill>
              </a:rPr>
              <a:t>NPN</a:t>
            </a:r>
            <a:r>
              <a:rPr lang="en-US" dirty="0">
                <a:solidFill>
                  <a:srgbClr val="C00000"/>
                </a:solidFill>
              </a:rPr>
              <a:t> Transistor</a:t>
            </a:r>
            <a:endParaRPr lang="en-US" dirty="0">
              <a:solidFill>
                <a:srgbClr val="C00000"/>
              </a:solidFill>
            </a:endParaRPr>
          </a:p>
          <a:p>
            <a:pPr algn="ctr"/>
            <a:r>
              <a:rPr lang="en-US" dirty="0">
                <a:solidFill>
                  <a:srgbClr val="C00000"/>
                </a:solidFill>
              </a:rPr>
              <a:t>Symbol</a:t>
            </a:r>
            <a:endParaRPr lang="en-IN" dirty="0">
              <a:solidFill>
                <a:srgbClr val="C00000"/>
              </a:solidFill>
            </a:endParaRPr>
          </a:p>
        </p:txBody>
      </p:sp>
      <p:sp>
        <p:nvSpPr>
          <p:cNvPr id="31" name="TextBox 30"/>
          <p:cNvSpPr txBox="1"/>
          <p:nvPr/>
        </p:nvSpPr>
        <p:spPr>
          <a:xfrm>
            <a:off x="5652120" y="5744135"/>
            <a:ext cx="1615058" cy="646331"/>
          </a:xfrm>
          <a:prstGeom prst="rect">
            <a:avLst/>
          </a:prstGeom>
          <a:noFill/>
        </p:spPr>
        <p:txBody>
          <a:bodyPr wrap="none" rtlCol="0">
            <a:spAutoFit/>
          </a:bodyPr>
          <a:lstStyle/>
          <a:p>
            <a:pPr algn="ctr"/>
            <a:r>
              <a:rPr lang="en-US" b="1" dirty="0">
                <a:solidFill>
                  <a:srgbClr val="C00000"/>
                </a:solidFill>
              </a:rPr>
              <a:t>PNP</a:t>
            </a:r>
            <a:r>
              <a:rPr lang="en-US" dirty="0">
                <a:solidFill>
                  <a:srgbClr val="C00000"/>
                </a:solidFill>
              </a:rPr>
              <a:t> Transistor</a:t>
            </a:r>
            <a:endParaRPr lang="en-US" dirty="0">
              <a:solidFill>
                <a:srgbClr val="C00000"/>
              </a:solidFill>
            </a:endParaRPr>
          </a:p>
          <a:p>
            <a:pPr algn="ctr"/>
            <a:r>
              <a:rPr lang="en-US" dirty="0">
                <a:solidFill>
                  <a:srgbClr val="C00000"/>
                </a:solidFill>
              </a:rPr>
              <a:t>Symbol</a:t>
            </a:r>
            <a:endParaRPr lang="en-IN"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3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32656"/>
            <a:ext cx="8183880" cy="733832"/>
          </a:xfrm>
        </p:spPr>
        <p:txBody>
          <a:bodyPr>
            <a:normAutofit/>
          </a:bodyPr>
          <a:lstStyle/>
          <a:p>
            <a:r>
              <a:rPr lang="en-US" sz="3200" dirty="0"/>
              <a:t>Biasing of Transistors</a:t>
            </a:r>
            <a:endParaRPr lang="en-US" sz="3200" dirty="0"/>
          </a:p>
        </p:txBody>
      </p:sp>
      <p:sp>
        <p:nvSpPr>
          <p:cNvPr id="3" name="Content Placeholder 2"/>
          <p:cNvSpPr>
            <a:spLocks noGrp="1"/>
          </p:cNvSpPr>
          <p:nvPr>
            <p:ph idx="1"/>
          </p:nvPr>
        </p:nvSpPr>
        <p:spPr>
          <a:xfrm>
            <a:off x="250209" y="3994366"/>
            <a:ext cx="8702624" cy="1864546"/>
          </a:xfrm>
        </p:spPr>
        <p:txBody>
          <a:bodyPr>
            <a:normAutofit/>
          </a:bodyPr>
          <a:lstStyle/>
          <a:p>
            <a:r>
              <a:rPr lang="en-US" sz="2000" dirty="0"/>
              <a:t>For normal operations, </a:t>
            </a:r>
            <a:r>
              <a:rPr lang="en-US" sz="2000" b="1" dirty="0"/>
              <a:t>EBJ</a:t>
            </a:r>
            <a:r>
              <a:rPr lang="en-US" sz="2000" dirty="0"/>
              <a:t> is </a:t>
            </a:r>
            <a:r>
              <a:rPr lang="en-US" sz="2000" b="1" dirty="0"/>
              <a:t>forward biased </a:t>
            </a:r>
            <a:r>
              <a:rPr lang="en-US" sz="2000" dirty="0"/>
              <a:t>and </a:t>
            </a:r>
            <a:r>
              <a:rPr lang="en-US" sz="2000" b="1" dirty="0"/>
              <a:t>CBJ</a:t>
            </a:r>
            <a:r>
              <a:rPr lang="en-US" sz="2000" dirty="0"/>
              <a:t> is </a:t>
            </a:r>
            <a:r>
              <a:rPr lang="en-US" sz="2000" b="1" dirty="0"/>
              <a:t>reverse biased</a:t>
            </a:r>
            <a:r>
              <a:rPr lang="en-US" sz="2000" dirty="0"/>
              <a:t>.</a:t>
            </a:r>
            <a:endParaRPr lang="en-US" sz="2000" dirty="0"/>
          </a:p>
          <a:p>
            <a:r>
              <a:rPr lang="en-US" sz="2000" dirty="0"/>
              <a:t>Transistors can be made either with Silicon (</a:t>
            </a:r>
            <a:r>
              <a:rPr lang="en-US" sz="2000" b="1" dirty="0"/>
              <a:t>Si</a:t>
            </a:r>
            <a:r>
              <a:rPr lang="en-US" sz="2000" dirty="0"/>
              <a:t>) or Germanium (</a:t>
            </a:r>
            <a:r>
              <a:rPr lang="en-US" sz="2000" b="1" dirty="0"/>
              <a:t>Ge</a:t>
            </a:r>
            <a:r>
              <a:rPr lang="en-US" sz="2000" dirty="0"/>
              <a:t>).</a:t>
            </a:r>
            <a:endParaRPr lang="en-US" sz="2000" dirty="0"/>
          </a:p>
          <a:p>
            <a:pPr lvl="1"/>
            <a:r>
              <a:rPr lang="en-US" sz="1800" dirty="0"/>
              <a:t>But, both the materials are not used in making a single transistor.</a:t>
            </a:r>
            <a:endParaRPr lang="en-US" sz="1800" dirty="0"/>
          </a:p>
          <a:p>
            <a:r>
              <a:rPr lang="en-US" sz="2000" dirty="0"/>
              <a:t>The forward biased EBJ junction will have the cut-in voltage of either </a:t>
            </a:r>
            <a:r>
              <a:rPr lang="en-US" sz="2000" b="1" dirty="0"/>
              <a:t>0.7V (Si)</a:t>
            </a:r>
            <a:r>
              <a:rPr lang="en-US" sz="2000" dirty="0"/>
              <a:t> or </a:t>
            </a:r>
            <a:r>
              <a:rPr lang="en-US" sz="2000" b="1" dirty="0"/>
              <a:t>0.3V (Ge) </a:t>
            </a:r>
            <a:r>
              <a:rPr lang="en-US" sz="2000" dirty="0"/>
              <a:t>based on the material used to construct the transistor.</a:t>
            </a:r>
            <a:endParaRPr lang="en-US" sz="2000" dirty="0"/>
          </a:p>
        </p:txBody>
      </p:sp>
      <p:sp>
        <p:nvSpPr>
          <p:cNvPr id="27" name="TextBox 26"/>
          <p:cNvSpPr txBox="1"/>
          <p:nvPr/>
        </p:nvSpPr>
        <p:spPr>
          <a:xfrm>
            <a:off x="1599974" y="3486585"/>
            <a:ext cx="1640706" cy="369332"/>
          </a:xfrm>
          <a:prstGeom prst="rect">
            <a:avLst/>
          </a:prstGeom>
          <a:noFill/>
        </p:spPr>
        <p:txBody>
          <a:bodyPr wrap="none" rtlCol="0">
            <a:spAutoFit/>
          </a:bodyPr>
          <a:lstStyle/>
          <a:p>
            <a:r>
              <a:rPr lang="en-US" b="1" dirty="0">
                <a:solidFill>
                  <a:srgbClr val="C00000"/>
                </a:solidFill>
              </a:rPr>
              <a:t>NPN</a:t>
            </a:r>
            <a:r>
              <a:rPr lang="en-US" dirty="0">
                <a:solidFill>
                  <a:srgbClr val="C00000"/>
                </a:solidFill>
              </a:rPr>
              <a:t> Transistor</a:t>
            </a:r>
            <a:endParaRPr lang="en-IN" dirty="0">
              <a:solidFill>
                <a:srgbClr val="C00000"/>
              </a:solidFill>
            </a:endParaRPr>
          </a:p>
        </p:txBody>
      </p:sp>
      <p:sp>
        <p:nvSpPr>
          <p:cNvPr id="28" name="TextBox 27"/>
          <p:cNvSpPr txBox="1"/>
          <p:nvPr/>
        </p:nvSpPr>
        <p:spPr>
          <a:xfrm>
            <a:off x="5872521" y="3521482"/>
            <a:ext cx="1615058" cy="369332"/>
          </a:xfrm>
          <a:prstGeom prst="rect">
            <a:avLst/>
          </a:prstGeom>
          <a:noFill/>
        </p:spPr>
        <p:txBody>
          <a:bodyPr wrap="none" rtlCol="0">
            <a:spAutoFit/>
          </a:bodyPr>
          <a:lstStyle/>
          <a:p>
            <a:r>
              <a:rPr lang="en-US" b="1" dirty="0">
                <a:solidFill>
                  <a:srgbClr val="C00000"/>
                </a:solidFill>
              </a:rPr>
              <a:t>PNP</a:t>
            </a:r>
            <a:r>
              <a:rPr lang="en-US" dirty="0">
                <a:solidFill>
                  <a:srgbClr val="C00000"/>
                </a:solidFill>
              </a:rPr>
              <a:t> Transistor</a:t>
            </a:r>
            <a:endParaRPr lang="en-IN" dirty="0">
              <a:solidFill>
                <a:srgbClr val="C00000"/>
              </a:solidFill>
            </a:endParaRPr>
          </a:p>
        </p:txBody>
      </p:sp>
      <p:grpSp>
        <p:nvGrpSpPr>
          <p:cNvPr id="55" name="Group 54"/>
          <p:cNvGrpSpPr/>
          <p:nvPr/>
        </p:nvGrpSpPr>
        <p:grpSpPr>
          <a:xfrm>
            <a:off x="3698833" y="2495715"/>
            <a:ext cx="894673" cy="850024"/>
            <a:chOff x="3697397" y="2542911"/>
            <a:chExt cx="894673" cy="850024"/>
          </a:xfrm>
        </p:grpSpPr>
        <p:grpSp>
          <p:nvGrpSpPr>
            <p:cNvPr id="43" name="Group 42"/>
            <p:cNvGrpSpPr/>
            <p:nvPr/>
          </p:nvGrpSpPr>
          <p:grpSpPr>
            <a:xfrm>
              <a:off x="3697397" y="2542911"/>
              <a:ext cx="570043" cy="850024"/>
              <a:chOff x="9248926" y="1339975"/>
              <a:chExt cx="570043" cy="850024"/>
            </a:xfrm>
          </p:grpSpPr>
          <p:sp>
            <p:nvSpPr>
              <p:cNvPr id="44" name="TextBox 43"/>
              <p:cNvSpPr txBox="1"/>
              <p:nvPr/>
            </p:nvSpPr>
            <p:spPr>
              <a:xfrm>
                <a:off x="9490703" y="1339975"/>
                <a:ext cx="312906" cy="400110"/>
              </a:xfrm>
              <a:prstGeom prst="rect">
                <a:avLst/>
              </a:prstGeom>
              <a:noFill/>
            </p:spPr>
            <p:txBody>
              <a:bodyPr wrap="none" rtlCol="0">
                <a:spAutoFit/>
              </a:bodyPr>
              <a:lstStyle/>
              <a:p>
                <a:r>
                  <a:rPr lang="en-US" sz="2000" b="1" dirty="0"/>
                  <a:t>+</a:t>
                </a:r>
                <a:endParaRPr lang="en-IN" b="1" dirty="0"/>
              </a:p>
            </p:txBody>
          </p:sp>
          <p:sp>
            <p:nvSpPr>
              <p:cNvPr id="45" name="TextBox 44"/>
              <p:cNvSpPr txBox="1"/>
              <p:nvPr/>
            </p:nvSpPr>
            <p:spPr>
              <a:xfrm>
                <a:off x="9555755" y="1673750"/>
                <a:ext cx="263214" cy="400110"/>
              </a:xfrm>
              <a:prstGeom prst="rect">
                <a:avLst/>
              </a:prstGeom>
              <a:noFill/>
            </p:spPr>
            <p:txBody>
              <a:bodyPr wrap="none" rtlCol="0">
                <a:spAutoFit/>
              </a:bodyPr>
              <a:lstStyle/>
              <a:p>
                <a:r>
                  <a:rPr lang="en-US" sz="2000" b="1" dirty="0"/>
                  <a:t>-</a:t>
                </a:r>
                <a:endParaRPr lang="en-IN" b="1" dirty="0"/>
              </a:p>
            </p:txBody>
          </p:sp>
          <p:grpSp>
            <p:nvGrpSpPr>
              <p:cNvPr id="46" name="Group 45"/>
              <p:cNvGrpSpPr/>
              <p:nvPr/>
            </p:nvGrpSpPr>
            <p:grpSpPr>
              <a:xfrm>
                <a:off x="9248926" y="1340528"/>
                <a:ext cx="387273" cy="849471"/>
                <a:chOff x="9248926" y="1340528"/>
                <a:chExt cx="387273" cy="849471"/>
              </a:xfrm>
            </p:grpSpPr>
            <p:cxnSp>
              <p:nvCxnSpPr>
                <p:cNvPr id="47" name="Straight Connector 46"/>
                <p:cNvCxnSpPr/>
                <p:nvPr/>
              </p:nvCxnSpPr>
              <p:spPr>
                <a:xfrm flipV="1">
                  <a:off x="9442562" y="1812471"/>
                  <a:ext cx="0" cy="3775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9442563" y="1340528"/>
                  <a:ext cx="1" cy="3467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248926" y="1693626"/>
                  <a:ext cx="3872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9342603" y="1812470"/>
                  <a:ext cx="2013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2" name="TextBox 51"/>
            <p:cNvSpPr txBox="1"/>
            <p:nvPr/>
          </p:nvSpPr>
          <p:spPr>
            <a:xfrm>
              <a:off x="4069170" y="2749208"/>
              <a:ext cx="522900" cy="338554"/>
            </a:xfrm>
            <a:prstGeom prst="rect">
              <a:avLst/>
            </a:prstGeom>
            <a:noFill/>
          </p:spPr>
          <p:txBody>
            <a:bodyPr wrap="none" rtlCol="0">
              <a:spAutoFit/>
            </a:bodyPr>
            <a:lstStyle/>
            <a:p>
              <a:r>
                <a:rPr lang="en-US" sz="1600" b="1" dirty="0"/>
                <a:t>V</a:t>
              </a:r>
              <a:r>
                <a:rPr lang="en-US" sz="1600" b="1" baseline="-25000" dirty="0"/>
                <a:t>CE</a:t>
              </a:r>
              <a:endParaRPr lang="en-IN" sz="1600" b="1" baseline="-25000" dirty="0"/>
            </a:p>
          </p:txBody>
        </p:sp>
      </p:grpSp>
      <p:grpSp>
        <p:nvGrpSpPr>
          <p:cNvPr id="13" name="Group 12"/>
          <p:cNvGrpSpPr/>
          <p:nvPr/>
        </p:nvGrpSpPr>
        <p:grpSpPr>
          <a:xfrm>
            <a:off x="201091" y="2486240"/>
            <a:ext cx="3691378" cy="1027771"/>
            <a:chOff x="199655" y="2533436"/>
            <a:chExt cx="3691378" cy="1027771"/>
          </a:xfrm>
        </p:grpSpPr>
        <p:grpSp>
          <p:nvGrpSpPr>
            <p:cNvPr id="18" name="Group 17"/>
            <p:cNvGrpSpPr/>
            <p:nvPr/>
          </p:nvGrpSpPr>
          <p:grpSpPr>
            <a:xfrm rot="10800000">
              <a:off x="570344" y="2533436"/>
              <a:ext cx="570043" cy="850024"/>
              <a:chOff x="9248926" y="1339975"/>
              <a:chExt cx="570043" cy="850024"/>
            </a:xfrm>
          </p:grpSpPr>
          <p:sp>
            <p:nvSpPr>
              <p:cNvPr id="19" name="TextBox 18"/>
              <p:cNvSpPr txBox="1"/>
              <p:nvPr/>
            </p:nvSpPr>
            <p:spPr>
              <a:xfrm>
                <a:off x="9490703" y="1339975"/>
                <a:ext cx="312906" cy="400110"/>
              </a:xfrm>
              <a:prstGeom prst="rect">
                <a:avLst/>
              </a:prstGeom>
              <a:noFill/>
            </p:spPr>
            <p:txBody>
              <a:bodyPr wrap="none" rtlCol="0">
                <a:spAutoFit/>
              </a:bodyPr>
              <a:lstStyle/>
              <a:p>
                <a:r>
                  <a:rPr lang="en-US" sz="2000" b="1" dirty="0"/>
                  <a:t>+</a:t>
                </a:r>
                <a:endParaRPr lang="en-IN" b="1" dirty="0"/>
              </a:p>
            </p:txBody>
          </p:sp>
          <p:sp>
            <p:nvSpPr>
              <p:cNvPr id="20" name="TextBox 19"/>
              <p:cNvSpPr txBox="1"/>
              <p:nvPr/>
            </p:nvSpPr>
            <p:spPr>
              <a:xfrm>
                <a:off x="9555755" y="1673750"/>
                <a:ext cx="263214" cy="400110"/>
              </a:xfrm>
              <a:prstGeom prst="rect">
                <a:avLst/>
              </a:prstGeom>
              <a:noFill/>
            </p:spPr>
            <p:txBody>
              <a:bodyPr wrap="none" rtlCol="0">
                <a:spAutoFit/>
              </a:bodyPr>
              <a:lstStyle/>
              <a:p>
                <a:r>
                  <a:rPr lang="en-US" sz="2000" b="1" dirty="0"/>
                  <a:t>-</a:t>
                </a:r>
                <a:endParaRPr lang="en-IN" b="1" dirty="0"/>
              </a:p>
            </p:txBody>
          </p:sp>
          <p:grpSp>
            <p:nvGrpSpPr>
              <p:cNvPr id="22" name="Group 21"/>
              <p:cNvGrpSpPr/>
              <p:nvPr/>
            </p:nvGrpSpPr>
            <p:grpSpPr>
              <a:xfrm>
                <a:off x="9248926" y="1340528"/>
                <a:ext cx="387273" cy="849471"/>
                <a:chOff x="9248926" y="1340528"/>
                <a:chExt cx="387273" cy="849471"/>
              </a:xfrm>
            </p:grpSpPr>
            <p:cxnSp>
              <p:nvCxnSpPr>
                <p:cNvPr id="23" name="Straight Connector 22"/>
                <p:cNvCxnSpPr/>
                <p:nvPr/>
              </p:nvCxnSpPr>
              <p:spPr>
                <a:xfrm flipV="1">
                  <a:off x="9442562" y="1812471"/>
                  <a:ext cx="0" cy="3775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9442563" y="1340528"/>
                  <a:ext cx="1" cy="3467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248926" y="1693626"/>
                  <a:ext cx="3872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342603" y="1812470"/>
                  <a:ext cx="2013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TextBox 8"/>
            <p:cNvSpPr txBox="1"/>
            <p:nvPr/>
          </p:nvSpPr>
          <p:spPr>
            <a:xfrm>
              <a:off x="199655" y="2773744"/>
              <a:ext cx="514885" cy="338554"/>
            </a:xfrm>
            <a:prstGeom prst="rect">
              <a:avLst/>
            </a:prstGeom>
            <a:noFill/>
          </p:spPr>
          <p:txBody>
            <a:bodyPr wrap="none" rtlCol="0">
              <a:spAutoFit/>
            </a:bodyPr>
            <a:lstStyle/>
            <a:p>
              <a:r>
                <a:rPr lang="en-US" sz="1600" b="1" dirty="0"/>
                <a:t>V</a:t>
              </a:r>
              <a:r>
                <a:rPr lang="en-US" sz="1600" b="1" baseline="-25000" dirty="0"/>
                <a:t>BE</a:t>
              </a:r>
              <a:endParaRPr lang="en-IN" sz="1600" b="1" baseline="-25000" dirty="0"/>
            </a:p>
          </p:txBody>
        </p:sp>
        <p:cxnSp>
          <p:nvCxnSpPr>
            <p:cNvPr id="51" name="Straight Connector 50"/>
            <p:cNvCxnSpPr/>
            <p:nvPr/>
          </p:nvCxnSpPr>
          <p:spPr>
            <a:xfrm>
              <a:off x="946749" y="3380656"/>
              <a:ext cx="29442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1"/>
            <a:stretch>
              <a:fillRect/>
            </a:stretch>
          </p:blipFill>
          <p:spPr>
            <a:xfrm>
              <a:off x="2330798" y="3312657"/>
              <a:ext cx="241240" cy="248550"/>
            </a:xfrm>
            <a:prstGeom prst="rect">
              <a:avLst/>
            </a:prstGeom>
          </p:spPr>
        </p:pic>
      </p:grpSp>
      <p:grpSp>
        <p:nvGrpSpPr>
          <p:cNvPr id="58" name="Group 57"/>
          <p:cNvGrpSpPr/>
          <p:nvPr/>
        </p:nvGrpSpPr>
        <p:grpSpPr>
          <a:xfrm>
            <a:off x="706378" y="1992848"/>
            <a:ext cx="3585873" cy="1340612"/>
            <a:chOff x="704942" y="2040044"/>
            <a:chExt cx="3585873" cy="1340612"/>
          </a:xfrm>
        </p:grpSpPr>
        <p:grpSp>
          <p:nvGrpSpPr>
            <p:cNvPr id="56" name="Group 55"/>
            <p:cNvGrpSpPr/>
            <p:nvPr/>
          </p:nvGrpSpPr>
          <p:grpSpPr>
            <a:xfrm>
              <a:off x="704942" y="2040044"/>
              <a:ext cx="3585873" cy="1340612"/>
              <a:chOff x="704942" y="2040044"/>
              <a:chExt cx="3585873" cy="1340612"/>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b="29568"/>
              <a:stretch>
                <a:fillRect/>
              </a:stretch>
            </p:blipFill>
            <p:spPr>
              <a:xfrm>
                <a:off x="704942" y="2040044"/>
                <a:ext cx="3585873" cy="978280"/>
              </a:xfrm>
              <a:prstGeom prst="rect">
                <a:avLst/>
              </a:prstGeom>
            </p:spPr>
          </p:pic>
          <p:cxnSp>
            <p:nvCxnSpPr>
              <p:cNvPr id="53" name="Straight Connector 52"/>
              <p:cNvCxnSpPr/>
              <p:nvPr/>
            </p:nvCxnSpPr>
            <p:spPr>
              <a:xfrm flipV="1">
                <a:off x="2440810" y="3003128"/>
                <a:ext cx="0" cy="377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2425652" y="2840659"/>
              <a:ext cx="545342" cy="307777"/>
            </a:xfrm>
            <a:prstGeom prst="rect">
              <a:avLst/>
            </a:prstGeom>
            <a:noFill/>
          </p:spPr>
          <p:txBody>
            <a:bodyPr wrap="none" rtlCol="0">
              <a:spAutoFit/>
            </a:bodyPr>
            <a:lstStyle/>
            <a:p>
              <a:r>
                <a:rPr lang="en-US" sz="1400" b="1" dirty="0"/>
                <a:t>Base</a:t>
              </a:r>
              <a:endParaRPr lang="en-IN" b="1" dirty="0"/>
            </a:p>
          </p:txBody>
        </p:sp>
      </p:grpSp>
      <p:grpSp>
        <p:nvGrpSpPr>
          <p:cNvPr id="24" name="Group 23"/>
          <p:cNvGrpSpPr/>
          <p:nvPr/>
        </p:nvGrpSpPr>
        <p:grpSpPr>
          <a:xfrm>
            <a:off x="365063" y="1211826"/>
            <a:ext cx="2002471" cy="1125740"/>
            <a:chOff x="676061" y="1475073"/>
            <a:chExt cx="2002471" cy="1125740"/>
          </a:xfrm>
        </p:grpSpPr>
        <p:sp>
          <p:nvSpPr>
            <p:cNvPr id="15" name="TextBox 14"/>
            <p:cNvSpPr txBox="1"/>
            <p:nvPr/>
          </p:nvSpPr>
          <p:spPr>
            <a:xfrm>
              <a:off x="676061" y="1475073"/>
              <a:ext cx="2002471" cy="584775"/>
            </a:xfrm>
            <a:prstGeom prst="rect">
              <a:avLst/>
            </a:prstGeom>
            <a:noFill/>
          </p:spPr>
          <p:txBody>
            <a:bodyPr wrap="none" rtlCol="0">
              <a:spAutoFit/>
            </a:bodyPr>
            <a:lstStyle/>
            <a:p>
              <a:pPr algn="ctr"/>
              <a:r>
                <a:rPr lang="en-US" sz="1600" dirty="0">
                  <a:solidFill>
                    <a:srgbClr val="C00000"/>
                  </a:solidFill>
                </a:rPr>
                <a:t>Emitter Base Junction</a:t>
              </a:r>
              <a:endParaRPr lang="en-US" sz="1600" dirty="0">
                <a:solidFill>
                  <a:srgbClr val="C00000"/>
                </a:solidFill>
              </a:endParaRPr>
            </a:p>
            <a:p>
              <a:pPr algn="ctr"/>
              <a:r>
                <a:rPr lang="en-US" sz="1600" dirty="0">
                  <a:solidFill>
                    <a:srgbClr val="C00000"/>
                  </a:solidFill>
                </a:rPr>
                <a:t>(</a:t>
              </a:r>
              <a:r>
                <a:rPr lang="en-US" sz="1600" b="1" dirty="0">
                  <a:solidFill>
                    <a:srgbClr val="C00000"/>
                  </a:solidFill>
                </a:rPr>
                <a:t>EBJ</a:t>
              </a:r>
              <a:r>
                <a:rPr lang="en-US" sz="1600" dirty="0">
                  <a:solidFill>
                    <a:srgbClr val="C00000"/>
                  </a:solidFill>
                </a:rPr>
                <a:t>)</a:t>
              </a:r>
              <a:endParaRPr lang="en-IN" sz="1600" dirty="0">
                <a:solidFill>
                  <a:srgbClr val="C00000"/>
                </a:solidFill>
              </a:endParaRPr>
            </a:p>
          </p:txBody>
        </p:sp>
        <p:cxnSp>
          <p:nvCxnSpPr>
            <p:cNvPr id="17" name="Straight Arrow Connector 16"/>
            <p:cNvCxnSpPr/>
            <p:nvPr/>
          </p:nvCxnSpPr>
          <p:spPr>
            <a:xfrm>
              <a:off x="2051720" y="1888032"/>
              <a:ext cx="478171" cy="71278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2423487" y="1221301"/>
            <a:ext cx="2149949" cy="1059546"/>
            <a:chOff x="2734485" y="1484548"/>
            <a:chExt cx="2149949" cy="1059546"/>
          </a:xfrm>
        </p:grpSpPr>
        <p:sp>
          <p:nvSpPr>
            <p:cNvPr id="16" name="TextBox 15"/>
            <p:cNvSpPr txBox="1"/>
            <p:nvPr/>
          </p:nvSpPr>
          <p:spPr>
            <a:xfrm>
              <a:off x="2734485" y="1484548"/>
              <a:ext cx="2149949" cy="584775"/>
            </a:xfrm>
            <a:prstGeom prst="rect">
              <a:avLst/>
            </a:prstGeom>
            <a:noFill/>
          </p:spPr>
          <p:txBody>
            <a:bodyPr wrap="none" rtlCol="0">
              <a:spAutoFit/>
            </a:bodyPr>
            <a:lstStyle/>
            <a:p>
              <a:pPr algn="ctr"/>
              <a:r>
                <a:rPr lang="en-US" sz="1600" dirty="0">
                  <a:solidFill>
                    <a:srgbClr val="C00000"/>
                  </a:solidFill>
                </a:rPr>
                <a:t>Collector Base Junction</a:t>
              </a:r>
              <a:endParaRPr lang="en-US" sz="1600" dirty="0">
                <a:solidFill>
                  <a:srgbClr val="C00000"/>
                </a:solidFill>
              </a:endParaRPr>
            </a:p>
            <a:p>
              <a:pPr algn="ctr"/>
              <a:r>
                <a:rPr lang="en-US" sz="1600" dirty="0">
                  <a:solidFill>
                    <a:srgbClr val="C00000"/>
                  </a:solidFill>
                </a:rPr>
                <a:t>(</a:t>
              </a:r>
              <a:r>
                <a:rPr lang="en-US" sz="1600" b="1" dirty="0">
                  <a:solidFill>
                    <a:srgbClr val="C00000"/>
                  </a:solidFill>
                </a:rPr>
                <a:t>CBJ</a:t>
              </a:r>
              <a:r>
                <a:rPr lang="en-US" sz="1600" dirty="0">
                  <a:solidFill>
                    <a:srgbClr val="C00000"/>
                  </a:solidFill>
                </a:rPr>
                <a:t>)</a:t>
              </a:r>
              <a:endParaRPr lang="en-IN" sz="1600" dirty="0">
                <a:solidFill>
                  <a:srgbClr val="C00000"/>
                </a:solidFill>
              </a:endParaRPr>
            </a:p>
          </p:txBody>
        </p:sp>
        <p:cxnSp>
          <p:nvCxnSpPr>
            <p:cNvPr id="21" name="Straight Arrow Connector 20"/>
            <p:cNvCxnSpPr/>
            <p:nvPr/>
          </p:nvCxnSpPr>
          <p:spPr>
            <a:xfrm flipH="1">
              <a:off x="2914533" y="1879319"/>
              <a:ext cx="475984" cy="66477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7913252" y="2491451"/>
            <a:ext cx="967464" cy="859499"/>
            <a:chOff x="3709931" y="2533436"/>
            <a:chExt cx="967464" cy="859499"/>
          </a:xfrm>
        </p:grpSpPr>
        <p:grpSp>
          <p:nvGrpSpPr>
            <p:cNvPr id="60" name="Group 59"/>
            <p:cNvGrpSpPr/>
            <p:nvPr/>
          </p:nvGrpSpPr>
          <p:grpSpPr>
            <a:xfrm>
              <a:off x="3709931" y="2533436"/>
              <a:ext cx="575979" cy="859499"/>
              <a:chOff x="9261460" y="1330500"/>
              <a:chExt cx="575979" cy="859499"/>
            </a:xfrm>
          </p:grpSpPr>
          <p:sp>
            <p:nvSpPr>
              <p:cNvPr id="62" name="TextBox 61"/>
              <p:cNvSpPr txBox="1"/>
              <p:nvPr/>
            </p:nvSpPr>
            <p:spPr>
              <a:xfrm>
                <a:off x="9524533" y="1698854"/>
                <a:ext cx="312906" cy="400110"/>
              </a:xfrm>
              <a:prstGeom prst="rect">
                <a:avLst/>
              </a:prstGeom>
              <a:noFill/>
            </p:spPr>
            <p:txBody>
              <a:bodyPr wrap="none" rtlCol="0">
                <a:spAutoFit/>
              </a:bodyPr>
              <a:lstStyle/>
              <a:p>
                <a:r>
                  <a:rPr lang="en-US" sz="2000" b="1" dirty="0"/>
                  <a:t>+</a:t>
                </a:r>
                <a:endParaRPr lang="en-IN" b="1" dirty="0"/>
              </a:p>
            </p:txBody>
          </p:sp>
          <p:sp>
            <p:nvSpPr>
              <p:cNvPr id="63" name="TextBox 62"/>
              <p:cNvSpPr txBox="1"/>
              <p:nvPr/>
            </p:nvSpPr>
            <p:spPr>
              <a:xfrm>
                <a:off x="9525086" y="1330500"/>
                <a:ext cx="263214" cy="400110"/>
              </a:xfrm>
              <a:prstGeom prst="rect">
                <a:avLst/>
              </a:prstGeom>
              <a:noFill/>
            </p:spPr>
            <p:txBody>
              <a:bodyPr wrap="none" rtlCol="0">
                <a:spAutoFit/>
              </a:bodyPr>
              <a:lstStyle/>
              <a:p>
                <a:r>
                  <a:rPr lang="en-US" sz="2000" b="1" dirty="0"/>
                  <a:t>-</a:t>
                </a:r>
                <a:endParaRPr lang="en-IN" b="1" dirty="0"/>
              </a:p>
            </p:txBody>
          </p:sp>
          <p:grpSp>
            <p:nvGrpSpPr>
              <p:cNvPr id="64" name="Group 63"/>
              <p:cNvGrpSpPr/>
              <p:nvPr/>
            </p:nvGrpSpPr>
            <p:grpSpPr>
              <a:xfrm>
                <a:off x="9261460" y="1340528"/>
                <a:ext cx="387273" cy="849471"/>
                <a:chOff x="9261460" y="1340528"/>
                <a:chExt cx="387273" cy="849471"/>
              </a:xfrm>
            </p:grpSpPr>
            <p:cxnSp>
              <p:nvCxnSpPr>
                <p:cNvPr id="65" name="Straight Connector 64"/>
                <p:cNvCxnSpPr/>
                <p:nvPr/>
              </p:nvCxnSpPr>
              <p:spPr>
                <a:xfrm flipV="1">
                  <a:off x="9442562" y="1812471"/>
                  <a:ext cx="0" cy="3775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9442563" y="1340528"/>
                  <a:ext cx="1" cy="3467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261460" y="1782343"/>
                  <a:ext cx="3872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341904" y="1693538"/>
                  <a:ext cx="2013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1" name="TextBox 60"/>
            <p:cNvSpPr txBox="1"/>
            <p:nvPr/>
          </p:nvSpPr>
          <p:spPr>
            <a:xfrm>
              <a:off x="4154495" y="2782651"/>
              <a:ext cx="522900" cy="338554"/>
            </a:xfrm>
            <a:prstGeom prst="rect">
              <a:avLst/>
            </a:prstGeom>
            <a:noFill/>
          </p:spPr>
          <p:txBody>
            <a:bodyPr wrap="none" rtlCol="0">
              <a:spAutoFit/>
            </a:bodyPr>
            <a:lstStyle/>
            <a:p>
              <a:r>
                <a:rPr lang="en-US" sz="1600" b="1" dirty="0"/>
                <a:t>V</a:t>
              </a:r>
              <a:r>
                <a:rPr lang="en-US" sz="1600" b="1" baseline="-25000" dirty="0"/>
                <a:t>CE</a:t>
              </a:r>
              <a:endParaRPr lang="en-IN" sz="1600" b="1" baseline="-25000" dirty="0"/>
            </a:p>
          </p:txBody>
        </p:sp>
      </p:grpSp>
      <p:grpSp>
        <p:nvGrpSpPr>
          <p:cNvPr id="69" name="Group 68"/>
          <p:cNvGrpSpPr/>
          <p:nvPr/>
        </p:nvGrpSpPr>
        <p:grpSpPr>
          <a:xfrm>
            <a:off x="4496991" y="2491451"/>
            <a:ext cx="3597363" cy="1027771"/>
            <a:chOff x="293670" y="2533436"/>
            <a:chExt cx="3597363" cy="1027771"/>
          </a:xfrm>
        </p:grpSpPr>
        <p:grpSp>
          <p:nvGrpSpPr>
            <p:cNvPr id="70" name="Group 69"/>
            <p:cNvGrpSpPr/>
            <p:nvPr/>
          </p:nvGrpSpPr>
          <p:grpSpPr>
            <a:xfrm rot="10800000">
              <a:off x="595309" y="2533436"/>
              <a:ext cx="547064" cy="849471"/>
              <a:chOff x="9246940" y="1340528"/>
              <a:chExt cx="547064" cy="849471"/>
            </a:xfrm>
          </p:grpSpPr>
          <p:sp>
            <p:nvSpPr>
              <p:cNvPr id="74" name="TextBox 73"/>
              <p:cNvSpPr txBox="1"/>
              <p:nvPr/>
            </p:nvSpPr>
            <p:spPr>
              <a:xfrm>
                <a:off x="9481098" y="1718068"/>
                <a:ext cx="312906" cy="400110"/>
              </a:xfrm>
              <a:prstGeom prst="rect">
                <a:avLst/>
              </a:prstGeom>
              <a:noFill/>
            </p:spPr>
            <p:txBody>
              <a:bodyPr wrap="none" rtlCol="0">
                <a:spAutoFit/>
              </a:bodyPr>
              <a:lstStyle/>
              <a:p>
                <a:r>
                  <a:rPr lang="en-US" sz="2000" b="1" dirty="0"/>
                  <a:t>+</a:t>
                </a:r>
                <a:endParaRPr lang="en-IN" b="1" dirty="0"/>
              </a:p>
            </p:txBody>
          </p:sp>
          <p:sp>
            <p:nvSpPr>
              <p:cNvPr id="75" name="TextBox 74"/>
              <p:cNvSpPr txBox="1"/>
              <p:nvPr/>
            </p:nvSpPr>
            <p:spPr>
              <a:xfrm>
                <a:off x="9473418" y="1375949"/>
                <a:ext cx="263214" cy="400110"/>
              </a:xfrm>
              <a:prstGeom prst="rect">
                <a:avLst/>
              </a:prstGeom>
              <a:noFill/>
            </p:spPr>
            <p:txBody>
              <a:bodyPr wrap="none" rtlCol="0">
                <a:spAutoFit/>
              </a:bodyPr>
              <a:lstStyle/>
              <a:p>
                <a:r>
                  <a:rPr lang="en-US" sz="2000" b="1" dirty="0"/>
                  <a:t>-</a:t>
                </a:r>
                <a:endParaRPr lang="en-IN" b="1" dirty="0"/>
              </a:p>
            </p:txBody>
          </p:sp>
          <p:grpSp>
            <p:nvGrpSpPr>
              <p:cNvPr id="76" name="Group 75"/>
              <p:cNvGrpSpPr/>
              <p:nvPr/>
            </p:nvGrpSpPr>
            <p:grpSpPr>
              <a:xfrm>
                <a:off x="9246940" y="1340528"/>
                <a:ext cx="387273" cy="849471"/>
                <a:chOff x="9246940" y="1340528"/>
                <a:chExt cx="387273" cy="849471"/>
              </a:xfrm>
            </p:grpSpPr>
            <p:cxnSp>
              <p:nvCxnSpPr>
                <p:cNvPr id="77" name="Straight Connector 76"/>
                <p:cNvCxnSpPr/>
                <p:nvPr/>
              </p:nvCxnSpPr>
              <p:spPr>
                <a:xfrm flipV="1">
                  <a:off x="9442562" y="1812471"/>
                  <a:ext cx="0" cy="3775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a:off x="9442563" y="1340528"/>
                  <a:ext cx="0" cy="3855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9246940" y="1814748"/>
                  <a:ext cx="3872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9344074" y="1728385"/>
                  <a:ext cx="2013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1" name="TextBox 70"/>
            <p:cNvSpPr txBox="1"/>
            <p:nvPr/>
          </p:nvSpPr>
          <p:spPr>
            <a:xfrm>
              <a:off x="293670" y="2770372"/>
              <a:ext cx="514885" cy="338554"/>
            </a:xfrm>
            <a:prstGeom prst="rect">
              <a:avLst/>
            </a:prstGeom>
            <a:noFill/>
          </p:spPr>
          <p:txBody>
            <a:bodyPr wrap="none" rtlCol="0">
              <a:spAutoFit/>
            </a:bodyPr>
            <a:lstStyle/>
            <a:p>
              <a:r>
                <a:rPr lang="en-US" sz="1600" b="1" dirty="0"/>
                <a:t>V</a:t>
              </a:r>
              <a:r>
                <a:rPr lang="en-US" sz="1600" b="1" baseline="-25000" dirty="0"/>
                <a:t>BE</a:t>
              </a:r>
              <a:endParaRPr lang="en-IN" sz="1600" b="1" baseline="-25000" dirty="0"/>
            </a:p>
          </p:txBody>
        </p:sp>
        <p:cxnSp>
          <p:nvCxnSpPr>
            <p:cNvPr id="72" name="Straight Connector 71"/>
            <p:cNvCxnSpPr/>
            <p:nvPr/>
          </p:nvCxnSpPr>
          <p:spPr>
            <a:xfrm>
              <a:off x="946749" y="3380656"/>
              <a:ext cx="29442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73" name="Picture 72"/>
            <p:cNvPicPr>
              <a:picLocks noChangeAspect="1"/>
            </p:cNvPicPr>
            <p:nvPr/>
          </p:nvPicPr>
          <p:blipFill>
            <a:blip r:embed="rId1"/>
            <a:stretch>
              <a:fillRect/>
            </a:stretch>
          </p:blipFill>
          <p:spPr>
            <a:xfrm>
              <a:off x="2330798" y="3312657"/>
              <a:ext cx="241240" cy="248550"/>
            </a:xfrm>
            <a:prstGeom prst="rect">
              <a:avLst/>
            </a:prstGeom>
          </p:spPr>
        </p:pic>
      </p:grpSp>
      <p:grpSp>
        <p:nvGrpSpPr>
          <p:cNvPr id="83" name="Group 82"/>
          <p:cNvGrpSpPr/>
          <p:nvPr/>
        </p:nvGrpSpPr>
        <p:grpSpPr>
          <a:xfrm>
            <a:off x="4918684" y="2058542"/>
            <a:ext cx="3524679" cy="1277869"/>
            <a:chOff x="4783515" y="2051261"/>
            <a:chExt cx="3524679" cy="1277869"/>
          </a:xfrm>
        </p:grpSpPr>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b="19401"/>
            <a:stretch>
              <a:fillRect/>
            </a:stretch>
          </p:blipFill>
          <p:spPr>
            <a:xfrm>
              <a:off x="4783515" y="2051261"/>
              <a:ext cx="3524679" cy="1073013"/>
            </a:xfrm>
            <a:prstGeom prst="rect">
              <a:avLst/>
            </a:prstGeom>
          </p:spPr>
        </p:pic>
        <p:cxnSp>
          <p:nvCxnSpPr>
            <p:cNvPr id="81" name="Straight Connector 80"/>
            <p:cNvCxnSpPr/>
            <p:nvPr/>
          </p:nvCxnSpPr>
          <p:spPr>
            <a:xfrm flipV="1">
              <a:off x="6529602" y="2951602"/>
              <a:ext cx="0" cy="377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4" name="TextBox 83"/>
          <p:cNvSpPr txBox="1"/>
          <p:nvPr/>
        </p:nvSpPr>
        <p:spPr>
          <a:xfrm>
            <a:off x="657415" y="1691049"/>
            <a:ext cx="1241045" cy="276999"/>
          </a:xfrm>
          <a:prstGeom prst="rect">
            <a:avLst/>
          </a:prstGeom>
          <a:noFill/>
        </p:spPr>
        <p:txBody>
          <a:bodyPr wrap="none" rtlCol="0">
            <a:spAutoFit/>
          </a:bodyPr>
          <a:lstStyle/>
          <a:p>
            <a:pPr algn="ctr"/>
            <a:r>
              <a:rPr lang="en-US" sz="1200" b="1" dirty="0">
                <a:solidFill>
                  <a:srgbClr val="0070C0"/>
                </a:solidFill>
              </a:rPr>
              <a:t>Forward Biased</a:t>
            </a:r>
            <a:endParaRPr lang="en-IN" sz="1200" b="1" dirty="0">
              <a:solidFill>
                <a:srgbClr val="0070C0"/>
              </a:solidFill>
            </a:endParaRPr>
          </a:p>
        </p:txBody>
      </p:sp>
      <p:sp>
        <p:nvSpPr>
          <p:cNvPr id="85" name="TextBox 84"/>
          <p:cNvSpPr txBox="1"/>
          <p:nvPr/>
        </p:nvSpPr>
        <p:spPr>
          <a:xfrm>
            <a:off x="6713413" y="1535792"/>
            <a:ext cx="1181734" cy="461665"/>
          </a:xfrm>
          <a:prstGeom prst="rect">
            <a:avLst/>
          </a:prstGeom>
          <a:noFill/>
        </p:spPr>
        <p:txBody>
          <a:bodyPr wrap="none" rtlCol="0">
            <a:spAutoFit/>
          </a:bodyPr>
          <a:lstStyle/>
          <a:p>
            <a:pPr algn="ctr"/>
            <a:r>
              <a:rPr lang="en-US" sz="1200" b="1" dirty="0">
                <a:solidFill>
                  <a:srgbClr val="C00000"/>
                </a:solidFill>
              </a:rPr>
              <a:t>CBJ</a:t>
            </a:r>
            <a:endParaRPr lang="en-US" sz="1200" b="1" dirty="0">
              <a:solidFill>
                <a:srgbClr val="C00000"/>
              </a:solidFill>
            </a:endParaRPr>
          </a:p>
          <a:p>
            <a:pPr algn="ctr"/>
            <a:r>
              <a:rPr lang="en-US" sz="1200" b="1" dirty="0">
                <a:solidFill>
                  <a:srgbClr val="0070C0"/>
                </a:solidFill>
              </a:rPr>
              <a:t>Reverse Biased</a:t>
            </a:r>
            <a:endParaRPr lang="en-IN" sz="1200" b="1" dirty="0">
              <a:solidFill>
                <a:srgbClr val="0070C0"/>
              </a:solidFill>
            </a:endParaRPr>
          </a:p>
        </p:txBody>
      </p:sp>
      <p:sp>
        <p:nvSpPr>
          <p:cNvPr id="86" name="TextBox 85"/>
          <p:cNvSpPr txBox="1"/>
          <p:nvPr/>
        </p:nvSpPr>
        <p:spPr>
          <a:xfrm>
            <a:off x="5310077" y="1580197"/>
            <a:ext cx="1241044" cy="461665"/>
          </a:xfrm>
          <a:prstGeom prst="rect">
            <a:avLst/>
          </a:prstGeom>
          <a:noFill/>
        </p:spPr>
        <p:txBody>
          <a:bodyPr wrap="none" rtlCol="0">
            <a:spAutoFit/>
          </a:bodyPr>
          <a:lstStyle/>
          <a:p>
            <a:pPr algn="ctr"/>
            <a:r>
              <a:rPr lang="en-US" sz="1200" b="1" dirty="0">
                <a:solidFill>
                  <a:srgbClr val="C00000"/>
                </a:solidFill>
              </a:rPr>
              <a:t>EBJ</a:t>
            </a:r>
            <a:endParaRPr lang="en-US" sz="1200" b="1" dirty="0">
              <a:solidFill>
                <a:srgbClr val="C00000"/>
              </a:solidFill>
            </a:endParaRPr>
          </a:p>
          <a:p>
            <a:pPr algn="ctr"/>
            <a:r>
              <a:rPr lang="en-US" sz="1200" b="1" dirty="0">
                <a:solidFill>
                  <a:srgbClr val="0070C0"/>
                </a:solidFill>
              </a:rPr>
              <a:t>Forward Biased</a:t>
            </a:r>
            <a:endParaRPr lang="en-IN" sz="1200" b="1" dirty="0">
              <a:solidFill>
                <a:srgbClr val="0070C0"/>
              </a:solidFill>
            </a:endParaRPr>
          </a:p>
        </p:txBody>
      </p:sp>
      <p:sp>
        <p:nvSpPr>
          <p:cNvPr id="87" name="TextBox 86"/>
          <p:cNvSpPr txBox="1"/>
          <p:nvPr/>
        </p:nvSpPr>
        <p:spPr>
          <a:xfrm>
            <a:off x="2995566" y="1720458"/>
            <a:ext cx="1181734" cy="276999"/>
          </a:xfrm>
          <a:prstGeom prst="rect">
            <a:avLst/>
          </a:prstGeom>
          <a:noFill/>
        </p:spPr>
        <p:txBody>
          <a:bodyPr wrap="none" rtlCol="0">
            <a:spAutoFit/>
          </a:bodyPr>
          <a:lstStyle/>
          <a:p>
            <a:pPr algn="ctr"/>
            <a:r>
              <a:rPr lang="en-US" sz="1200" b="1" dirty="0">
                <a:solidFill>
                  <a:srgbClr val="0070C0"/>
                </a:solidFill>
              </a:rPr>
              <a:t>Reverse Biased</a:t>
            </a:r>
            <a:endParaRPr lang="en-IN" sz="1200"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84" grpId="0"/>
      <p:bldP spid="85" grpId="0"/>
      <p:bldP spid="86" grpId="0"/>
      <p:bldP spid="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861048"/>
            <a:ext cx="8183880" cy="1872208"/>
          </a:xfrm>
        </p:spPr>
        <p:txBody>
          <a:bodyPr>
            <a:noAutofit/>
          </a:bodyPr>
          <a:lstStyle/>
          <a:p>
            <a:r>
              <a:rPr lang="fr-FR" sz="3200" dirty="0"/>
              <a:t>Doping and Construction </a:t>
            </a:r>
            <a:br>
              <a:rPr lang="fr-FR" sz="3200" dirty="0"/>
            </a:br>
            <a:r>
              <a:rPr lang="fr-FR" sz="3200" dirty="0"/>
              <a:t>of Transistors</a:t>
            </a:r>
            <a:endParaRPr lang="fr-FR"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ustom 1">
      <a:majorFont>
        <a:latin typeface="Times New Roman"/>
        <a:ea typeface=""/>
        <a:cs typeface=""/>
      </a:majorFont>
      <a:minorFont>
        <a:latin typeface="Times New Roman"/>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8015</Words>
  <Application>WPS Presentation</Application>
  <PresentationFormat>On-screen Show (4:3)</PresentationFormat>
  <Paragraphs>369</Paragraphs>
  <Slides>29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Arial</vt:lpstr>
      <vt:lpstr>SimSun</vt:lpstr>
      <vt:lpstr>Wingdings</vt:lpstr>
      <vt:lpstr>Wingdings 2</vt:lpstr>
      <vt:lpstr>Verdana</vt:lpstr>
      <vt:lpstr>Times New Roman</vt:lpstr>
      <vt:lpstr>Microsoft YaHei</vt:lpstr>
      <vt:lpstr>Arial Unicode MS</vt:lpstr>
      <vt:lpstr>Calibri</vt:lpstr>
      <vt:lpstr>Aspect</vt:lpstr>
      <vt:lpstr>Digital Systems and Computer Architecture     Session 1.8  Mouli Sankaran</vt:lpstr>
      <vt:lpstr>Session 1.8: Focus</vt:lpstr>
      <vt:lpstr>Transistors</vt:lpstr>
      <vt:lpstr>Invention of Transistor</vt:lpstr>
      <vt:lpstr>Transistors: An Introduction</vt:lpstr>
      <vt:lpstr>Transistor Construction</vt:lpstr>
      <vt:lpstr>Transistor Types and Symbols</vt:lpstr>
      <vt:lpstr>Biasing of Transistors</vt:lpstr>
      <vt:lpstr>Doping and Construction  of Transistors</vt:lpstr>
      <vt:lpstr>Doping of Transistors </vt:lpstr>
      <vt:lpstr>Operation of Transistor</vt:lpstr>
      <vt:lpstr>NPN Transistor: Operation</vt:lpstr>
      <vt:lpstr>Biasing of NPN Transistor</vt:lpstr>
      <vt:lpstr>Base Biasing of NPN Transistor</vt:lpstr>
      <vt:lpstr>Problem 1: Find Base current (IB)</vt:lpstr>
      <vt:lpstr>NPN Transistor: Collector Biasing</vt:lpstr>
      <vt:lpstr>Biasing of PNP Transistors</vt:lpstr>
      <vt:lpstr>Biasing of PNP Transistor</vt:lpstr>
      <vt:lpstr>Currents in the Transistor</vt:lpstr>
      <vt:lpstr>IE: Emitter Current</vt:lpstr>
      <vt:lpstr>IB: Base Current</vt:lpstr>
      <vt:lpstr>IC: Collector Current</vt:lpstr>
      <vt:lpstr>Relationship between Transistor Currents</vt:lpstr>
      <vt:lpstr>Circuits using the Transistors</vt:lpstr>
      <vt:lpstr>Transistor as a Switch</vt:lpstr>
      <vt:lpstr>Audio Amplifier</vt:lpstr>
      <vt:lpstr>Oscillator: Square Wave Generator</vt:lpstr>
      <vt:lpstr>Oscillator: Sine Wave Generator</vt:lpstr>
      <vt:lpstr>Session 1.8: Summary</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Vidya</cp:lastModifiedBy>
  <cp:revision>9525</cp:revision>
  <dcterms:created xsi:type="dcterms:W3CDTF">2012-06-28T09:03:00Z</dcterms:created>
  <dcterms:modified xsi:type="dcterms:W3CDTF">2023-10-14T17:01:01Z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C55B07BD8B6543399CF8364F267BB622_13</vt:lpwstr>
  </property>
  <property fmtid="{D5CDD505-2E9C-101B-9397-08002B2CF9AE}" pid="3" name="KSOProductBuildVer">
    <vt:lpwstr>1033-12.2.0.13215</vt:lpwstr>
  </property>
</Properties>
</file>