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8"/>
  </p:notesMasterIdLst>
  <p:sldIdLst>
    <p:sldId id="262" r:id="rId2"/>
    <p:sldId id="260" r:id="rId3"/>
    <p:sldId id="285" r:id="rId4"/>
    <p:sldId id="286" r:id="rId5"/>
    <p:sldId id="288" r:id="rId6"/>
    <p:sldId id="28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74"/>
  </p:normalViewPr>
  <p:slideViewPr>
    <p:cSldViewPr>
      <p:cViewPr>
        <p:scale>
          <a:sx n="90" d="100"/>
          <a:sy n="90" d="100"/>
        </p:scale>
        <p:origin x="-123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9781E-C4CF-4CFB-BC07-E2CD46E14AC7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38B81-E8D5-4FE8-967F-B02CB51F7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09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0FBF-9E39-4AE3-B0CB-4D0E0EF3A3BF}" type="datetime1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01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C25B-8063-4933-B90A-BFD732E6ACE1}" type="datetime1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728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C25B-8063-4933-B90A-BFD732E6ACE1}" type="datetime1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81284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C25B-8063-4933-B90A-BFD732E6ACE1}" type="datetime1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760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C25B-8063-4933-B90A-BFD732E6ACE1}" type="datetime1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39205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C25B-8063-4933-B90A-BFD732E6ACE1}" type="datetime1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8635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C25B-8063-4933-B90A-BFD732E6ACE1}" type="datetime1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0229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C25B-8063-4933-B90A-BFD732E6ACE1}" type="datetime1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7956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C25B-8063-4933-B90A-BFD732E6ACE1}" type="datetime1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8260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DACD-D5A0-4B6C-8617-E4D9F6B72923}" type="datetime1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8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C25B-8063-4933-B90A-BFD732E6ACE1}" type="datetime1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2841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C25B-8063-4933-B90A-BFD732E6ACE1}" type="datetime1">
              <a:rPr lang="en-IN" smtClean="0"/>
              <a:t>15-07-2021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5087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F803-1AF0-4E82-9F6E-E8765DD29FAE}" type="datetime1">
              <a:rPr lang="en-IN" smtClean="0"/>
              <a:t>15-07-2021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9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65AC-B371-4926-8553-46F42ED5AC41}" type="datetime1">
              <a:rPr lang="en-IN" smtClean="0"/>
              <a:t>15-07-2021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3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C25B-8063-4933-B90A-BFD732E6ACE1}" type="datetime1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18325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76A9-6E57-412A-9652-D383F35BFCA5}" type="datetime1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84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5C25B-8063-4933-B90A-BFD732E6ACE1}" type="datetime1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10CB74-2E80-4942-98C5-6ED32EA25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41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omic Sans MS" panose="030F0902030302020204" pitchFamily="66" charset="0"/>
              </a:rPr>
              <a:t>Improved calculation of GDV</a:t>
            </a:r>
            <a:endParaRPr lang="en-IN" sz="2400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Comic Sans MS" panose="030F0902030302020204" pitchFamily="66" charset="0"/>
              </a:rPr>
              <a:t>Krishna </a:t>
            </a:r>
            <a:r>
              <a:rPr lang="en-IN" sz="1800" dirty="0" err="1">
                <a:latin typeface="Comic Sans MS" panose="030F0902030302020204" pitchFamily="66" charset="0"/>
              </a:rPr>
              <a:t>Sai</a:t>
            </a:r>
            <a:r>
              <a:rPr lang="en-IN" sz="1800" dirty="0">
                <a:latin typeface="Comic Sans MS" panose="030F0902030302020204" pitchFamily="66" charset="0"/>
              </a:rPr>
              <a:t> </a:t>
            </a:r>
            <a:r>
              <a:rPr lang="en-IN" sz="1800" dirty="0" err="1">
                <a:latin typeface="Comic Sans MS" panose="030F0902030302020204" pitchFamily="66" charset="0"/>
              </a:rPr>
              <a:t>Ujwal</a:t>
            </a:r>
            <a:r>
              <a:rPr lang="en-IN" sz="1800" dirty="0">
                <a:latin typeface="Comic Sans MS" panose="030F0902030302020204" pitchFamily="66" charset="0"/>
              </a:rPr>
              <a:t> </a:t>
            </a:r>
            <a:r>
              <a:rPr lang="en-IN" sz="1800" dirty="0" err="1">
                <a:latin typeface="Comic Sans MS" panose="030F0902030302020204" pitchFamily="66" charset="0"/>
              </a:rPr>
              <a:t>Kambhumpati</a:t>
            </a:r>
            <a:endParaRPr lang="en-IN" sz="1800" dirty="0">
              <a:latin typeface="Comic Sans MS" panose="030F0902030302020204" pitchFamily="66" charset="0"/>
            </a:endParaRPr>
          </a:p>
          <a:p>
            <a:r>
              <a:rPr lang="en-IN" sz="1800" dirty="0">
                <a:latin typeface="Comic Sans MS" panose="030F0902030302020204" pitchFamily="66" charset="0"/>
              </a:rPr>
              <a:t>24</a:t>
            </a:r>
            <a:r>
              <a:rPr lang="en-IN" baseline="30000" dirty="0">
                <a:latin typeface="Comic Sans MS" panose="030F0902030302020204" pitchFamily="66" charset="0"/>
              </a:rPr>
              <a:t>th</a:t>
            </a:r>
            <a:r>
              <a:rPr lang="en-IN" sz="1800" dirty="0">
                <a:latin typeface="Comic Sans MS" panose="030F0902030302020204" pitchFamily="66" charset="0"/>
              </a:rPr>
              <a:t> June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32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522312"/>
          </a:xfrm>
        </p:spPr>
        <p:txBody>
          <a:bodyPr>
            <a:normAutofit fontScale="90000"/>
          </a:bodyPr>
          <a:lstStyle/>
          <a:p>
            <a:pPr lvl="0"/>
            <a:r>
              <a:rPr lang="en-IN" sz="2000" b="1" dirty="0">
                <a:latin typeface="Comic Sans MS" panose="030F0902030302020204" pitchFamily="66" charset="0"/>
              </a:rPr>
              <a:t>Algorithm to find GDV:</a:t>
            </a:r>
            <a:r>
              <a:rPr lang="en-US" cap="all" spc="200" dirty="0">
                <a:solidFill>
                  <a:prstClr val="black"/>
                </a:solidFill>
                <a:latin typeface="Garamond" panose="020F0502020204030204"/>
              </a:rPr>
              <a:t/>
            </a:r>
            <a:br>
              <a:rPr lang="en-US" cap="all" spc="200" dirty="0">
                <a:solidFill>
                  <a:prstClr val="black"/>
                </a:solidFill>
                <a:latin typeface="Garamond" panose="020F0502020204030204"/>
              </a:rPr>
            </a:br>
            <a:endParaRPr lang="en-IN" sz="2000" b="1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208912" cy="61653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400" dirty="0" smtClean="0"/>
              <a:t>Input : Graph G</a:t>
            </a:r>
          </a:p>
          <a:p>
            <a:pPr marL="0" indent="0">
              <a:buNone/>
            </a:pPr>
            <a:r>
              <a:rPr lang="en-IN" sz="4400" dirty="0" smtClean="0"/>
              <a:t>Output : L(G)[List of trees that grow over time]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/>
              <a:t> </a:t>
            </a:r>
            <a:r>
              <a:rPr lang="en-IN" sz="4400" dirty="0" smtClean="0"/>
              <a:t>  M(G)[List of all trees with back edges]</a:t>
            </a:r>
            <a:endParaRPr lang="en-IN" sz="4400" dirty="0" smtClean="0"/>
          </a:p>
          <a:p>
            <a:pPr marL="0" indent="0">
              <a:buNone/>
            </a:pPr>
            <a:r>
              <a:rPr lang="en-IN" sz="4400" dirty="0" smtClean="0"/>
              <a:t>For </a:t>
            </a:r>
            <a:r>
              <a:rPr lang="en-IN" sz="4400" dirty="0" smtClean="0"/>
              <a:t>each vertex in the Graph G: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Fix the vertex as root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Build L(G),trees at level 1 with end nodes as neighbour of root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For each tree in L(G):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	For each end node: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		Find neighbours that are not visited in the tree.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		Make all combinations of the edges and add each combination to tree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		Update list of end </a:t>
            </a:r>
            <a:r>
              <a:rPr lang="en-IN" sz="4400" dirty="0" smtClean="0"/>
              <a:t>nodes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			End nodes are nodes with degree one.</a:t>
            </a:r>
            <a:endParaRPr lang="en-IN" sz="4400" dirty="0" smtClean="0"/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		Mark all trees that can be considered as sub trees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			If the end node is less than the root, then tree is not considered as sub tree</a:t>
            </a:r>
          </a:p>
          <a:p>
            <a:pPr marL="0" indent="0">
              <a:buNone/>
            </a:pPr>
            <a:r>
              <a:rPr lang="en-IN" sz="4400" dirty="0" smtClean="0"/>
              <a:t>			Add trees to L(G)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		Find whether root tree can be considered for back edges and add it to M(G</a:t>
            </a:r>
            <a:r>
              <a:rPr lang="en-IN" sz="4400" dirty="0" smtClean="0"/>
              <a:t>) and calculate GDV .</a:t>
            </a:r>
            <a:endParaRPr lang="en-IN" sz="4400" dirty="0" smtClean="0"/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		          </a:t>
            </a:r>
            <a:r>
              <a:rPr lang="en-US" sz="4400" dirty="0" smtClean="0"/>
              <a:t>Back </a:t>
            </a:r>
            <a:r>
              <a:rPr lang="en-US" sz="4400" dirty="0"/>
              <a:t>edge is added </a:t>
            </a:r>
            <a:r>
              <a:rPr lang="en-US" sz="4400" dirty="0" smtClean="0"/>
              <a:t>between </a:t>
            </a:r>
            <a:r>
              <a:rPr lang="en-US" sz="4400" dirty="0"/>
              <a:t>the lowest node in the cycle and its lowest </a:t>
            </a:r>
            <a:r>
              <a:rPr lang="en-US" sz="4400" dirty="0" err="1" smtClean="0"/>
              <a:t>neig</a:t>
            </a:r>
            <a:r>
              <a:rPr lang="en-US" sz="4400" dirty="0" err="1"/>
              <a:t>h</a:t>
            </a:r>
            <a:r>
              <a:rPr lang="en-US" sz="4400" dirty="0" err="1" smtClean="0"/>
              <a:t>bour</a:t>
            </a:r>
            <a:r>
              <a:rPr lang="en-US" sz="4400" dirty="0" smtClean="0"/>
              <a:t>.</a:t>
            </a:r>
            <a:endParaRPr lang="en-IN" sz="4400" dirty="0" smtClean="0"/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	End For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	If the Tree is considered as sub tree, then calculate its GDV.</a:t>
            </a:r>
          </a:p>
          <a:p>
            <a:pPr marL="0" indent="0">
              <a:buNone/>
            </a:pPr>
            <a:r>
              <a:rPr lang="en-IN" sz="4400" dirty="0"/>
              <a:t>	E</a:t>
            </a:r>
            <a:r>
              <a:rPr lang="en-IN" sz="4400" dirty="0" smtClean="0"/>
              <a:t>nd For</a:t>
            </a:r>
          </a:p>
          <a:p>
            <a:pPr marL="0" indent="0">
              <a:buNone/>
            </a:pPr>
            <a:r>
              <a:rPr lang="en-IN" sz="4400" dirty="0" smtClean="0"/>
              <a:t>End </a:t>
            </a:r>
            <a:r>
              <a:rPr lang="en-IN" sz="4400" dirty="0" smtClean="0"/>
              <a:t>For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</a:t>
            </a:r>
            <a:endParaRPr lang="en-IN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4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3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332657"/>
            <a:ext cx="1475656" cy="504055"/>
          </a:xfrm>
        </p:spPr>
        <p:txBody>
          <a:bodyPr>
            <a:normAutofit fontScale="90000"/>
          </a:bodyPr>
          <a:lstStyle/>
          <a:p>
            <a:r>
              <a:rPr lang="en-IN" sz="2400" dirty="0" smtClean="0"/>
              <a:t>Example :</a:t>
            </a:r>
            <a:endParaRPr lang="en-IN" sz="2400" dirty="0"/>
          </a:p>
        </p:txBody>
      </p:sp>
      <p:sp>
        <p:nvSpPr>
          <p:cNvPr id="8" name="Oval 7"/>
          <p:cNvSpPr/>
          <p:nvPr/>
        </p:nvSpPr>
        <p:spPr>
          <a:xfrm>
            <a:off x="4731617" y="557972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5788550" y="557972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88550" y="1134036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4708430" y="1134036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6580638" y="1134036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5281695" y="8641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5776" y="1886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Consider node 4: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2540412" y="1393964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3620532" y="1393964"/>
            <a:ext cx="360040" cy="28803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cxnSp>
        <p:nvCxnSpPr>
          <p:cNvPr id="21" name="Straight Connector 20"/>
          <p:cNvCxnSpPr>
            <a:stCxn id="18" idx="6"/>
            <a:endCxn id="19" idx="2"/>
          </p:cNvCxnSpPr>
          <p:nvPr/>
        </p:nvCxnSpPr>
        <p:spPr>
          <a:xfrm>
            <a:off x="2900452" y="1537980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83238" y="2021155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971889" y="2004244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1605907" y="2021178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2737705" y="2095232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41" name="Oval 40"/>
          <p:cNvSpPr/>
          <p:nvPr/>
        </p:nvSpPr>
        <p:spPr>
          <a:xfrm>
            <a:off x="3279830" y="2099756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3923699" y="2095232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1410318" y="1595700"/>
            <a:ext cx="185017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75546" y="2112060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5348162" y="2095232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52" name="Oval 51"/>
          <p:cNvSpPr/>
          <p:nvPr/>
        </p:nvSpPr>
        <p:spPr>
          <a:xfrm>
            <a:off x="6050996" y="2093042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348162" y="2609741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0145" y="2907455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575990" y="2911979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1195923" y="2911979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sp>
        <p:nvSpPr>
          <p:cNvPr id="74" name="Oval 73"/>
          <p:cNvSpPr/>
          <p:nvPr/>
        </p:nvSpPr>
        <p:spPr>
          <a:xfrm>
            <a:off x="1231694" y="3502331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cxnSp>
        <p:nvCxnSpPr>
          <p:cNvPr id="76" name="Straight Connector 75"/>
          <p:cNvCxnSpPr>
            <a:stCxn id="15" idx="3"/>
            <a:endCxn id="8" idx="0"/>
          </p:cNvCxnSpPr>
          <p:nvPr/>
        </p:nvCxnSpPr>
        <p:spPr>
          <a:xfrm flipH="1">
            <a:off x="4911637" y="254492"/>
            <a:ext cx="422785" cy="30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5"/>
            <a:endCxn id="9" idx="0"/>
          </p:cNvCxnSpPr>
          <p:nvPr/>
        </p:nvCxnSpPr>
        <p:spPr>
          <a:xfrm>
            <a:off x="5589008" y="254492"/>
            <a:ext cx="379562" cy="30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8" idx="4"/>
            <a:endCxn id="11" idx="0"/>
          </p:cNvCxnSpPr>
          <p:nvPr/>
        </p:nvCxnSpPr>
        <p:spPr>
          <a:xfrm flipH="1">
            <a:off x="4888450" y="846004"/>
            <a:ext cx="23187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1" idx="6"/>
            <a:endCxn id="10" idx="2"/>
          </p:cNvCxnSpPr>
          <p:nvPr/>
        </p:nvCxnSpPr>
        <p:spPr>
          <a:xfrm>
            <a:off x="5068470" y="127805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4"/>
            <a:endCxn id="10" idx="0"/>
          </p:cNvCxnSpPr>
          <p:nvPr/>
        </p:nvCxnSpPr>
        <p:spPr>
          <a:xfrm>
            <a:off x="5968570" y="8460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" idx="6"/>
            <a:endCxn id="9" idx="2"/>
          </p:cNvCxnSpPr>
          <p:nvPr/>
        </p:nvCxnSpPr>
        <p:spPr>
          <a:xfrm>
            <a:off x="5091657" y="701988"/>
            <a:ext cx="696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1" idx="7"/>
            <a:endCxn id="9" idx="3"/>
          </p:cNvCxnSpPr>
          <p:nvPr/>
        </p:nvCxnSpPr>
        <p:spPr>
          <a:xfrm flipV="1">
            <a:off x="5015743" y="803823"/>
            <a:ext cx="825534" cy="372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0" idx="6"/>
            <a:endCxn id="12" idx="2"/>
          </p:cNvCxnSpPr>
          <p:nvPr/>
        </p:nvCxnSpPr>
        <p:spPr>
          <a:xfrm>
            <a:off x="6148590" y="127805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33" idx="6"/>
            <a:endCxn id="34" idx="2"/>
          </p:cNvCxnSpPr>
          <p:nvPr/>
        </p:nvCxnSpPr>
        <p:spPr>
          <a:xfrm flipV="1">
            <a:off x="743278" y="2148260"/>
            <a:ext cx="228611" cy="169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34" idx="6"/>
            <a:endCxn id="36" idx="2"/>
          </p:cNvCxnSpPr>
          <p:nvPr/>
        </p:nvCxnSpPr>
        <p:spPr>
          <a:xfrm>
            <a:off x="1331929" y="2148260"/>
            <a:ext cx="273978" cy="169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0" idx="6"/>
            <a:endCxn id="41" idx="2"/>
          </p:cNvCxnSpPr>
          <p:nvPr/>
        </p:nvCxnSpPr>
        <p:spPr>
          <a:xfrm>
            <a:off x="3097745" y="2239248"/>
            <a:ext cx="182085" cy="4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1" idx="6"/>
            <a:endCxn id="43" idx="2"/>
          </p:cNvCxnSpPr>
          <p:nvPr/>
        </p:nvCxnSpPr>
        <p:spPr>
          <a:xfrm flipV="1">
            <a:off x="3639870" y="2239248"/>
            <a:ext cx="283829" cy="4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7" idx="6"/>
            <a:endCxn id="68" idx="2"/>
          </p:cNvCxnSpPr>
          <p:nvPr/>
        </p:nvCxnSpPr>
        <p:spPr>
          <a:xfrm>
            <a:off x="380185" y="3051471"/>
            <a:ext cx="195805" cy="4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8" idx="6"/>
            <a:endCxn id="70" idx="2"/>
          </p:cNvCxnSpPr>
          <p:nvPr/>
        </p:nvCxnSpPr>
        <p:spPr>
          <a:xfrm>
            <a:off x="936030" y="3055995"/>
            <a:ext cx="2598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4"/>
            <a:endCxn id="74" idx="0"/>
          </p:cNvCxnSpPr>
          <p:nvPr/>
        </p:nvCxnSpPr>
        <p:spPr>
          <a:xfrm>
            <a:off x="1375943" y="3200011"/>
            <a:ext cx="35771" cy="302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4" idx="4"/>
            <a:endCxn id="68" idx="0"/>
          </p:cNvCxnSpPr>
          <p:nvPr/>
        </p:nvCxnSpPr>
        <p:spPr>
          <a:xfrm flipH="1">
            <a:off x="756010" y="2292276"/>
            <a:ext cx="395899" cy="619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41" idx="0"/>
          </p:cNvCxnSpPr>
          <p:nvPr/>
        </p:nvCxnSpPr>
        <p:spPr>
          <a:xfrm>
            <a:off x="3260492" y="1595700"/>
            <a:ext cx="19935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724674" y="2902931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112" name="Oval 111"/>
          <p:cNvSpPr/>
          <p:nvPr/>
        </p:nvSpPr>
        <p:spPr>
          <a:xfrm>
            <a:off x="2280519" y="2907455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113" name="Oval 112"/>
          <p:cNvSpPr/>
          <p:nvPr/>
        </p:nvSpPr>
        <p:spPr>
          <a:xfrm>
            <a:off x="2900452" y="2907455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114" name="Oval 113"/>
          <p:cNvSpPr/>
          <p:nvPr/>
        </p:nvSpPr>
        <p:spPr>
          <a:xfrm>
            <a:off x="2936223" y="3497807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cxnSp>
        <p:nvCxnSpPr>
          <p:cNvPr id="115" name="Straight Connector 114"/>
          <p:cNvCxnSpPr>
            <a:stCxn id="111" idx="6"/>
            <a:endCxn id="112" idx="2"/>
          </p:cNvCxnSpPr>
          <p:nvPr/>
        </p:nvCxnSpPr>
        <p:spPr>
          <a:xfrm>
            <a:off x="2084714" y="3046947"/>
            <a:ext cx="195805" cy="4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2" idx="6"/>
            <a:endCxn id="113" idx="2"/>
          </p:cNvCxnSpPr>
          <p:nvPr/>
        </p:nvCxnSpPr>
        <p:spPr>
          <a:xfrm>
            <a:off x="2640559" y="3051471"/>
            <a:ext cx="2598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3" idx="4"/>
            <a:endCxn id="114" idx="0"/>
          </p:cNvCxnSpPr>
          <p:nvPr/>
        </p:nvCxnSpPr>
        <p:spPr>
          <a:xfrm>
            <a:off x="3080472" y="3195487"/>
            <a:ext cx="35771" cy="302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3348743" y="2898407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119" name="Oval 118"/>
          <p:cNvSpPr/>
          <p:nvPr/>
        </p:nvSpPr>
        <p:spPr>
          <a:xfrm>
            <a:off x="3904588" y="2902931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120" name="Oval 119"/>
          <p:cNvSpPr/>
          <p:nvPr/>
        </p:nvSpPr>
        <p:spPr>
          <a:xfrm>
            <a:off x="4524521" y="2902931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121" name="Oval 120"/>
          <p:cNvSpPr/>
          <p:nvPr/>
        </p:nvSpPr>
        <p:spPr>
          <a:xfrm>
            <a:off x="4560292" y="3493283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</a:p>
        </p:txBody>
      </p:sp>
      <p:cxnSp>
        <p:nvCxnSpPr>
          <p:cNvPr id="122" name="Straight Connector 121"/>
          <p:cNvCxnSpPr>
            <a:stCxn id="118" idx="6"/>
            <a:endCxn id="119" idx="2"/>
          </p:cNvCxnSpPr>
          <p:nvPr/>
        </p:nvCxnSpPr>
        <p:spPr>
          <a:xfrm>
            <a:off x="3708783" y="3042423"/>
            <a:ext cx="195805" cy="4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9" idx="6"/>
            <a:endCxn id="120" idx="2"/>
          </p:cNvCxnSpPr>
          <p:nvPr/>
        </p:nvCxnSpPr>
        <p:spPr>
          <a:xfrm>
            <a:off x="4264628" y="3046947"/>
            <a:ext cx="2598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0" idx="4"/>
            <a:endCxn id="121" idx="0"/>
          </p:cNvCxnSpPr>
          <p:nvPr/>
        </p:nvCxnSpPr>
        <p:spPr>
          <a:xfrm>
            <a:off x="4704541" y="3190963"/>
            <a:ext cx="35771" cy="302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5348162" y="3457455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126" name="Oval 125"/>
          <p:cNvSpPr/>
          <p:nvPr/>
        </p:nvSpPr>
        <p:spPr>
          <a:xfrm>
            <a:off x="5904007" y="3461979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127" name="Oval 126"/>
          <p:cNvSpPr/>
          <p:nvPr/>
        </p:nvSpPr>
        <p:spPr>
          <a:xfrm>
            <a:off x="6523940" y="3461979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128" name="Oval 127"/>
          <p:cNvSpPr/>
          <p:nvPr/>
        </p:nvSpPr>
        <p:spPr>
          <a:xfrm>
            <a:off x="6559711" y="4052331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cxnSp>
        <p:nvCxnSpPr>
          <p:cNvPr id="129" name="Straight Connector 128"/>
          <p:cNvCxnSpPr>
            <a:stCxn id="125" idx="6"/>
            <a:endCxn id="126" idx="2"/>
          </p:cNvCxnSpPr>
          <p:nvPr/>
        </p:nvCxnSpPr>
        <p:spPr>
          <a:xfrm>
            <a:off x="5708202" y="3601471"/>
            <a:ext cx="195805" cy="4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6" idx="6"/>
            <a:endCxn id="127" idx="2"/>
          </p:cNvCxnSpPr>
          <p:nvPr/>
        </p:nvCxnSpPr>
        <p:spPr>
          <a:xfrm>
            <a:off x="6264047" y="3605995"/>
            <a:ext cx="2598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7" idx="4"/>
            <a:endCxn id="128" idx="0"/>
          </p:cNvCxnSpPr>
          <p:nvPr/>
        </p:nvCxnSpPr>
        <p:spPr>
          <a:xfrm>
            <a:off x="6703960" y="3750011"/>
            <a:ext cx="35771" cy="302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7152499" y="3488285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</a:p>
        </p:txBody>
      </p:sp>
      <p:cxnSp>
        <p:nvCxnSpPr>
          <p:cNvPr id="136" name="Straight Connector 135"/>
          <p:cNvCxnSpPr>
            <a:stCxn id="127" idx="6"/>
            <a:endCxn id="132" idx="2"/>
          </p:cNvCxnSpPr>
          <p:nvPr/>
        </p:nvCxnSpPr>
        <p:spPr>
          <a:xfrm>
            <a:off x="6883980" y="3605995"/>
            <a:ext cx="268519" cy="26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49" idx="6"/>
            <a:endCxn id="50" idx="2"/>
          </p:cNvCxnSpPr>
          <p:nvPr/>
        </p:nvCxnSpPr>
        <p:spPr>
          <a:xfrm flipV="1">
            <a:off x="5135586" y="2239248"/>
            <a:ext cx="212576" cy="168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0" idx="6"/>
            <a:endCxn id="52" idx="2"/>
          </p:cNvCxnSpPr>
          <p:nvPr/>
        </p:nvCxnSpPr>
        <p:spPr>
          <a:xfrm flipV="1">
            <a:off x="5708202" y="2237058"/>
            <a:ext cx="342794" cy="21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0" idx="4"/>
            <a:endCxn id="54" idx="0"/>
          </p:cNvCxnSpPr>
          <p:nvPr/>
        </p:nvCxnSpPr>
        <p:spPr>
          <a:xfrm>
            <a:off x="5528182" y="2383264"/>
            <a:ext cx="0" cy="2264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50" idx="0"/>
          </p:cNvCxnSpPr>
          <p:nvPr/>
        </p:nvCxnSpPr>
        <p:spPr>
          <a:xfrm>
            <a:off x="3260492" y="1595700"/>
            <a:ext cx="2267690" cy="49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1" idx="4"/>
            <a:endCxn id="112" idx="7"/>
          </p:cNvCxnSpPr>
          <p:nvPr/>
        </p:nvCxnSpPr>
        <p:spPr>
          <a:xfrm flipH="1">
            <a:off x="2587832" y="2387788"/>
            <a:ext cx="872018" cy="56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41" idx="4"/>
            <a:endCxn id="119" idx="0"/>
          </p:cNvCxnSpPr>
          <p:nvPr/>
        </p:nvCxnSpPr>
        <p:spPr>
          <a:xfrm>
            <a:off x="3459850" y="2387788"/>
            <a:ext cx="624758" cy="5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41" idx="5"/>
            <a:endCxn id="126" idx="7"/>
          </p:cNvCxnSpPr>
          <p:nvPr/>
        </p:nvCxnSpPr>
        <p:spPr>
          <a:xfrm>
            <a:off x="3587143" y="2345607"/>
            <a:ext cx="2624177" cy="1158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3596135" y="4357359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154" name="Oval 153"/>
          <p:cNvSpPr/>
          <p:nvPr/>
        </p:nvSpPr>
        <p:spPr>
          <a:xfrm>
            <a:off x="4168751" y="4340531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155" name="Oval 154"/>
          <p:cNvSpPr/>
          <p:nvPr/>
        </p:nvSpPr>
        <p:spPr>
          <a:xfrm>
            <a:off x="4871585" y="4338341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156" name="Oval 155"/>
          <p:cNvSpPr/>
          <p:nvPr/>
        </p:nvSpPr>
        <p:spPr>
          <a:xfrm>
            <a:off x="4168751" y="4855040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cxnSp>
        <p:nvCxnSpPr>
          <p:cNvPr id="157" name="Straight Connector 156"/>
          <p:cNvCxnSpPr>
            <a:stCxn id="153" idx="6"/>
            <a:endCxn id="154" idx="2"/>
          </p:cNvCxnSpPr>
          <p:nvPr/>
        </p:nvCxnSpPr>
        <p:spPr>
          <a:xfrm flipV="1">
            <a:off x="3956175" y="4484547"/>
            <a:ext cx="212576" cy="168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4" idx="6"/>
            <a:endCxn id="155" idx="2"/>
          </p:cNvCxnSpPr>
          <p:nvPr/>
        </p:nvCxnSpPr>
        <p:spPr>
          <a:xfrm flipV="1">
            <a:off x="4528791" y="4482357"/>
            <a:ext cx="342794" cy="21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4"/>
            <a:endCxn id="156" idx="0"/>
          </p:cNvCxnSpPr>
          <p:nvPr/>
        </p:nvCxnSpPr>
        <p:spPr>
          <a:xfrm>
            <a:off x="4348771" y="4628563"/>
            <a:ext cx="0" cy="2264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5" idx="6"/>
          </p:cNvCxnSpPr>
          <p:nvPr/>
        </p:nvCxnSpPr>
        <p:spPr>
          <a:xfrm>
            <a:off x="5231625" y="4482357"/>
            <a:ext cx="328885" cy="10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5435376" y="4338341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</a:p>
        </p:txBody>
      </p:sp>
      <p:cxnSp>
        <p:nvCxnSpPr>
          <p:cNvPr id="164" name="Straight Connector 163"/>
          <p:cNvCxnSpPr>
            <a:stCxn id="50" idx="3"/>
          </p:cNvCxnSpPr>
          <p:nvPr/>
        </p:nvCxnSpPr>
        <p:spPr>
          <a:xfrm flipH="1">
            <a:off x="4708430" y="2341083"/>
            <a:ext cx="692459" cy="2141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78087" y="5301208"/>
            <a:ext cx="628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eliminate trees that have index of any of end nodes less that the root, but we use them to build trees of next level.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36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4</a:t>
            </a:fld>
            <a:endParaRPr lang="en-IN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10CB74-2E80-4942-98C5-6ED32EA251DE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332657"/>
            <a:ext cx="1475656" cy="5040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smtClean="0"/>
              <a:t>Example :</a:t>
            </a:r>
            <a:endParaRPr lang="en-IN" sz="2400" dirty="0"/>
          </a:p>
        </p:txBody>
      </p:sp>
      <p:sp>
        <p:nvSpPr>
          <p:cNvPr id="5" name="Oval 4"/>
          <p:cNvSpPr/>
          <p:nvPr/>
        </p:nvSpPr>
        <p:spPr>
          <a:xfrm>
            <a:off x="4731617" y="557972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788550" y="557972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788550" y="1134036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4708430" y="1134036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580638" y="1134036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5281695" y="8641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55776" y="1886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Consider node 4: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2540412" y="1393964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3620532" y="1393964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cxnSp>
        <p:nvCxnSpPr>
          <p:cNvPr id="14" name="Straight Connector 13"/>
          <p:cNvCxnSpPr>
            <a:stCxn id="12" idx="6"/>
            <a:endCxn id="13" idx="2"/>
          </p:cNvCxnSpPr>
          <p:nvPr/>
        </p:nvCxnSpPr>
        <p:spPr>
          <a:xfrm>
            <a:off x="2900452" y="1537980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3238" y="2021155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971889" y="2004244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1605907" y="2021178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2737705" y="2095232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3279830" y="2099756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3923699" y="2095232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410318" y="1595700"/>
            <a:ext cx="185017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775546" y="2112060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5348162" y="2095232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6050996" y="2093042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</a:p>
        </p:txBody>
      </p:sp>
      <p:sp>
        <p:nvSpPr>
          <p:cNvPr id="25" name="Oval 24"/>
          <p:cNvSpPr/>
          <p:nvPr/>
        </p:nvSpPr>
        <p:spPr>
          <a:xfrm>
            <a:off x="5348162" y="2609741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20145" y="2907455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575990" y="2911979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1195923" y="2911979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1231694" y="3502331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cxnSp>
        <p:nvCxnSpPr>
          <p:cNvPr id="30" name="Straight Connector 29"/>
          <p:cNvCxnSpPr>
            <a:stCxn id="10" idx="3"/>
            <a:endCxn id="5" idx="0"/>
          </p:cNvCxnSpPr>
          <p:nvPr/>
        </p:nvCxnSpPr>
        <p:spPr>
          <a:xfrm flipH="1">
            <a:off x="4911637" y="254492"/>
            <a:ext cx="422785" cy="30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5"/>
            <a:endCxn id="6" idx="0"/>
          </p:cNvCxnSpPr>
          <p:nvPr/>
        </p:nvCxnSpPr>
        <p:spPr>
          <a:xfrm>
            <a:off x="5589008" y="254492"/>
            <a:ext cx="379562" cy="30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4"/>
            <a:endCxn id="8" idx="0"/>
          </p:cNvCxnSpPr>
          <p:nvPr/>
        </p:nvCxnSpPr>
        <p:spPr>
          <a:xfrm flipH="1">
            <a:off x="4888450" y="846004"/>
            <a:ext cx="23187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6"/>
            <a:endCxn id="7" idx="2"/>
          </p:cNvCxnSpPr>
          <p:nvPr/>
        </p:nvCxnSpPr>
        <p:spPr>
          <a:xfrm>
            <a:off x="5068470" y="127805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4"/>
            <a:endCxn id="7" idx="0"/>
          </p:cNvCxnSpPr>
          <p:nvPr/>
        </p:nvCxnSpPr>
        <p:spPr>
          <a:xfrm>
            <a:off x="5968570" y="8460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6"/>
            <a:endCxn id="6" idx="2"/>
          </p:cNvCxnSpPr>
          <p:nvPr/>
        </p:nvCxnSpPr>
        <p:spPr>
          <a:xfrm>
            <a:off x="5091657" y="701988"/>
            <a:ext cx="696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6" idx="3"/>
          </p:cNvCxnSpPr>
          <p:nvPr/>
        </p:nvCxnSpPr>
        <p:spPr>
          <a:xfrm flipV="1">
            <a:off x="5015743" y="803823"/>
            <a:ext cx="825534" cy="372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6"/>
            <a:endCxn id="9" idx="2"/>
          </p:cNvCxnSpPr>
          <p:nvPr/>
        </p:nvCxnSpPr>
        <p:spPr>
          <a:xfrm>
            <a:off x="6148590" y="127805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6"/>
            <a:endCxn id="16" idx="2"/>
          </p:cNvCxnSpPr>
          <p:nvPr/>
        </p:nvCxnSpPr>
        <p:spPr>
          <a:xfrm flipV="1">
            <a:off x="743278" y="2148260"/>
            <a:ext cx="228611" cy="169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6" idx="6"/>
            <a:endCxn id="17" idx="2"/>
          </p:cNvCxnSpPr>
          <p:nvPr/>
        </p:nvCxnSpPr>
        <p:spPr>
          <a:xfrm>
            <a:off x="1331929" y="2148260"/>
            <a:ext cx="273978" cy="169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6"/>
            <a:endCxn id="19" idx="2"/>
          </p:cNvCxnSpPr>
          <p:nvPr/>
        </p:nvCxnSpPr>
        <p:spPr>
          <a:xfrm>
            <a:off x="3097745" y="2239248"/>
            <a:ext cx="182085" cy="4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9" idx="6"/>
            <a:endCxn id="20" idx="2"/>
          </p:cNvCxnSpPr>
          <p:nvPr/>
        </p:nvCxnSpPr>
        <p:spPr>
          <a:xfrm flipV="1">
            <a:off x="3639870" y="2239248"/>
            <a:ext cx="283829" cy="4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6"/>
            <a:endCxn id="27" idx="2"/>
          </p:cNvCxnSpPr>
          <p:nvPr/>
        </p:nvCxnSpPr>
        <p:spPr>
          <a:xfrm>
            <a:off x="380185" y="3051471"/>
            <a:ext cx="195805" cy="4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7" idx="6"/>
            <a:endCxn id="28" idx="2"/>
          </p:cNvCxnSpPr>
          <p:nvPr/>
        </p:nvCxnSpPr>
        <p:spPr>
          <a:xfrm>
            <a:off x="936030" y="3055995"/>
            <a:ext cx="2598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8" idx="4"/>
            <a:endCxn id="29" idx="0"/>
          </p:cNvCxnSpPr>
          <p:nvPr/>
        </p:nvCxnSpPr>
        <p:spPr>
          <a:xfrm>
            <a:off x="1375943" y="3200011"/>
            <a:ext cx="35771" cy="302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4"/>
            <a:endCxn id="27" idx="0"/>
          </p:cNvCxnSpPr>
          <p:nvPr/>
        </p:nvCxnSpPr>
        <p:spPr>
          <a:xfrm flipH="1">
            <a:off x="756010" y="2292276"/>
            <a:ext cx="395899" cy="619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9" idx="0"/>
          </p:cNvCxnSpPr>
          <p:nvPr/>
        </p:nvCxnSpPr>
        <p:spPr>
          <a:xfrm>
            <a:off x="3260492" y="1595700"/>
            <a:ext cx="19935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724674" y="2902931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48" name="Oval 47"/>
          <p:cNvSpPr/>
          <p:nvPr/>
        </p:nvSpPr>
        <p:spPr>
          <a:xfrm>
            <a:off x="2280519" y="2907455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2900452" y="2907455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</a:p>
        </p:txBody>
      </p:sp>
      <p:sp>
        <p:nvSpPr>
          <p:cNvPr id="50" name="Oval 49"/>
          <p:cNvSpPr/>
          <p:nvPr/>
        </p:nvSpPr>
        <p:spPr>
          <a:xfrm>
            <a:off x="2936223" y="3497807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6</a:t>
            </a:r>
          </a:p>
        </p:txBody>
      </p:sp>
      <p:cxnSp>
        <p:nvCxnSpPr>
          <p:cNvPr id="51" name="Straight Connector 50"/>
          <p:cNvCxnSpPr>
            <a:stCxn id="47" idx="6"/>
            <a:endCxn id="48" idx="2"/>
          </p:cNvCxnSpPr>
          <p:nvPr/>
        </p:nvCxnSpPr>
        <p:spPr>
          <a:xfrm>
            <a:off x="2084714" y="3046947"/>
            <a:ext cx="195805" cy="4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6"/>
            <a:endCxn id="49" idx="2"/>
          </p:cNvCxnSpPr>
          <p:nvPr/>
        </p:nvCxnSpPr>
        <p:spPr>
          <a:xfrm>
            <a:off x="2640559" y="3051471"/>
            <a:ext cx="2598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4"/>
            <a:endCxn id="50" idx="0"/>
          </p:cNvCxnSpPr>
          <p:nvPr/>
        </p:nvCxnSpPr>
        <p:spPr>
          <a:xfrm>
            <a:off x="3080472" y="3195487"/>
            <a:ext cx="35771" cy="302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348743" y="2898407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3992310" y="2897301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57" name="Oval 56"/>
          <p:cNvSpPr/>
          <p:nvPr/>
        </p:nvSpPr>
        <p:spPr>
          <a:xfrm>
            <a:off x="3992310" y="3437735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</a:p>
        </p:txBody>
      </p:sp>
      <p:cxnSp>
        <p:nvCxnSpPr>
          <p:cNvPr id="58" name="Straight Connector 57"/>
          <p:cNvCxnSpPr>
            <a:stCxn id="54" idx="6"/>
          </p:cNvCxnSpPr>
          <p:nvPr/>
        </p:nvCxnSpPr>
        <p:spPr>
          <a:xfrm>
            <a:off x="3708783" y="3042423"/>
            <a:ext cx="195805" cy="4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6" idx="2"/>
          </p:cNvCxnSpPr>
          <p:nvPr/>
        </p:nvCxnSpPr>
        <p:spPr>
          <a:xfrm>
            <a:off x="3732417" y="3041317"/>
            <a:ext cx="2598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4"/>
            <a:endCxn id="57" idx="0"/>
          </p:cNvCxnSpPr>
          <p:nvPr/>
        </p:nvCxnSpPr>
        <p:spPr>
          <a:xfrm>
            <a:off x="4172330" y="3185333"/>
            <a:ext cx="0" cy="2524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2" idx="6"/>
            <a:endCxn id="23" idx="2"/>
          </p:cNvCxnSpPr>
          <p:nvPr/>
        </p:nvCxnSpPr>
        <p:spPr>
          <a:xfrm flipV="1">
            <a:off x="5135586" y="2239248"/>
            <a:ext cx="212576" cy="168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3" idx="6"/>
            <a:endCxn id="24" idx="2"/>
          </p:cNvCxnSpPr>
          <p:nvPr/>
        </p:nvCxnSpPr>
        <p:spPr>
          <a:xfrm flipV="1">
            <a:off x="5708202" y="2237058"/>
            <a:ext cx="342794" cy="21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3" idx="4"/>
            <a:endCxn id="25" idx="0"/>
          </p:cNvCxnSpPr>
          <p:nvPr/>
        </p:nvCxnSpPr>
        <p:spPr>
          <a:xfrm>
            <a:off x="5528182" y="2383264"/>
            <a:ext cx="0" cy="2264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23" idx="0"/>
          </p:cNvCxnSpPr>
          <p:nvPr/>
        </p:nvCxnSpPr>
        <p:spPr>
          <a:xfrm>
            <a:off x="3260492" y="1595700"/>
            <a:ext cx="2267690" cy="49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9" idx="4"/>
            <a:endCxn id="48" idx="7"/>
          </p:cNvCxnSpPr>
          <p:nvPr/>
        </p:nvCxnSpPr>
        <p:spPr>
          <a:xfrm flipH="1">
            <a:off x="2587832" y="2387788"/>
            <a:ext cx="872018" cy="56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613000" y="4083821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78" name="Oval 77"/>
          <p:cNvSpPr/>
          <p:nvPr/>
        </p:nvSpPr>
        <p:spPr>
          <a:xfrm>
            <a:off x="4185616" y="4066993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79" name="Oval 78"/>
          <p:cNvSpPr/>
          <p:nvPr/>
        </p:nvSpPr>
        <p:spPr>
          <a:xfrm>
            <a:off x="4888450" y="4064803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4185616" y="4581502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cxnSp>
        <p:nvCxnSpPr>
          <p:cNvPr id="81" name="Straight Connector 80"/>
          <p:cNvCxnSpPr>
            <a:stCxn id="77" idx="6"/>
            <a:endCxn id="78" idx="2"/>
          </p:cNvCxnSpPr>
          <p:nvPr/>
        </p:nvCxnSpPr>
        <p:spPr>
          <a:xfrm flipV="1">
            <a:off x="3973040" y="4211009"/>
            <a:ext cx="212576" cy="168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8" idx="6"/>
            <a:endCxn id="79" idx="2"/>
          </p:cNvCxnSpPr>
          <p:nvPr/>
        </p:nvCxnSpPr>
        <p:spPr>
          <a:xfrm flipV="1">
            <a:off x="4545656" y="4208819"/>
            <a:ext cx="342794" cy="21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8" idx="4"/>
            <a:endCxn id="80" idx="0"/>
          </p:cNvCxnSpPr>
          <p:nvPr/>
        </p:nvCxnSpPr>
        <p:spPr>
          <a:xfrm>
            <a:off x="4365636" y="4355025"/>
            <a:ext cx="0" cy="2264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9" idx="6"/>
          </p:cNvCxnSpPr>
          <p:nvPr/>
        </p:nvCxnSpPr>
        <p:spPr>
          <a:xfrm>
            <a:off x="5248490" y="4208819"/>
            <a:ext cx="328885" cy="10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452241" y="4064803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8087" y="5301208"/>
            <a:ext cx="628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eliminate trees that have index of any of end nodes less that the root, but we use them to build trees of next level.</a:t>
            </a:r>
            <a:endParaRPr lang="en-IN" dirty="0"/>
          </a:p>
        </p:txBody>
      </p:sp>
      <p:sp>
        <p:nvSpPr>
          <p:cNvPr id="88" name="Oval 87"/>
          <p:cNvSpPr/>
          <p:nvPr/>
        </p:nvSpPr>
        <p:spPr>
          <a:xfrm>
            <a:off x="4598778" y="2897301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cxnSp>
        <p:nvCxnSpPr>
          <p:cNvPr id="92" name="Straight Connector 91"/>
          <p:cNvCxnSpPr>
            <a:stCxn id="56" idx="6"/>
            <a:endCxn id="56" idx="6"/>
          </p:cNvCxnSpPr>
          <p:nvPr/>
        </p:nvCxnSpPr>
        <p:spPr>
          <a:xfrm>
            <a:off x="4352350" y="304131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6" idx="6"/>
            <a:endCxn id="88" idx="2"/>
          </p:cNvCxnSpPr>
          <p:nvPr/>
        </p:nvCxnSpPr>
        <p:spPr>
          <a:xfrm>
            <a:off x="4352350" y="3041317"/>
            <a:ext cx="2464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287459" y="2994143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96" name="Oval 95"/>
          <p:cNvSpPr/>
          <p:nvPr/>
        </p:nvSpPr>
        <p:spPr>
          <a:xfrm>
            <a:off x="5931026" y="2993037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97" name="Oval 96"/>
          <p:cNvSpPr/>
          <p:nvPr/>
        </p:nvSpPr>
        <p:spPr>
          <a:xfrm>
            <a:off x="5931026" y="3533471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</a:p>
        </p:txBody>
      </p:sp>
      <p:cxnSp>
        <p:nvCxnSpPr>
          <p:cNvPr id="98" name="Straight Connector 97"/>
          <p:cNvCxnSpPr>
            <a:stCxn id="95" idx="6"/>
          </p:cNvCxnSpPr>
          <p:nvPr/>
        </p:nvCxnSpPr>
        <p:spPr>
          <a:xfrm>
            <a:off x="5647499" y="3138159"/>
            <a:ext cx="195805" cy="4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96" idx="2"/>
          </p:cNvCxnSpPr>
          <p:nvPr/>
        </p:nvCxnSpPr>
        <p:spPr>
          <a:xfrm>
            <a:off x="5671133" y="3137053"/>
            <a:ext cx="2598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6" idx="4"/>
            <a:endCxn id="97" idx="0"/>
          </p:cNvCxnSpPr>
          <p:nvPr/>
        </p:nvCxnSpPr>
        <p:spPr>
          <a:xfrm>
            <a:off x="6111046" y="3281069"/>
            <a:ext cx="0" cy="2524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6537494" y="2993037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cxnSp>
        <p:nvCxnSpPr>
          <p:cNvPr id="102" name="Straight Connector 101"/>
          <p:cNvCxnSpPr>
            <a:stCxn id="96" idx="6"/>
            <a:endCxn id="96" idx="6"/>
          </p:cNvCxnSpPr>
          <p:nvPr/>
        </p:nvCxnSpPr>
        <p:spPr>
          <a:xfrm>
            <a:off x="6291066" y="31370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6" idx="6"/>
            <a:endCxn id="101" idx="2"/>
          </p:cNvCxnSpPr>
          <p:nvPr/>
        </p:nvCxnSpPr>
        <p:spPr>
          <a:xfrm>
            <a:off x="6291066" y="3137053"/>
            <a:ext cx="2464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7164288" y="2992325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cxnSp>
        <p:nvCxnSpPr>
          <p:cNvPr id="106" name="Straight Connector 105"/>
          <p:cNvCxnSpPr>
            <a:stCxn id="101" idx="6"/>
            <a:endCxn id="104" idx="2"/>
          </p:cNvCxnSpPr>
          <p:nvPr/>
        </p:nvCxnSpPr>
        <p:spPr>
          <a:xfrm flipV="1">
            <a:off x="6897534" y="3136341"/>
            <a:ext cx="266754" cy="7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5923863" y="4101498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108" name="Oval 107"/>
          <p:cNvSpPr/>
          <p:nvPr/>
        </p:nvSpPr>
        <p:spPr>
          <a:xfrm>
            <a:off x="6496479" y="408467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109" name="Oval 108"/>
          <p:cNvSpPr/>
          <p:nvPr/>
        </p:nvSpPr>
        <p:spPr>
          <a:xfrm>
            <a:off x="7199313" y="408248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</a:p>
        </p:txBody>
      </p:sp>
      <p:sp>
        <p:nvSpPr>
          <p:cNvPr id="110" name="Oval 109"/>
          <p:cNvSpPr/>
          <p:nvPr/>
        </p:nvSpPr>
        <p:spPr>
          <a:xfrm>
            <a:off x="6496479" y="4599179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cxnSp>
        <p:nvCxnSpPr>
          <p:cNvPr id="111" name="Straight Connector 110"/>
          <p:cNvCxnSpPr>
            <a:stCxn id="107" idx="6"/>
            <a:endCxn id="108" idx="2"/>
          </p:cNvCxnSpPr>
          <p:nvPr/>
        </p:nvCxnSpPr>
        <p:spPr>
          <a:xfrm flipV="1">
            <a:off x="6283903" y="4228686"/>
            <a:ext cx="212576" cy="168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8" idx="6"/>
            <a:endCxn id="109" idx="2"/>
          </p:cNvCxnSpPr>
          <p:nvPr/>
        </p:nvCxnSpPr>
        <p:spPr>
          <a:xfrm flipV="1">
            <a:off x="6856519" y="4226496"/>
            <a:ext cx="342794" cy="21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8" idx="4"/>
            <a:endCxn id="110" idx="0"/>
          </p:cNvCxnSpPr>
          <p:nvPr/>
        </p:nvCxnSpPr>
        <p:spPr>
          <a:xfrm>
            <a:off x="6676499" y="4372702"/>
            <a:ext cx="0" cy="2264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9" idx="6"/>
          </p:cNvCxnSpPr>
          <p:nvPr/>
        </p:nvCxnSpPr>
        <p:spPr>
          <a:xfrm>
            <a:off x="7559353" y="4226496"/>
            <a:ext cx="328885" cy="10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7763104" y="4082480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6</a:t>
            </a:r>
          </a:p>
        </p:txBody>
      </p:sp>
      <p:sp>
        <p:nvSpPr>
          <p:cNvPr id="125" name="Oval 124"/>
          <p:cNvSpPr/>
          <p:nvPr/>
        </p:nvSpPr>
        <p:spPr>
          <a:xfrm>
            <a:off x="7236296" y="4607563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cxnSp>
        <p:nvCxnSpPr>
          <p:cNvPr id="127" name="Straight Connector 126"/>
          <p:cNvCxnSpPr>
            <a:stCxn id="110" idx="6"/>
            <a:endCxn id="125" idx="2"/>
          </p:cNvCxnSpPr>
          <p:nvPr/>
        </p:nvCxnSpPr>
        <p:spPr>
          <a:xfrm>
            <a:off x="6856519" y="4743195"/>
            <a:ext cx="379777" cy="83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23" idx="4"/>
            <a:endCxn id="56" idx="1"/>
          </p:cNvCxnSpPr>
          <p:nvPr/>
        </p:nvCxnSpPr>
        <p:spPr>
          <a:xfrm flipH="1">
            <a:off x="4045037" y="2383264"/>
            <a:ext cx="1483145" cy="55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3" idx="5"/>
            <a:endCxn id="101" idx="1"/>
          </p:cNvCxnSpPr>
          <p:nvPr/>
        </p:nvCxnSpPr>
        <p:spPr>
          <a:xfrm>
            <a:off x="5655475" y="2341083"/>
            <a:ext cx="934746" cy="69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23" idx="4"/>
            <a:endCxn id="78" idx="0"/>
          </p:cNvCxnSpPr>
          <p:nvPr/>
        </p:nvCxnSpPr>
        <p:spPr>
          <a:xfrm flipH="1">
            <a:off x="4365636" y="2383264"/>
            <a:ext cx="1162546" cy="168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22" idx="4"/>
            <a:endCxn id="107" idx="1"/>
          </p:cNvCxnSpPr>
          <p:nvPr/>
        </p:nvCxnSpPr>
        <p:spPr>
          <a:xfrm>
            <a:off x="4955566" y="2400092"/>
            <a:ext cx="1021024" cy="174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2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5</a:t>
            </a:fld>
            <a:endParaRPr lang="en-I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10CB74-2E80-4942-98C5-6ED32EA251DE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10CB74-2E80-4942-98C5-6ED32EA251DE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332657"/>
            <a:ext cx="1475656" cy="5040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smtClean="0"/>
              <a:t>Example :</a:t>
            </a:r>
            <a:endParaRPr lang="en-IN" sz="2400" dirty="0"/>
          </a:p>
        </p:txBody>
      </p:sp>
      <p:sp>
        <p:nvSpPr>
          <p:cNvPr id="6" name="Oval 5"/>
          <p:cNvSpPr/>
          <p:nvPr/>
        </p:nvSpPr>
        <p:spPr>
          <a:xfrm>
            <a:off x="4731617" y="557972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88550" y="557972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788550" y="1134036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708430" y="1134036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6580638" y="1134036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281695" y="8641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55776" y="1886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Consider node 4: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2540412" y="1393964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3620532" y="1393964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cxnSp>
        <p:nvCxnSpPr>
          <p:cNvPr id="15" name="Straight Connector 14"/>
          <p:cNvCxnSpPr>
            <a:stCxn id="13" idx="6"/>
            <a:endCxn id="14" idx="2"/>
          </p:cNvCxnSpPr>
          <p:nvPr/>
        </p:nvCxnSpPr>
        <p:spPr>
          <a:xfrm>
            <a:off x="2900452" y="1537980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3238" y="2021155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971889" y="2004244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1605907" y="2021178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410318" y="1595700"/>
            <a:ext cx="185017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75546" y="2112060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5348162" y="2095232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6050996" y="2093042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</a:p>
        </p:txBody>
      </p:sp>
      <p:sp>
        <p:nvSpPr>
          <p:cNvPr id="26" name="Oval 25"/>
          <p:cNvSpPr/>
          <p:nvPr/>
        </p:nvSpPr>
        <p:spPr>
          <a:xfrm>
            <a:off x="5348162" y="2609741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20145" y="2907455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575990" y="2911979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1195923" y="2911979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1231694" y="3502331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cxnSp>
        <p:nvCxnSpPr>
          <p:cNvPr id="31" name="Straight Connector 30"/>
          <p:cNvCxnSpPr>
            <a:stCxn id="11" idx="3"/>
            <a:endCxn id="6" idx="0"/>
          </p:cNvCxnSpPr>
          <p:nvPr/>
        </p:nvCxnSpPr>
        <p:spPr>
          <a:xfrm flipH="1">
            <a:off x="4911637" y="254492"/>
            <a:ext cx="422785" cy="30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5"/>
            <a:endCxn id="7" idx="0"/>
          </p:cNvCxnSpPr>
          <p:nvPr/>
        </p:nvCxnSpPr>
        <p:spPr>
          <a:xfrm>
            <a:off x="5589008" y="254492"/>
            <a:ext cx="379562" cy="30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4"/>
            <a:endCxn id="9" idx="0"/>
          </p:cNvCxnSpPr>
          <p:nvPr/>
        </p:nvCxnSpPr>
        <p:spPr>
          <a:xfrm flipH="1">
            <a:off x="4888450" y="846004"/>
            <a:ext cx="23187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6"/>
            <a:endCxn id="8" idx="2"/>
          </p:cNvCxnSpPr>
          <p:nvPr/>
        </p:nvCxnSpPr>
        <p:spPr>
          <a:xfrm>
            <a:off x="5068470" y="127805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8" idx="0"/>
          </p:cNvCxnSpPr>
          <p:nvPr/>
        </p:nvCxnSpPr>
        <p:spPr>
          <a:xfrm>
            <a:off x="5968570" y="8460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6"/>
            <a:endCxn id="7" idx="2"/>
          </p:cNvCxnSpPr>
          <p:nvPr/>
        </p:nvCxnSpPr>
        <p:spPr>
          <a:xfrm>
            <a:off x="5091657" y="701988"/>
            <a:ext cx="696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7"/>
            <a:endCxn id="7" idx="3"/>
          </p:cNvCxnSpPr>
          <p:nvPr/>
        </p:nvCxnSpPr>
        <p:spPr>
          <a:xfrm flipV="1">
            <a:off x="5015743" y="803823"/>
            <a:ext cx="825534" cy="372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10" idx="2"/>
          </p:cNvCxnSpPr>
          <p:nvPr/>
        </p:nvCxnSpPr>
        <p:spPr>
          <a:xfrm>
            <a:off x="6148590" y="127805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6" idx="6"/>
            <a:endCxn id="17" idx="2"/>
          </p:cNvCxnSpPr>
          <p:nvPr/>
        </p:nvCxnSpPr>
        <p:spPr>
          <a:xfrm flipV="1">
            <a:off x="743278" y="2148260"/>
            <a:ext cx="228611" cy="169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7" idx="6"/>
            <a:endCxn id="18" idx="2"/>
          </p:cNvCxnSpPr>
          <p:nvPr/>
        </p:nvCxnSpPr>
        <p:spPr>
          <a:xfrm>
            <a:off x="1331929" y="2148260"/>
            <a:ext cx="273978" cy="169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7" idx="6"/>
            <a:endCxn id="28" idx="2"/>
          </p:cNvCxnSpPr>
          <p:nvPr/>
        </p:nvCxnSpPr>
        <p:spPr>
          <a:xfrm>
            <a:off x="380185" y="3051471"/>
            <a:ext cx="195805" cy="4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8" idx="6"/>
            <a:endCxn id="29" idx="2"/>
          </p:cNvCxnSpPr>
          <p:nvPr/>
        </p:nvCxnSpPr>
        <p:spPr>
          <a:xfrm>
            <a:off x="936030" y="3055995"/>
            <a:ext cx="2598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9" idx="4"/>
            <a:endCxn id="30" idx="0"/>
          </p:cNvCxnSpPr>
          <p:nvPr/>
        </p:nvCxnSpPr>
        <p:spPr>
          <a:xfrm>
            <a:off x="1375943" y="3200011"/>
            <a:ext cx="35771" cy="302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4"/>
            <a:endCxn id="28" idx="0"/>
          </p:cNvCxnSpPr>
          <p:nvPr/>
        </p:nvCxnSpPr>
        <p:spPr>
          <a:xfrm flipH="1">
            <a:off x="756010" y="2292276"/>
            <a:ext cx="395899" cy="619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3" idx="6"/>
            <a:endCxn id="24" idx="2"/>
          </p:cNvCxnSpPr>
          <p:nvPr/>
        </p:nvCxnSpPr>
        <p:spPr>
          <a:xfrm flipV="1">
            <a:off x="5135586" y="2239248"/>
            <a:ext cx="212576" cy="168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4" idx="6"/>
            <a:endCxn id="25" idx="2"/>
          </p:cNvCxnSpPr>
          <p:nvPr/>
        </p:nvCxnSpPr>
        <p:spPr>
          <a:xfrm flipV="1">
            <a:off x="5708202" y="2237058"/>
            <a:ext cx="342794" cy="21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4" idx="4"/>
            <a:endCxn id="26" idx="0"/>
          </p:cNvCxnSpPr>
          <p:nvPr/>
        </p:nvCxnSpPr>
        <p:spPr>
          <a:xfrm>
            <a:off x="5528182" y="2383264"/>
            <a:ext cx="0" cy="2264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24" idx="0"/>
          </p:cNvCxnSpPr>
          <p:nvPr/>
        </p:nvCxnSpPr>
        <p:spPr>
          <a:xfrm>
            <a:off x="3260492" y="1595700"/>
            <a:ext cx="2267690" cy="49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443838" y="3063671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67" name="Oval 66"/>
          <p:cNvSpPr/>
          <p:nvPr/>
        </p:nvSpPr>
        <p:spPr>
          <a:xfrm>
            <a:off x="3016454" y="3046843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68" name="Oval 67"/>
          <p:cNvSpPr/>
          <p:nvPr/>
        </p:nvSpPr>
        <p:spPr>
          <a:xfrm>
            <a:off x="3719288" y="3044653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3016454" y="3561352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cxnSp>
        <p:nvCxnSpPr>
          <p:cNvPr id="70" name="Straight Connector 69"/>
          <p:cNvCxnSpPr>
            <a:stCxn id="66" idx="6"/>
            <a:endCxn id="67" idx="2"/>
          </p:cNvCxnSpPr>
          <p:nvPr/>
        </p:nvCxnSpPr>
        <p:spPr>
          <a:xfrm flipV="1">
            <a:off x="2803878" y="3190859"/>
            <a:ext cx="212576" cy="168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7" idx="6"/>
            <a:endCxn id="68" idx="2"/>
          </p:cNvCxnSpPr>
          <p:nvPr/>
        </p:nvCxnSpPr>
        <p:spPr>
          <a:xfrm flipV="1">
            <a:off x="3376494" y="3188669"/>
            <a:ext cx="342794" cy="21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7" idx="4"/>
            <a:endCxn id="69" idx="0"/>
          </p:cNvCxnSpPr>
          <p:nvPr/>
        </p:nvCxnSpPr>
        <p:spPr>
          <a:xfrm>
            <a:off x="3196474" y="3334875"/>
            <a:ext cx="0" cy="2264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8" idx="6"/>
          </p:cNvCxnSpPr>
          <p:nvPr/>
        </p:nvCxnSpPr>
        <p:spPr>
          <a:xfrm>
            <a:off x="4079328" y="3188669"/>
            <a:ext cx="328885" cy="10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283079" y="3044653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8087" y="5301208"/>
            <a:ext cx="628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eliminate trees that have index of any of end nodes less that the root, but we use them to build trees of next level.</a:t>
            </a:r>
            <a:endParaRPr lang="en-IN" dirty="0"/>
          </a:p>
        </p:txBody>
      </p:sp>
      <p:sp>
        <p:nvSpPr>
          <p:cNvPr id="79" name="Oval 78"/>
          <p:cNvSpPr/>
          <p:nvPr/>
        </p:nvSpPr>
        <p:spPr>
          <a:xfrm>
            <a:off x="5287459" y="2994143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80" name="Oval 79"/>
          <p:cNvSpPr/>
          <p:nvPr/>
        </p:nvSpPr>
        <p:spPr>
          <a:xfrm>
            <a:off x="5931026" y="2993037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81" name="Oval 80"/>
          <p:cNvSpPr/>
          <p:nvPr/>
        </p:nvSpPr>
        <p:spPr>
          <a:xfrm>
            <a:off x="5931026" y="3533471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</a:p>
        </p:txBody>
      </p:sp>
      <p:cxnSp>
        <p:nvCxnSpPr>
          <p:cNvPr id="82" name="Straight Connector 81"/>
          <p:cNvCxnSpPr>
            <a:stCxn id="79" idx="6"/>
          </p:cNvCxnSpPr>
          <p:nvPr/>
        </p:nvCxnSpPr>
        <p:spPr>
          <a:xfrm>
            <a:off x="5647499" y="3138159"/>
            <a:ext cx="195805" cy="4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80" idx="2"/>
          </p:cNvCxnSpPr>
          <p:nvPr/>
        </p:nvCxnSpPr>
        <p:spPr>
          <a:xfrm>
            <a:off x="5671133" y="3137053"/>
            <a:ext cx="2598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0" idx="4"/>
            <a:endCxn id="81" idx="0"/>
          </p:cNvCxnSpPr>
          <p:nvPr/>
        </p:nvCxnSpPr>
        <p:spPr>
          <a:xfrm>
            <a:off x="6111046" y="3281069"/>
            <a:ext cx="0" cy="2524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537494" y="2993037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cxnSp>
        <p:nvCxnSpPr>
          <p:cNvPr id="86" name="Straight Connector 85"/>
          <p:cNvCxnSpPr>
            <a:stCxn id="80" idx="6"/>
            <a:endCxn id="80" idx="6"/>
          </p:cNvCxnSpPr>
          <p:nvPr/>
        </p:nvCxnSpPr>
        <p:spPr>
          <a:xfrm>
            <a:off x="6291066" y="31370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0" idx="6"/>
            <a:endCxn id="85" idx="2"/>
          </p:cNvCxnSpPr>
          <p:nvPr/>
        </p:nvCxnSpPr>
        <p:spPr>
          <a:xfrm>
            <a:off x="6291066" y="3137053"/>
            <a:ext cx="2464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164288" y="2992325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cxnSp>
        <p:nvCxnSpPr>
          <p:cNvPr id="89" name="Straight Connector 88"/>
          <p:cNvCxnSpPr>
            <a:stCxn id="85" idx="6"/>
            <a:endCxn id="88" idx="2"/>
          </p:cNvCxnSpPr>
          <p:nvPr/>
        </p:nvCxnSpPr>
        <p:spPr>
          <a:xfrm flipV="1">
            <a:off x="6897534" y="3136341"/>
            <a:ext cx="266754" cy="7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4738693" y="4216926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91" name="Oval 90"/>
          <p:cNvSpPr/>
          <p:nvPr/>
        </p:nvSpPr>
        <p:spPr>
          <a:xfrm>
            <a:off x="5311309" y="420009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92" name="Oval 91"/>
          <p:cNvSpPr/>
          <p:nvPr/>
        </p:nvSpPr>
        <p:spPr>
          <a:xfrm>
            <a:off x="6014143" y="419790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</a:p>
        </p:txBody>
      </p:sp>
      <p:sp>
        <p:nvSpPr>
          <p:cNvPr id="93" name="Oval 92"/>
          <p:cNvSpPr/>
          <p:nvPr/>
        </p:nvSpPr>
        <p:spPr>
          <a:xfrm>
            <a:off x="5311309" y="4714607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cxnSp>
        <p:nvCxnSpPr>
          <p:cNvPr id="94" name="Straight Connector 93"/>
          <p:cNvCxnSpPr>
            <a:stCxn id="90" idx="6"/>
            <a:endCxn id="91" idx="2"/>
          </p:cNvCxnSpPr>
          <p:nvPr/>
        </p:nvCxnSpPr>
        <p:spPr>
          <a:xfrm flipV="1">
            <a:off x="5098733" y="4344114"/>
            <a:ext cx="212576" cy="168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1" idx="6"/>
            <a:endCxn id="92" idx="2"/>
          </p:cNvCxnSpPr>
          <p:nvPr/>
        </p:nvCxnSpPr>
        <p:spPr>
          <a:xfrm flipV="1">
            <a:off x="5671349" y="4341924"/>
            <a:ext cx="342794" cy="21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1" idx="4"/>
            <a:endCxn id="93" idx="0"/>
          </p:cNvCxnSpPr>
          <p:nvPr/>
        </p:nvCxnSpPr>
        <p:spPr>
          <a:xfrm>
            <a:off x="5491329" y="4488130"/>
            <a:ext cx="0" cy="2264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2" idx="6"/>
          </p:cNvCxnSpPr>
          <p:nvPr/>
        </p:nvCxnSpPr>
        <p:spPr>
          <a:xfrm>
            <a:off x="6374183" y="4341924"/>
            <a:ext cx="328885" cy="10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577934" y="4197908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6</a:t>
            </a:r>
          </a:p>
        </p:txBody>
      </p:sp>
      <p:sp>
        <p:nvSpPr>
          <p:cNvPr id="99" name="Oval 98"/>
          <p:cNvSpPr/>
          <p:nvPr/>
        </p:nvSpPr>
        <p:spPr>
          <a:xfrm>
            <a:off x="6051126" y="4722991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cxnSp>
        <p:nvCxnSpPr>
          <p:cNvPr id="100" name="Straight Connector 99"/>
          <p:cNvCxnSpPr>
            <a:stCxn id="93" idx="6"/>
            <a:endCxn id="99" idx="2"/>
          </p:cNvCxnSpPr>
          <p:nvPr/>
        </p:nvCxnSpPr>
        <p:spPr>
          <a:xfrm>
            <a:off x="5671349" y="4858623"/>
            <a:ext cx="379777" cy="83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4" idx="5"/>
            <a:endCxn id="85" idx="1"/>
          </p:cNvCxnSpPr>
          <p:nvPr/>
        </p:nvCxnSpPr>
        <p:spPr>
          <a:xfrm>
            <a:off x="5655475" y="2341083"/>
            <a:ext cx="934746" cy="69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4" idx="4"/>
            <a:endCxn id="67" idx="0"/>
          </p:cNvCxnSpPr>
          <p:nvPr/>
        </p:nvCxnSpPr>
        <p:spPr>
          <a:xfrm flipH="1">
            <a:off x="3196474" y="2383264"/>
            <a:ext cx="2331708" cy="66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3" idx="4"/>
            <a:endCxn id="90" idx="1"/>
          </p:cNvCxnSpPr>
          <p:nvPr/>
        </p:nvCxnSpPr>
        <p:spPr>
          <a:xfrm flipH="1">
            <a:off x="4791420" y="2400092"/>
            <a:ext cx="164146" cy="1859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4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CB74-2E80-4942-98C5-6ED32EA251DE}" type="slidenum">
              <a:rPr lang="en-IN" smtClean="0"/>
              <a:t>6</a:t>
            </a:fld>
            <a:endParaRPr lang="en-IN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10CB74-2E80-4942-98C5-6ED32EA251DE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332657"/>
            <a:ext cx="1475656" cy="5040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400" dirty="0"/>
          </a:p>
        </p:txBody>
      </p:sp>
      <p:sp>
        <p:nvSpPr>
          <p:cNvPr id="47" name="Oval 46"/>
          <p:cNvSpPr/>
          <p:nvPr/>
        </p:nvSpPr>
        <p:spPr>
          <a:xfrm>
            <a:off x="92451" y="2973616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48" name="Oval 47"/>
          <p:cNvSpPr/>
          <p:nvPr/>
        </p:nvSpPr>
        <p:spPr>
          <a:xfrm>
            <a:off x="648296" y="297814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49" name="Oval 48"/>
          <p:cNvSpPr/>
          <p:nvPr/>
        </p:nvSpPr>
        <p:spPr>
          <a:xfrm>
            <a:off x="1268229" y="297814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50" name="Oval 49"/>
          <p:cNvSpPr/>
          <p:nvPr/>
        </p:nvSpPr>
        <p:spPr>
          <a:xfrm>
            <a:off x="676365" y="3568492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IN" b="1" dirty="0"/>
          </a:p>
        </p:txBody>
      </p:sp>
      <p:cxnSp>
        <p:nvCxnSpPr>
          <p:cNvPr id="51" name="Straight Connector 50"/>
          <p:cNvCxnSpPr>
            <a:stCxn id="47" idx="6"/>
            <a:endCxn id="48" idx="2"/>
          </p:cNvCxnSpPr>
          <p:nvPr/>
        </p:nvCxnSpPr>
        <p:spPr>
          <a:xfrm>
            <a:off x="452491" y="3117632"/>
            <a:ext cx="195805" cy="4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6"/>
            <a:endCxn id="49" idx="2"/>
          </p:cNvCxnSpPr>
          <p:nvPr/>
        </p:nvCxnSpPr>
        <p:spPr>
          <a:xfrm>
            <a:off x="1008336" y="3122156"/>
            <a:ext cx="2598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4"/>
            <a:endCxn id="50" idx="0"/>
          </p:cNvCxnSpPr>
          <p:nvPr/>
        </p:nvCxnSpPr>
        <p:spPr>
          <a:xfrm flipH="1">
            <a:off x="856385" y="3266172"/>
            <a:ext cx="591864" cy="302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8087" y="5301208"/>
            <a:ext cx="628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Back edge is added when the lowest node in the cycle is not connected with lowest neighbour.</a:t>
            </a:r>
            <a:endParaRPr lang="en-IN" dirty="0"/>
          </a:p>
        </p:txBody>
      </p:sp>
      <p:sp>
        <p:nvSpPr>
          <p:cNvPr id="90" name="Oval 89"/>
          <p:cNvSpPr/>
          <p:nvPr/>
        </p:nvSpPr>
        <p:spPr>
          <a:xfrm>
            <a:off x="2111960" y="2964568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91" name="Oval 90"/>
          <p:cNvSpPr/>
          <p:nvPr/>
        </p:nvSpPr>
        <p:spPr>
          <a:xfrm>
            <a:off x="2667805" y="2969092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92" name="Oval 91"/>
          <p:cNvSpPr/>
          <p:nvPr/>
        </p:nvSpPr>
        <p:spPr>
          <a:xfrm>
            <a:off x="3287738" y="2969092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93" name="Oval 92"/>
          <p:cNvSpPr/>
          <p:nvPr/>
        </p:nvSpPr>
        <p:spPr>
          <a:xfrm>
            <a:off x="2624590" y="3559444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IN" b="1" dirty="0"/>
          </a:p>
        </p:txBody>
      </p:sp>
      <p:cxnSp>
        <p:nvCxnSpPr>
          <p:cNvPr id="94" name="Straight Connector 93"/>
          <p:cNvCxnSpPr>
            <a:stCxn id="90" idx="6"/>
            <a:endCxn id="91" idx="2"/>
          </p:cNvCxnSpPr>
          <p:nvPr/>
        </p:nvCxnSpPr>
        <p:spPr>
          <a:xfrm>
            <a:off x="2472000" y="3108584"/>
            <a:ext cx="195805" cy="4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1" idx="6"/>
            <a:endCxn id="92" idx="2"/>
          </p:cNvCxnSpPr>
          <p:nvPr/>
        </p:nvCxnSpPr>
        <p:spPr>
          <a:xfrm>
            <a:off x="3027845" y="3113108"/>
            <a:ext cx="2598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101959" y="1368364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100" name="Oval 99"/>
          <p:cNvSpPr/>
          <p:nvPr/>
        </p:nvSpPr>
        <p:spPr>
          <a:xfrm>
            <a:off x="1158892" y="1368364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101" name="Oval 100"/>
          <p:cNvSpPr/>
          <p:nvPr/>
        </p:nvSpPr>
        <p:spPr>
          <a:xfrm>
            <a:off x="1158892" y="194442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</a:p>
        </p:txBody>
      </p:sp>
      <p:sp>
        <p:nvSpPr>
          <p:cNvPr id="102" name="Oval 101"/>
          <p:cNvSpPr/>
          <p:nvPr/>
        </p:nvSpPr>
        <p:spPr>
          <a:xfrm>
            <a:off x="78772" y="194442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103" name="Oval 102"/>
          <p:cNvSpPr/>
          <p:nvPr/>
        </p:nvSpPr>
        <p:spPr>
          <a:xfrm>
            <a:off x="1950980" y="194442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6</a:t>
            </a:r>
          </a:p>
        </p:txBody>
      </p:sp>
      <p:sp>
        <p:nvSpPr>
          <p:cNvPr id="104" name="Oval 103"/>
          <p:cNvSpPr/>
          <p:nvPr/>
        </p:nvSpPr>
        <p:spPr>
          <a:xfrm>
            <a:off x="652037" y="819033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cxnSp>
        <p:nvCxnSpPr>
          <p:cNvPr id="105" name="Straight Connector 104"/>
          <p:cNvCxnSpPr>
            <a:stCxn id="104" idx="3"/>
            <a:endCxn id="99" idx="0"/>
          </p:cNvCxnSpPr>
          <p:nvPr/>
        </p:nvCxnSpPr>
        <p:spPr>
          <a:xfrm flipH="1">
            <a:off x="281979" y="1064884"/>
            <a:ext cx="422785" cy="30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4" idx="5"/>
            <a:endCxn id="100" idx="0"/>
          </p:cNvCxnSpPr>
          <p:nvPr/>
        </p:nvCxnSpPr>
        <p:spPr>
          <a:xfrm>
            <a:off x="959350" y="1064884"/>
            <a:ext cx="379562" cy="30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9" idx="4"/>
            <a:endCxn id="102" idx="0"/>
          </p:cNvCxnSpPr>
          <p:nvPr/>
        </p:nvCxnSpPr>
        <p:spPr>
          <a:xfrm flipH="1">
            <a:off x="258792" y="1656396"/>
            <a:ext cx="23187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2" idx="6"/>
            <a:endCxn id="101" idx="2"/>
          </p:cNvCxnSpPr>
          <p:nvPr/>
        </p:nvCxnSpPr>
        <p:spPr>
          <a:xfrm>
            <a:off x="438812" y="208844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1" idx="0"/>
          </p:cNvCxnSpPr>
          <p:nvPr/>
        </p:nvCxnSpPr>
        <p:spPr>
          <a:xfrm>
            <a:off x="1338912" y="16563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9" idx="6"/>
            <a:endCxn id="100" idx="2"/>
          </p:cNvCxnSpPr>
          <p:nvPr/>
        </p:nvCxnSpPr>
        <p:spPr>
          <a:xfrm>
            <a:off x="461999" y="1512380"/>
            <a:ext cx="696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2" idx="7"/>
            <a:endCxn id="100" idx="3"/>
          </p:cNvCxnSpPr>
          <p:nvPr/>
        </p:nvCxnSpPr>
        <p:spPr>
          <a:xfrm flipV="1">
            <a:off x="386085" y="1614215"/>
            <a:ext cx="825534" cy="372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1" idx="6"/>
            <a:endCxn id="103" idx="2"/>
          </p:cNvCxnSpPr>
          <p:nvPr/>
        </p:nvCxnSpPr>
        <p:spPr>
          <a:xfrm>
            <a:off x="1518932" y="208844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879458" y="147991"/>
            <a:ext cx="203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Back Edges</a:t>
            </a:r>
            <a:endParaRPr lang="en-IN" dirty="0"/>
          </a:p>
        </p:txBody>
      </p:sp>
      <p:cxnSp>
        <p:nvCxnSpPr>
          <p:cNvPr id="120" name="Straight Connector 119"/>
          <p:cNvCxnSpPr>
            <a:stCxn id="93" idx="6"/>
          </p:cNvCxnSpPr>
          <p:nvPr/>
        </p:nvCxnSpPr>
        <p:spPr>
          <a:xfrm flipV="1">
            <a:off x="2984630" y="3261648"/>
            <a:ext cx="423775" cy="4418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4824325" y="1827248"/>
            <a:ext cx="360040" cy="288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  <a:endParaRPr lang="en-IN" b="1" dirty="0"/>
          </a:p>
        </p:txBody>
      </p:sp>
      <p:sp>
        <p:nvSpPr>
          <p:cNvPr id="123" name="Oval 122"/>
          <p:cNvSpPr/>
          <p:nvPr/>
        </p:nvSpPr>
        <p:spPr>
          <a:xfrm>
            <a:off x="6000103" y="1831772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</a:p>
        </p:txBody>
      </p:sp>
      <p:cxnSp>
        <p:nvCxnSpPr>
          <p:cNvPr id="130" name="Straight Connector 129"/>
          <p:cNvCxnSpPr>
            <a:stCxn id="121" idx="6"/>
            <a:endCxn id="123" idx="2"/>
          </p:cNvCxnSpPr>
          <p:nvPr/>
        </p:nvCxnSpPr>
        <p:spPr>
          <a:xfrm>
            <a:off x="5184365" y="1971264"/>
            <a:ext cx="815738" cy="4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5352263" y="1198285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  <a:endParaRPr lang="en-IN" b="1" dirty="0"/>
          </a:p>
        </p:txBody>
      </p:sp>
      <p:cxnSp>
        <p:nvCxnSpPr>
          <p:cNvPr id="135" name="Straight Connector 134"/>
          <p:cNvCxnSpPr>
            <a:stCxn id="133" idx="3"/>
            <a:endCxn id="121" idx="0"/>
          </p:cNvCxnSpPr>
          <p:nvPr/>
        </p:nvCxnSpPr>
        <p:spPr>
          <a:xfrm flipH="1">
            <a:off x="5004345" y="1444136"/>
            <a:ext cx="400645" cy="383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3" idx="5"/>
            <a:endCxn id="123" idx="1"/>
          </p:cNvCxnSpPr>
          <p:nvPr/>
        </p:nvCxnSpPr>
        <p:spPr>
          <a:xfrm>
            <a:off x="5659576" y="1444136"/>
            <a:ext cx="393254" cy="4298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651338" y="675017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  <a:endParaRPr lang="en-IN" b="1" dirty="0"/>
          </a:p>
        </p:txBody>
      </p:sp>
      <p:sp>
        <p:nvSpPr>
          <p:cNvPr id="139" name="Oval 138"/>
          <p:cNvSpPr/>
          <p:nvPr/>
        </p:nvSpPr>
        <p:spPr>
          <a:xfrm>
            <a:off x="6091669" y="66372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IN" b="1" dirty="0"/>
          </a:p>
        </p:txBody>
      </p:sp>
      <p:cxnSp>
        <p:nvCxnSpPr>
          <p:cNvPr id="141" name="Straight Connector 140"/>
          <p:cNvCxnSpPr>
            <a:stCxn id="138" idx="5"/>
            <a:endCxn id="133" idx="1"/>
          </p:cNvCxnSpPr>
          <p:nvPr/>
        </p:nvCxnSpPr>
        <p:spPr>
          <a:xfrm>
            <a:off x="4958651" y="920868"/>
            <a:ext cx="446339" cy="3195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3" idx="7"/>
            <a:endCxn id="139" idx="3"/>
          </p:cNvCxnSpPr>
          <p:nvPr/>
        </p:nvCxnSpPr>
        <p:spPr>
          <a:xfrm flipV="1">
            <a:off x="5659576" y="909579"/>
            <a:ext cx="484820" cy="3308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4458487" y="2681060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  <a:endParaRPr lang="en-IN" b="1" dirty="0"/>
          </a:p>
        </p:txBody>
      </p:sp>
      <p:sp>
        <p:nvSpPr>
          <p:cNvPr id="145" name="Oval 144"/>
          <p:cNvSpPr/>
          <p:nvPr/>
        </p:nvSpPr>
        <p:spPr>
          <a:xfrm>
            <a:off x="4458487" y="3257124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IN" b="1" dirty="0"/>
          </a:p>
        </p:txBody>
      </p:sp>
      <p:cxnSp>
        <p:nvCxnSpPr>
          <p:cNvPr id="146" name="Straight Connector 145"/>
          <p:cNvCxnSpPr>
            <a:stCxn id="144" idx="4"/>
            <a:endCxn id="145" idx="0"/>
          </p:cNvCxnSpPr>
          <p:nvPr/>
        </p:nvCxnSpPr>
        <p:spPr>
          <a:xfrm>
            <a:off x="4638507" y="2969092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4458487" y="377955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  <a:endParaRPr lang="en-IN" b="1" dirty="0"/>
          </a:p>
        </p:txBody>
      </p:sp>
      <p:sp>
        <p:nvSpPr>
          <p:cNvPr id="148" name="Oval 147"/>
          <p:cNvSpPr/>
          <p:nvPr/>
        </p:nvSpPr>
        <p:spPr>
          <a:xfrm>
            <a:off x="3884855" y="4509120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  <a:endParaRPr lang="en-IN" b="1" dirty="0"/>
          </a:p>
        </p:txBody>
      </p:sp>
      <p:sp>
        <p:nvSpPr>
          <p:cNvPr id="149" name="Oval 148"/>
          <p:cNvSpPr/>
          <p:nvPr/>
        </p:nvSpPr>
        <p:spPr>
          <a:xfrm>
            <a:off x="4992223" y="4523927"/>
            <a:ext cx="360040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IN" b="1" dirty="0"/>
          </a:p>
        </p:txBody>
      </p:sp>
      <p:cxnSp>
        <p:nvCxnSpPr>
          <p:cNvPr id="150" name="Straight Connector 149"/>
          <p:cNvCxnSpPr>
            <a:stCxn id="148" idx="7"/>
            <a:endCxn id="147" idx="3"/>
          </p:cNvCxnSpPr>
          <p:nvPr/>
        </p:nvCxnSpPr>
        <p:spPr>
          <a:xfrm flipV="1">
            <a:off x="4192168" y="4025401"/>
            <a:ext cx="319046" cy="52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768968" y="3992044"/>
            <a:ext cx="307088" cy="538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45" idx="4"/>
            <a:endCxn id="147" idx="0"/>
          </p:cNvCxnSpPr>
          <p:nvPr/>
        </p:nvCxnSpPr>
        <p:spPr>
          <a:xfrm>
            <a:off x="4638507" y="3545156"/>
            <a:ext cx="0" cy="2343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6615846" y="2704396"/>
            <a:ext cx="360040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  <a:endParaRPr lang="en-IN" b="1" dirty="0"/>
          </a:p>
        </p:txBody>
      </p:sp>
      <p:sp>
        <p:nvSpPr>
          <p:cNvPr id="160" name="Oval 159"/>
          <p:cNvSpPr/>
          <p:nvPr/>
        </p:nvSpPr>
        <p:spPr>
          <a:xfrm>
            <a:off x="6615846" y="328046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IN" b="1" dirty="0"/>
          </a:p>
        </p:txBody>
      </p:sp>
      <p:cxnSp>
        <p:nvCxnSpPr>
          <p:cNvPr id="161" name="Straight Connector 160"/>
          <p:cNvCxnSpPr>
            <a:stCxn id="159" idx="4"/>
            <a:endCxn id="160" idx="0"/>
          </p:cNvCxnSpPr>
          <p:nvPr/>
        </p:nvCxnSpPr>
        <p:spPr>
          <a:xfrm>
            <a:off x="6795866" y="2992428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6615846" y="3802886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  <a:endParaRPr lang="en-IN" b="1" dirty="0"/>
          </a:p>
        </p:txBody>
      </p:sp>
      <p:sp>
        <p:nvSpPr>
          <p:cNvPr id="163" name="Oval 162"/>
          <p:cNvSpPr/>
          <p:nvPr/>
        </p:nvSpPr>
        <p:spPr>
          <a:xfrm>
            <a:off x="6042214" y="4532456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  <a:endParaRPr lang="en-IN" b="1" dirty="0"/>
          </a:p>
        </p:txBody>
      </p:sp>
      <p:sp>
        <p:nvSpPr>
          <p:cNvPr id="164" name="Oval 163"/>
          <p:cNvSpPr/>
          <p:nvPr/>
        </p:nvSpPr>
        <p:spPr>
          <a:xfrm>
            <a:off x="7149582" y="4547263"/>
            <a:ext cx="360040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IN" b="1" dirty="0"/>
          </a:p>
        </p:txBody>
      </p:sp>
      <p:cxnSp>
        <p:nvCxnSpPr>
          <p:cNvPr id="165" name="Straight Connector 164"/>
          <p:cNvCxnSpPr>
            <a:stCxn id="163" idx="7"/>
            <a:endCxn id="162" idx="3"/>
          </p:cNvCxnSpPr>
          <p:nvPr/>
        </p:nvCxnSpPr>
        <p:spPr>
          <a:xfrm flipV="1">
            <a:off x="6349527" y="4048737"/>
            <a:ext cx="319046" cy="52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926327" y="4015380"/>
            <a:ext cx="307088" cy="538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0" idx="4"/>
            <a:endCxn id="162" idx="0"/>
          </p:cNvCxnSpPr>
          <p:nvPr/>
        </p:nvCxnSpPr>
        <p:spPr>
          <a:xfrm>
            <a:off x="6795866" y="3568492"/>
            <a:ext cx="0" cy="2343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1268229" y="3572764"/>
            <a:ext cx="111544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4992223" y="3779550"/>
            <a:ext cx="111544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reeform 172"/>
          <p:cNvSpPr/>
          <p:nvPr/>
        </p:nvSpPr>
        <p:spPr>
          <a:xfrm>
            <a:off x="6138087" y="2861733"/>
            <a:ext cx="528334" cy="1061833"/>
          </a:xfrm>
          <a:custGeom>
            <a:avLst/>
            <a:gdLst>
              <a:gd name="connsiteX0" fmla="*/ 541888 w 609900"/>
              <a:gd name="connsiteY0" fmla="*/ 0 h 1128787"/>
              <a:gd name="connsiteX1" fmla="*/ 21 w 609900"/>
              <a:gd name="connsiteY1" fmla="*/ 491067 h 1128787"/>
              <a:gd name="connsiteX2" fmla="*/ 558821 w 609900"/>
              <a:gd name="connsiteY2" fmla="*/ 1075267 h 1128787"/>
              <a:gd name="connsiteX3" fmla="*/ 550355 w 609900"/>
              <a:gd name="connsiteY3" fmla="*/ 1066800 h 112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900" h="1128787">
                <a:moveTo>
                  <a:pt x="541888" y="0"/>
                </a:moveTo>
                <a:cubicBezTo>
                  <a:pt x="269543" y="155928"/>
                  <a:pt x="-2801" y="311856"/>
                  <a:pt x="21" y="491067"/>
                </a:cubicBezTo>
                <a:cubicBezTo>
                  <a:pt x="2843" y="670278"/>
                  <a:pt x="467099" y="979311"/>
                  <a:pt x="558821" y="1075267"/>
                </a:cubicBezTo>
                <a:cubicBezTo>
                  <a:pt x="650543" y="1171223"/>
                  <a:pt x="600449" y="1119011"/>
                  <a:pt x="550355" y="106680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TextBox 173"/>
          <p:cNvSpPr txBox="1"/>
          <p:nvPr/>
        </p:nvSpPr>
        <p:spPr>
          <a:xfrm>
            <a:off x="452491" y="4221088"/>
            <a:ext cx="242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Back edge cannot be added for above tree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473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{6658B1CA-4645-9B40-BCE1-43F5D9FF4B7C}tf10001060</Template>
  <TotalTime>3962</TotalTime>
  <Words>319</Words>
  <Application>Microsoft Office PowerPoint</Application>
  <PresentationFormat>On-screen Show (4:3)</PresentationFormat>
  <Paragraphs>198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Improved calculation of GDV</vt:lpstr>
      <vt:lpstr>Algorithm to find GDV: </vt:lpstr>
      <vt:lpstr>Example 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Windows User</dc:creator>
  <cp:lastModifiedBy>Windows User</cp:lastModifiedBy>
  <cp:revision>95</cp:revision>
  <dcterms:created xsi:type="dcterms:W3CDTF">2021-05-31T08:43:02Z</dcterms:created>
  <dcterms:modified xsi:type="dcterms:W3CDTF">2021-07-15T01:22:12Z</dcterms:modified>
</cp:coreProperties>
</file>