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300700" cy="10299700"/>
  <p:notesSz cx="18300700" cy="1029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416" y="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991468" y="2278557"/>
            <a:ext cx="8317763" cy="768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1" i="0">
                <a:solidFill>
                  <a:srgbClr val="FFAB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03-Apr-24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03-Apr-24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03-Apr-24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03-Apr-24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03-Apr-24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64822" y="3996131"/>
            <a:ext cx="7171055" cy="2183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03-Apr-24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8000" cy="102869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49750" y="3996131"/>
            <a:ext cx="9144000" cy="2505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00400"/>
              </a:lnSpc>
              <a:spcBef>
                <a:spcPts val="100"/>
              </a:spcBef>
            </a:pPr>
            <a:r>
              <a:rPr sz="5400" spc="-45" dirty="0"/>
              <a:t>Enhancing</a:t>
            </a:r>
            <a:r>
              <a:rPr sz="5400" spc="-300" dirty="0"/>
              <a:t> </a:t>
            </a:r>
            <a:r>
              <a:rPr sz="5400" spc="-145" dirty="0"/>
              <a:t>Restaurant </a:t>
            </a:r>
            <a:r>
              <a:rPr sz="5400" spc="-1595" dirty="0"/>
              <a:t> </a:t>
            </a:r>
            <a:r>
              <a:rPr sz="5400" spc="-145" dirty="0"/>
              <a:t>R</a:t>
            </a:r>
            <a:r>
              <a:rPr sz="5400" spc="-175" dirty="0"/>
              <a:t>e</a:t>
            </a:r>
            <a:r>
              <a:rPr sz="5400" spc="-105" dirty="0"/>
              <a:t>vi</a:t>
            </a:r>
            <a:r>
              <a:rPr sz="5400" spc="-190" dirty="0"/>
              <a:t>e</a:t>
            </a:r>
            <a:r>
              <a:rPr sz="5400" spc="-135" dirty="0"/>
              <a:t>w</a:t>
            </a:r>
            <a:r>
              <a:rPr sz="5400" spc="-380" dirty="0"/>
              <a:t>s:</a:t>
            </a:r>
            <a:r>
              <a:rPr sz="5400" spc="-235" dirty="0"/>
              <a:t> </a:t>
            </a:r>
            <a:r>
              <a:rPr sz="5400" spc="60" dirty="0"/>
              <a:t>A</a:t>
            </a:r>
            <a:r>
              <a:rPr sz="5400" spc="-235" dirty="0"/>
              <a:t> </a:t>
            </a:r>
            <a:r>
              <a:rPr sz="5400" spc="-155" dirty="0"/>
              <a:t>Summa</a:t>
            </a:r>
            <a:r>
              <a:rPr sz="5400" spc="-20" dirty="0"/>
              <a:t>r</a:t>
            </a:r>
            <a:r>
              <a:rPr sz="5400" spc="-90" dirty="0"/>
              <a:t>y  </a:t>
            </a:r>
            <a:r>
              <a:rPr sz="5400" spc="-80" dirty="0"/>
              <a:t>with</a:t>
            </a:r>
            <a:r>
              <a:rPr sz="5400" spc="-240" dirty="0"/>
              <a:t> </a:t>
            </a:r>
            <a:r>
              <a:rPr sz="5400" spc="-110" dirty="0"/>
              <a:t>Gen</a:t>
            </a:r>
            <a:r>
              <a:rPr sz="5400" spc="-240" dirty="0"/>
              <a:t> </a:t>
            </a:r>
            <a:r>
              <a:rPr sz="5400" spc="-450" dirty="0"/>
              <a:t>AI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8000" cy="102869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150995">
              <a:lnSpc>
                <a:spcPct val="100000"/>
              </a:lnSpc>
              <a:spcBef>
                <a:spcPts val="125"/>
              </a:spcBef>
            </a:pPr>
            <a:r>
              <a:rPr sz="4800" spc="-145" dirty="0"/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30296" y="3406392"/>
            <a:ext cx="8173454" cy="2475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0400"/>
              </a:lnSpc>
              <a:spcBef>
                <a:spcPts val="100"/>
              </a:spcBef>
            </a:pPr>
            <a:r>
              <a:rPr sz="3200" spc="60" dirty="0">
                <a:solidFill>
                  <a:srgbClr val="FFFFFF"/>
                </a:solidFill>
                <a:latin typeface="Verdana"/>
                <a:cs typeface="Verdana"/>
              </a:rPr>
              <a:t>Welcome </a:t>
            </a: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200" spc="30" dirty="0">
                <a:solidFill>
                  <a:srgbClr val="FFFFFF"/>
                </a:solidFill>
                <a:latin typeface="Verdana"/>
                <a:cs typeface="Verdana"/>
              </a:rPr>
              <a:t>Enhancing </a:t>
            </a:r>
            <a:r>
              <a:rPr sz="3200" spc="-30" dirty="0">
                <a:solidFill>
                  <a:srgbClr val="FFFFFF"/>
                </a:solidFill>
                <a:latin typeface="Verdana"/>
                <a:cs typeface="Verdana"/>
              </a:rPr>
              <a:t>Restaurant </a:t>
            </a:r>
            <a:r>
              <a:rPr sz="3200" spc="-40" dirty="0">
                <a:solidFill>
                  <a:srgbClr val="FFFFFF"/>
                </a:solidFill>
                <a:latin typeface="Verdana"/>
                <a:cs typeface="Verdana"/>
              </a:rPr>
              <a:t>Reviews </a:t>
            </a: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presentation </a:t>
            </a:r>
            <a:r>
              <a:rPr sz="3200" spc="-7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50" dirty="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sz="3200" spc="30" dirty="0">
                <a:solidFill>
                  <a:srgbClr val="FFFFFF"/>
                </a:solidFill>
                <a:latin typeface="Verdana"/>
                <a:cs typeface="Verdana"/>
              </a:rPr>
              <a:t>Gen </a:t>
            </a:r>
            <a:r>
              <a:rPr sz="3200" spc="-170" dirty="0">
                <a:solidFill>
                  <a:srgbClr val="FFFFFF"/>
                </a:solidFill>
                <a:latin typeface="Verdana"/>
                <a:cs typeface="Verdana"/>
              </a:rPr>
              <a:t>AI.</a:t>
            </a:r>
            <a:r>
              <a:rPr sz="32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75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will </a:t>
            </a:r>
            <a:r>
              <a:rPr sz="3200" spc="-15" dirty="0">
                <a:solidFill>
                  <a:srgbClr val="FFFFFF"/>
                </a:solidFill>
                <a:latin typeface="Verdana"/>
                <a:cs typeface="Verdana"/>
              </a:rPr>
              <a:t>explore </a:t>
            </a:r>
            <a:r>
              <a:rPr sz="3200" spc="70" dirty="0">
                <a:solidFill>
                  <a:srgbClr val="FFFFFF"/>
                </a:solidFill>
                <a:latin typeface="Verdana"/>
                <a:cs typeface="Verdana"/>
              </a:rPr>
              <a:t>how </a:t>
            </a:r>
            <a:r>
              <a:rPr sz="3200" spc="-95" dirty="0">
                <a:solidFill>
                  <a:srgbClr val="FFFFFF"/>
                </a:solidFill>
                <a:latin typeface="Verdana"/>
                <a:cs typeface="Verdana"/>
              </a:rPr>
              <a:t>AI</a:t>
            </a:r>
            <a:r>
              <a:rPr sz="32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30" dirty="0">
                <a:solidFill>
                  <a:srgbClr val="FFFFFF"/>
                </a:solidFill>
                <a:latin typeface="Verdana"/>
                <a:cs typeface="Verdana"/>
              </a:rPr>
              <a:t>technology </a:t>
            </a:r>
            <a:r>
              <a:rPr sz="3200" spc="4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3200" spc="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b="1" spc="-6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200" b="1" spc="-3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200" b="1" spc="-1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200" b="1" spc="-13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200" b="1" spc="-8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200" b="1" spc="-10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3200" b="1" spc="-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200" b="1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8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200" spc="-7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20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200" spc="7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3200" spc="-1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20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200" spc="8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200" spc="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2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8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200" spc="-11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200" spc="10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320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2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200" spc="8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200" spc="11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2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8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200" spc="7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3200" spc="-7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200" spc="3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200" spc="17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200" spc="-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2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7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20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200" spc="-7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200" spc="-5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320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200" spc="9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200" spc="3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200" spc="8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200" spc="-31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3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8000" cy="1028697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55914" y="1115365"/>
            <a:ext cx="934593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50" dirty="0">
                <a:solidFill>
                  <a:srgbClr val="FFAB40"/>
                </a:solidFill>
              </a:rPr>
              <a:t>C</a:t>
            </a:r>
            <a:r>
              <a:rPr sz="4800" spc="-75" dirty="0">
                <a:solidFill>
                  <a:srgbClr val="FFAB40"/>
                </a:solidFill>
              </a:rPr>
              <a:t>h</a:t>
            </a:r>
            <a:r>
              <a:rPr sz="4800" spc="-170" dirty="0">
                <a:solidFill>
                  <a:srgbClr val="FFAB40"/>
                </a:solidFill>
              </a:rPr>
              <a:t>a</a:t>
            </a:r>
            <a:r>
              <a:rPr sz="4800" spc="-125" dirty="0">
                <a:solidFill>
                  <a:srgbClr val="FFAB40"/>
                </a:solidFill>
              </a:rPr>
              <a:t>ll</a:t>
            </a:r>
            <a:r>
              <a:rPr sz="4800" spc="-95" dirty="0">
                <a:solidFill>
                  <a:srgbClr val="FFAB40"/>
                </a:solidFill>
              </a:rPr>
              <a:t>e</a:t>
            </a:r>
            <a:r>
              <a:rPr sz="4800" spc="-45" dirty="0">
                <a:solidFill>
                  <a:srgbClr val="FFAB40"/>
                </a:solidFill>
              </a:rPr>
              <a:t>n</a:t>
            </a:r>
            <a:r>
              <a:rPr sz="4800" spc="15" dirty="0">
                <a:solidFill>
                  <a:srgbClr val="FFAB40"/>
                </a:solidFill>
              </a:rPr>
              <a:t>g</a:t>
            </a:r>
            <a:r>
              <a:rPr sz="4800" spc="-95" dirty="0">
                <a:solidFill>
                  <a:srgbClr val="FFAB40"/>
                </a:solidFill>
              </a:rPr>
              <a:t>e</a:t>
            </a:r>
            <a:r>
              <a:rPr sz="4800" spc="-190" dirty="0">
                <a:solidFill>
                  <a:srgbClr val="FFAB40"/>
                </a:solidFill>
              </a:rPr>
              <a:t>s</a:t>
            </a:r>
            <a:r>
              <a:rPr sz="4800" spc="-210" dirty="0">
                <a:solidFill>
                  <a:srgbClr val="FFAB40"/>
                </a:solidFill>
              </a:rPr>
              <a:t> </a:t>
            </a:r>
            <a:r>
              <a:rPr sz="4800" spc="-125" dirty="0">
                <a:solidFill>
                  <a:srgbClr val="FFAB40"/>
                </a:solidFill>
              </a:rPr>
              <a:t>i</a:t>
            </a:r>
            <a:r>
              <a:rPr sz="4800" spc="-70" dirty="0">
                <a:solidFill>
                  <a:srgbClr val="FFAB40"/>
                </a:solidFill>
              </a:rPr>
              <a:t>n</a:t>
            </a:r>
            <a:r>
              <a:rPr sz="4800" spc="-210" dirty="0">
                <a:solidFill>
                  <a:srgbClr val="FFAB40"/>
                </a:solidFill>
              </a:rPr>
              <a:t> </a:t>
            </a:r>
            <a:r>
              <a:rPr sz="4800" spc="-175" dirty="0">
                <a:solidFill>
                  <a:srgbClr val="FFAB40"/>
                </a:solidFill>
              </a:rPr>
              <a:t>R</a:t>
            </a:r>
            <a:r>
              <a:rPr sz="4800" spc="-95" dirty="0">
                <a:solidFill>
                  <a:srgbClr val="FFAB40"/>
                </a:solidFill>
              </a:rPr>
              <a:t>e</a:t>
            </a:r>
            <a:r>
              <a:rPr sz="4800" spc="-195" dirty="0">
                <a:solidFill>
                  <a:srgbClr val="FFAB40"/>
                </a:solidFill>
              </a:rPr>
              <a:t>s</a:t>
            </a:r>
            <a:r>
              <a:rPr sz="4800" spc="-40" dirty="0">
                <a:solidFill>
                  <a:srgbClr val="FFAB40"/>
                </a:solidFill>
              </a:rPr>
              <a:t>t</a:t>
            </a:r>
            <a:r>
              <a:rPr sz="4800" spc="-170" dirty="0">
                <a:solidFill>
                  <a:srgbClr val="FFAB40"/>
                </a:solidFill>
              </a:rPr>
              <a:t>a</a:t>
            </a:r>
            <a:r>
              <a:rPr sz="4800" spc="-90" dirty="0">
                <a:solidFill>
                  <a:srgbClr val="FFAB40"/>
                </a:solidFill>
              </a:rPr>
              <a:t>u</a:t>
            </a:r>
            <a:r>
              <a:rPr sz="4800" spc="-365" dirty="0">
                <a:solidFill>
                  <a:srgbClr val="FFAB40"/>
                </a:solidFill>
              </a:rPr>
              <a:t>r</a:t>
            </a:r>
            <a:r>
              <a:rPr sz="4800" spc="-170" dirty="0">
                <a:solidFill>
                  <a:srgbClr val="FFAB40"/>
                </a:solidFill>
              </a:rPr>
              <a:t>a</a:t>
            </a:r>
            <a:r>
              <a:rPr sz="4800" spc="-75" dirty="0">
                <a:solidFill>
                  <a:srgbClr val="FFAB40"/>
                </a:solidFill>
              </a:rPr>
              <a:t>n</a:t>
            </a:r>
            <a:r>
              <a:rPr sz="4800" spc="-35" dirty="0">
                <a:solidFill>
                  <a:srgbClr val="FFAB40"/>
                </a:solidFill>
              </a:rPr>
              <a:t>t</a:t>
            </a:r>
            <a:r>
              <a:rPr sz="4800" spc="-210" dirty="0">
                <a:solidFill>
                  <a:srgbClr val="FFAB40"/>
                </a:solidFill>
              </a:rPr>
              <a:t> </a:t>
            </a:r>
            <a:r>
              <a:rPr sz="4800" spc="-175" dirty="0">
                <a:solidFill>
                  <a:srgbClr val="FFAB40"/>
                </a:solidFill>
              </a:rPr>
              <a:t>R</a:t>
            </a:r>
            <a:r>
              <a:rPr sz="4800" spc="-135" dirty="0">
                <a:solidFill>
                  <a:srgbClr val="FFAB40"/>
                </a:solidFill>
              </a:rPr>
              <a:t>e</a:t>
            </a:r>
            <a:r>
              <a:rPr sz="4800" spc="-130" dirty="0">
                <a:solidFill>
                  <a:srgbClr val="FFAB40"/>
                </a:solidFill>
              </a:rPr>
              <a:t>v</a:t>
            </a:r>
            <a:r>
              <a:rPr sz="4800" spc="-125" dirty="0">
                <a:solidFill>
                  <a:srgbClr val="FFAB40"/>
                </a:solidFill>
              </a:rPr>
              <a:t>i</a:t>
            </a:r>
            <a:r>
              <a:rPr sz="4800" spc="-135" dirty="0">
                <a:solidFill>
                  <a:srgbClr val="FFAB40"/>
                </a:solidFill>
              </a:rPr>
              <a:t>ew</a:t>
            </a:r>
            <a:r>
              <a:rPr sz="4800" spc="-190" dirty="0">
                <a:solidFill>
                  <a:srgbClr val="FFAB40"/>
                </a:solidFill>
              </a:rPr>
              <a:t>s</a:t>
            </a:r>
            <a:endParaRPr sz="4800" dirty="0"/>
          </a:p>
        </p:txBody>
      </p:sp>
      <p:sp>
        <p:nvSpPr>
          <p:cNvPr id="4" name="object 4"/>
          <p:cNvSpPr txBox="1"/>
          <p:nvPr/>
        </p:nvSpPr>
        <p:spPr>
          <a:xfrm>
            <a:off x="1954326" y="3473450"/>
            <a:ext cx="7922362" cy="27828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30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600" spc="-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spc="9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600" spc="-14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6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8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3600" spc="-1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spc="6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600" spc="-7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600" spc="-6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600" spc="-16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600" spc="-13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6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600" spc="114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600" spc="-55" dirty="0">
                <a:solidFill>
                  <a:srgbClr val="FFFFFF"/>
                </a:solidFill>
                <a:latin typeface="Verdana"/>
                <a:cs typeface="Verdana"/>
              </a:rPr>
              <a:t>ﬂ</a:t>
            </a:r>
            <a:r>
              <a:rPr sz="3600" spc="10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36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114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600" spc="8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600" spc="15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3600" spc="-114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6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-10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600" spc="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600" spc="-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spc="10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3600" spc="-2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600" spc="-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spc="114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600" spc="3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6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14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600" spc="-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-14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36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600" spc="-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14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3600" spc="-10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600" spc="-425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36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600" spc="114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600" spc="9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600" spc="-2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3600" spc="10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3600" spc="14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6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600" spc="114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600" spc="120" dirty="0">
                <a:solidFill>
                  <a:srgbClr val="FFFFFF"/>
                </a:solidFill>
                <a:latin typeface="Verdana"/>
                <a:cs typeface="Verdana"/>
              </a:rPr>
              <a:t>g  </a:t>
            </a:r>
            <a:r>
              <a:rPr sz="3600" spc="-7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3600" spc="50" dirty="0">
                <a:solidFill>
                  <a:srgbClr val="FFFFFF"/>
                </a:solidFill>
                <a:latin typeface="Verdana"/>
                <a:cs typeface="Verdana"/>
              </a:rPr>
              <a:t>oo</a:t>
            </a:r>
            <a:r>
              <a:rPr sz="360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6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145" dirty="0">
                <a:solidFill>
                  <a:srgbClr val="FFFFFF"/>
                </a:solidFill>
                <a:latin typeface="Verdana"/>
                <a:cs typeface="Verdana"/>
              </a:rPr>
              <a:t>q</a:t>
            </a:r>
            <a:r>
              <a:rPr sz="3600" spc="10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3600" spc="-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spc="-25" dirty="0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sz="36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600" spc="-24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600" spc="-425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36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0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6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600" spc="-14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36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600" spc="8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6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-425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36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spc="114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600" spc="105" dirty="0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sz="3600" spc="-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spc="2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600" spc="14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36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6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114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600" spc="8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6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-42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36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36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12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6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8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spc="-33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6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11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600" spc="-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spc="12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6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114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36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-2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3600" spc="105" dirty="0">
                <a:solidFill>
                  <a:srgbClr val="FFFFFF"/>
                </a:solidFill>
                <a:latin typeface="Verdana"/>
                <a:cs typeface="Verdana"/>
              </a:rPr>
              <a:t>p  </a:t>
            </a:r>
            <a:r>
              <a:rPr sz="3600" spc="-1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spc="-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600" spc="-1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spc="-9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3600" spc="-12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600" spc="-135" dirty="0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sz="3600" spc="-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600" spc="114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36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-10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6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3600" spc="-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spc="13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600" spc="-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600" spc="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600" spc="-8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600" spc="-9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6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600" spc="40" dirty="0">
                <a:solidFill>
                  <a:srgbClr val="FFFFFF"/>
                </a:solidFill>
                <a:latin typeface="Verdana"/>
                <a:cs typeface="Verdana"/>
              </a:rPr>
              <a:t>o  </a:t>
            </a:r>
            <a:r>
              <a:rPr sz="3600" spc="14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600" spc="-114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600" spc="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600" spc="-14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36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600" spc="14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6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9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3600" spc="-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spc="-2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3600" spc="10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3600" spc="-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spc="14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3600" spc="-2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36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600" spc="114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600" spc="-10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6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600" spc="16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3600" spc="114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3600" spc="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600" spc="-10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600" spc="-42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54326" y="711326"/>
            <a:ext cx="5216525" cy="28575"/>
          </a:xfrm>
          <a:custGeom>
            <a:avLst/>
            <a:gdLst/>
            <a:ahLst/>
            <a:cxnLst/>
            <a:rect l="l" t="t" r="r" b="b"/>
            <a:pathLst>
              <a:path w="5216525" h="28575">
                <a:moveTo>
                  <a:pt x="5216207" y="0"/>
                </a:moveTo>
                <a:lnTo>
                  <a:pt x="0" y="0"/>
                </a:lnTo>
                <a:lnTo>
                  <a:pt x="0" y="28575"/>
                </a:lnTo>
                <a:lnTo>
                  <a:pt x="5216207" y="28575"/>
                </a:lnTo>
                <a:lnTo>
                  <a:pt x="5216207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76688" y="2638234"/>
            <a:ext cx="6667499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8000" cy="102869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58134" y="1492250"/>
            <a:ext cx="7459816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54" dirty="0">
                <a:solidFill>
                  <a:srgbClr val="FFAB40"/>
                </a:solidFill>
              </a:rPr>
              <a:t>AI</a:t>
            </a:r>
            <a:r>
              <a:rPr sz="4800" spc="-130" dirty="0">
                <a:solidFill>
                  <a:srgbClr val="FFAB40"/>
                </a:solidFill>
              </a:rPr>
              <a:t> </a:t>
            </a:r>
            <a:r>
              <a:rPr sz="4800" spc="-75" dirty="0">
                <a:solidFill>
                  <a:srgbClr val="FFAB40"/>
                </a:solidFill>
              </a:rPr>
              <a:t>Solutions</a:t>
            </a:r>
            <a:r>
              <a:rPr sz="4800" spc="-130" dirty="0">
                <a:solidFill>
                  <a:srgbClr val="FFAB40"/>
                </a:solidFill>
              </a:rPr>
              <a:t> </a:t>
            </a:r>
            <a:r>
              <a:rPr sz="4800" spc="-65" dirty="0">
                <a:solidFill>
                  <a:srgbClr val="FFAB40"/>
                </a:solidFill>
              </a:rPr>
              <a:t>f</a:t>
            </a:r>
            <a:r>
              <a:rPr sz="4800" spc="-100" dirty="0">
                <a:solidFill>
                  <a:srgbClr val="FFAB40"/>
                </a:solidFill>
              </a:rPr>
              <a:t>or</a:t>
            </a:r>
            <a:r>
              <a:rPr sz="4800" spc="-130" dirty="0">
                <a:solidFill>
                  <a:srgbClr val="FFAB40"/>
                </a:solidFill>
              </a:rPr>
              <a:t> </a:t>
            </a:r>
            <a:r>
              <a:rPr sz="4800" spc="-90" dirty="0">
                <a:solidFill>
                  <a:srgbClr val="FFAB40"/>
                </a:solidFill>
              </a:rPr>
              <a:t>R</a:t>
            </a:r>
            <a:r>
              <a:rPr sz="4800" spc="-110" dirty="0">
                <a:solidFill>
                  <a:srgbClr val="FFAB40"/>
                </a:solidFill>
              </a:rPr>
              <a:t>e</a:t>
            </a:r>
            <a:r>
              <a:rPr sz="4800" spc="-65" dirty="0">
                <a:solidFill>
                  <a:srgbClr val="FFAB40"/>
                </a:solidFill>
              </a:rPr>
              <a:t>vi</a:t>
            </a:r>
            <a:r>
              <a:rPr sz="4800" spc="-114" dirty="0">
                <a:solidFill>
                  <a:srgbClr val="FFAB40"/>
                </a:solidFill>
              </a:rPr>
              <a:t>e</a:t>
            </a:r>
            <a:r>
              <a:rPr sz="4800" spc="-60" dirty="0">
                <a:solidFill>
                  <a:srgbClr val="FFAB40"/>
                </a:solidFill>
              </a:rPr>
              <a:t>w</a:t>
            </a:r>
            <a:r>
              <a:rPr sz="4800" spc="-130" dirty="0">
                <a:solidFill>
                  <a:srgbClr val="FFAB40"/>
                </a:solidFill>
              </a:rPr>
              <a:t> </a:t>
            </a:r>
            <a:r>
              <a:rPr sz="4800" spc="-55" dirty="0">
                <a:solidFill>
                  <a:srgbClr val="FFAB40"/>
                </a:solidFill>
              </a:rPr>
              <a:t>Enha</a:t>
            </a:r>
            <a:r>
              <a:rPr sz="4800" spc="-40" dirty="0">
                <a:solidFill>
                  <a:srgbClr val="FFAB40"/>
                </a:solidFill>
              </a:rPr>
              <a:t>n</a:t>
            </a:r>
            <a:r>
              <a:rPr sz="4800" spc="15" dirty="0">
                <a:solidFill>
                  <a:srgbClr val="FFAB40"/>
                </a:solidFill>
              </a:rPr>
              <a:t>c</a:t>
            </a:r>
            <a:r>
              <a:rPr sz="4800" spc="-35" dirty="0">
                <a:solidFill>
                  <a:srgbClr val="FFAB40"/>
                </a:solidFill>
              </a:rPr>
              <a:t>e</a:t>
            </a:r>
            <a:r>
              <a:rPr sz="4800" spc="-45" dirty="0">
                <a:solidFill>
                  <a:srgbClr val="FFAB40"/>
                </a:solidFill>
              </a:rPr>
              <a:t>m</a:t>
            </a:r>
            <a:r>
              <a:rPr sz="4800" spc="-40" dirty="0">
                <a:solidFill>
                  <a:srgbClr val="FFAB40"/>
                </a:solidFill>
              </a:rPr>
              <a:t>ent</a:t>
            </a:r>
            <a:endParaRPr sz="4800" dirty="0"/>
          </a:p>
        </p:txBody>
      </p:sp>
      <p:sp>
        <p:nvSpPr>
          <p:cNvPr id="4" name="object 4"/>
          <p:cNvSpPr txBox="1"/>
          <p:nvPr/>
        </p:nvSpPr>
        <p:spPr>
          <a:xfrm>
            <a:off x="9158134" y="3850594"/>
            <a:ext cx="8526616" cy="27840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10"/>
              </a:spcBef>
            </a:pPr>
            <a:r>
              <a:rPr sz="3600" spc="-1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360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8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6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6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spc="-24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6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3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600" spc="-3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3600" spc="-5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360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-6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60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6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b="1" spc="-10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600" b="1" spc="-5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b="1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600" b="1" spc="-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600" b="1" spc="-6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600" b="1" spc="-2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600" b="1" spc="-5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b="1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600" b="1" spc="-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600" b="1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b="1" spc="-9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b="1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600" b="1" spc="-9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b="1" spc="-6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3600" b="1" spc="-8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600" b="1" spc="-10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600" b="1" spc="-6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600" b="1" spc="-9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600" b="1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600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6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7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3600" spc="8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600" spc="10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60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-6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600" spc="-7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600" spc="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60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spc="8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600" spc="75" dirty="0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sz="3600" spc="8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600" spc="7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3600" spc="-7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600" spc="-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600" spc="3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600" spc="17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60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-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6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5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3600" spc="10" dirty="0">
                <a:solidFill>
                  <a:srgbClr val="FFFFFF"/>
                </a:solidFill>
                <a:latin typeface="Verdana"/>
                <a:cs typeface="Verdana"/>
              </a:rPr>
              <a:t>ee</a:t>
            </a:r>
            <a:r>
              <a:rPr sz="3600" spc="10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600" spc="10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360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spc="6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600" spc="15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36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spc="8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600" spc="11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6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600" spc="10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60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8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600" spc="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6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600" spc="-1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3600" spc="-10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6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spc="-8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600" spc="-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6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5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3600" spc="3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600" spc="-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6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600" spc="17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600" spc="10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600" spc="-8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600" spc="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600" spc="-14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360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17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60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8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600" spc="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600" spc="-31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36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25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600" spc="20" dirty="0">
                <a:solidFill>
                  <a:srgbClr val="FFFFFF"/>
                </a:solidFill>
                <a:latin typeface="Verdana"/>
                <a:cs typeface="Verdana"/>
              </a:rPr>
              <a:t>t  </a:t>
            </a:r>
            <a:r>
              <a:rPr sz="360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spc="-2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3600" spc="-7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600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6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10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600" spc="-8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600" spc="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600" spc="-11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36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600" spc="10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60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6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600" b="1" spc="-5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b="1" spc="-1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600" b="1" spc="-10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600" b="1" spc="-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600" b="1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600" b="1" spc="-9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b="1" spc="-65" dirty="0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sz="3600" b="1" spc="-100" dirty="0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sz="3600" b="1" spc="-5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b="1" spc="-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600" b="1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8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60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6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600" spc="3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600" spc="175" dirty="0">
                <a:solidFill>
                  <a:srgbClr val="FFFFFF"/>
                </a:solidFill>
                <a:latin typeface="Verdana"/>
                <a:cs typeface="Verdana"/>
              </a:rPr>
              <a:t>mm</a:t>
            </a:r>
            <a:r>
              <a:rPr sz="360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8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600" spc="10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60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spc="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6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600" spc="3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600" spc="8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60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6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5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3600" spc="3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600" spc="-50" dirty="0">
                <a:solidFill>
                  <a:srgbClr val="FFFFFF"/>
                </a:solidFill>
                <a:latin typeface="Verdana"/>
                <a:cs typeface="Verdana"/>
              </a:rPr>
              <a:t>r  </a:t>
            </a:r>
            <a:r>
              <a:rPr sz="3600" spc="-15" dirty="0">
                <a:solidFill>
                  <a:srgbClr val="FFFFFF"/>
                </a:solidFill>
                <a:latin typeface="Verdana"/>
                <a:cs typeface="Verdana"/>
              </a:rPr>
              <a:t>customers.</a:t>
            </a:r>
            <a:endParaRPr sz="3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8000" cy="102869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954860" y="3162275"/>
            <a:ext cx="7957490" cy="27834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800"/>
              </a:lnSpc>
              <a:spcBef>
                <a:spcPts val="105"/>
              </a:spcBef>
            </a:pPr>
            <a:r>
              <a:rPr sz="3600" spc="25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360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3600" spc="-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-19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36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-2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600" spc="85" dirty="0">
                <a:solidFill>
                  <a:srgbClr val="FFFFFF"/>
                </a:solidFill>
                <a:latin typeface="Verdana"/>
                <a:cs typeface="Verdana"/>
              </a:rPr>
              <a:t>aging</a:t>
            </a:r>
            <a:r>
              <a:rPr sz="360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45" dirty="0">
                <a:solidFill>
                  <a:srgbClr val="FFFFFF"/>
                </a:solidFill>
                <a:latin typeface="Verdana"/>
                <a:cs typeface="Verdana"/>
              </a:rPr>
              <a:t>Gen</a:t>
            </a:r>
            <a:r>
              <a:rPr sz="360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229" dirty="0">
                <a:solidFill>
                  <a:srgbClr val="FFFFFF"/>
                </a:solidFill>
                <a:latin typeface="Verdana"/>
                <a:cs typeface="Verdana"/>
              </a:rPr>
              <a:t>AI,</a:t>
            </a:r>
            <a:r>
              <a:rPr sz="360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14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600" spc="5" dirty="0">
                <a:solidFill>
                  <a:srgbClr val="FFFFFF"/>
                </a:solidFill>
                <a:latin typeface="Verdana"/>
                <a:cs typeface="Verdana"/>
              </a:rPr>
              <a:t>estau</a:t>
            </a:r>
            <a:r>
              <a:rPr sz="3600" spc="-2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600" spc="5" dirty="0">
                <a:solidFill>
                  <a:srgbClr val="FFFFFF"/>
                </a:solidFill>
                <a:latin typeface="Verdana"/>
                <a:cs typeface="Verdana"/>
              </a:rPr>
              <a:t>ants  </a:t>
            </a:r>
            <a:r>
              <a:rPr sz="3600" spc="70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36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b="1" spc="-65" dirty="0">
                <a:solidFill>
                  <a:srgbClr val="FFFFFF"/>
                </a:solidFill>
                <a:latin typeface="Verdana"/>
                <a:cs typeface="Verdana"/>
              </a:rPr>
              <a:t>enha</a:t>
            </a:r>
            <a:r>
              <a:rPr sz="3600" b="1" spc="-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600" b="1" spc="2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600" b="1" spc="-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b="1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15" dirty="0">
                <a:solidFill>
                  <a:srgbClr val="FFFFFF"/>
                </a:solidFill>
                <a:latin typeface="Verdana"/>
                <a:cs typeface="Verdana"/>
              </a:rPr>
              <a:t>their</a:t>
            </a:r>
            <a:r>
              <a:rPr sz="360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14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600" spc="5" dirty="0">
                <a:solidFill>
                  <a:srgbClr val="FFFFFF"/>
                </a:solidFill>
                <a:latin typeface="Verdana"/>
                <a:cs typeface="Verdana"/>
              </a:rPr>
              <a:t>eputation,  </a:t>
            </a:r>
            <a:r>
              <a:rPr sz="3600" spc="85" dirty="0">
                <a:solidFill>
                  <a:srgbClr val="FFFFFF"/>
                </a:solidFill>
                <a:latin typeface="Verdana"/>
                <a:cs typeface="Verdana"/>
              </a:rPr>
              <a:t>imp</a:t>
            </a:r>
            <a:r>
              <a:rPr sz="3600" spc="1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600" spc="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600" spc="-19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36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45" dirty="0">
                <a:solidFill>
                  <a:srgbClr val="FFFFFF"/>
                </a:solidFill>
                <a:latin typeface="Verdana"/>
                <a:cs typeface="Verdana"/>
              </a:rPr>
              <a:t>cus</a:t>
            </a:r>
            <a:r>
              <a:rPr sz="3600" spc="-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600" spc="60" dirty="0">
                <a:solidFill>
                  <a:srgbClr val="FFFFFF"/>
                </a:solidFill>
                <a:latin typeface="Verdana"/>
                <a:cs typeface="Verdana"/>
              </a:rPr>
              <a:t>omer</a:t>
            </a:r>
            <a:r>
              <a:rPr sz="360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45" dirty="0">
                <a:solidFill>
                  <a:srgbClr val="FFFFFF"/>
                </a:solidFill>
                <a:latin typeface="Verdana"/>
                <a:cs typeface="Verdana"/>
              </a:rPr>
              <a:t>satis</a:t>
            </a:r>
            <a:r>
              <a:rPr sz="3600" spc="-6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3600" spc="4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spc="5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600" spc="-45" dirty="0">
                <a:solidFill>
                  <a:srgbClr val="FFFFFF"/>
                </a:solidFill>
                <a:latin typeface="Verdana"/>
                <a:cs typeface="Verdana"/>
              </a:rPr>
              <a:t>tion,  </a:t>
            </a:r>
            <a:r>
              <a:rPr sz="3600" spc="8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360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90" dirty="0">
                <a:solidFill>
                  <a:srgbClr val="FFFFFF"/>
                </a:solidFill>
                <a:latin typeface="Verdana"/>
                <a:cs typeface="Verdana"/>
              </a:rPr>
              <a:t>ma</a:t>
            </a:r>
            <a:r>
              <a:rPr sz="3600" spc="5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36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2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3600" spc="1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3600" spc="4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600" spc="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600" spc="-5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600" spc="-15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3600" spc="70" dirty="0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sz="360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105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3600" spc="6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600" spc="-10" dirty="0">
                <a:solidFill>
                  <a:srgbClr val="FFFFFF"/>
                </a:solidFill>
                <a:latin typeface="Verdana"/>
                <a:cs typeface="Verdana"/>
              </a:rPr>
              <a:t>isions</a:t>
            </a:r>
            <a:r>
              <a:rPr sz="360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600" spc="40" dirty="0">
                <a:solidFill>
                  <a:srgbClr val="FFFFFF"/>
                </a:solidFill>
                <a:latin typeface="Verdana"/>
                <a:cs typeface="Verdana"/>
              </a:rPr>
              <a:t>o  </a:t>
            </a:r>
            <a:r>
              <a:rPr sz="3600" b="1" spc="-60" dirty="0">
                <a:solidFill>
                  <a:srgbClr val="FFFFFF"/>
                </a:solidFill>
                <a:latin typeface="Verdana"/>
                <a:cs typeface="Verdana"/>
              </a:rPr>
              <a:t>boost</a:t>
            </a:r>
            <a:r>
              <a:rPr sz="3600" b="1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15" dirty="0">
                <a:solidFill>
                  <a:srgbClr val="FFFFFF"/>
                </a:solidFill>
                <a:latin typeface="Verdana"/>
                <a:cs typeface="Verdana"/>
              </a:rPr>
              <a:t>their</a:t>
            </a:r>
            <a:r>
              <a:rPr sz="360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35" dirty="0">
                <a:solidFill>
                  <a:srgbClr val="FFFFFF"/>
                </a:solidFill>
                <a:latin typeface="Verdana"/>
                <a:cs typeface="Verdana"/>
              </a:rPr>
              <a:t>business.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55914" y="1115365"/>
            <a:ext cx="7270636" cy="1264449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260"/>
              </a:spcBef>
            </a:pPr>
            <a:r>
              <a:rPr sz="4800" spc="-60" dirty="0">
                <a:solidFill>
                  <a:srgbClr val="FFAB40"/>
                </a:solidFill>
              </a:rPr>
              <a:t>Beneﬁts </a:t>
            </a:r>
            <a:r>
              <a:rPr sz="4800" spc="-80" dirty="0">
                <a:solidFill>
                  <a:srgbClr val="FFAB40"/>
                </a:solidFill>
              </a:rPr>
              <a:t>of </a:t>
            </a:r>
            <a:r>
              <a:rPr sz="4800" spc="-395" dirty="0">
                <a:solidFill>
                  <a:srgbClr val="FFAB40"/>
                </a:solidFill>
              </a:rPr>
              <a:t>AI- </a:t>
            </a:r>
            <a:r>
              <a:rPr sz="4800" spc="-390" dirty="0">
                <a:solidFill>
                  <a:srgbClr val="FFAB40"/>
                </a:solidFill>
              </a:rPr>
              <a:t> </a:t>
            </a:r>
            <a:r>
              <a:rPr sz="4800" spc="-60" dirty="0">
                <a:solidFill>
                  <a:srgbClr val="FFAB40"/>
                </a:solidFill>
              </a:rPr>
              <a:t>Enhanced</a:t>
            </a:r>
            <a:r>
              <a:rPr sz="4800" spc="-280" dirty="0">
                <a:solidFill>
                  <a:srgbClr val="FFAB40"/>
                </a:solidFill>
              </a:rPr>
              <a:t> </a:t>
            </a:r>
            <a:r>
              <a:rPr sz="4800" spc="-145" dirty="0">
                <a:solidFill>
                  <a:srgbClr val="FFAB40"/>
                </a:solidFill>
              </a:rPr>
              <a:t>Reviews</a:t>
            </a:r>
            <a:endParaRPr sz="4800" dirty="0"/>
          </a:p>
        </p:txBody>
      </p:sp>
      <p:sp>
        <p:nvSpPr>
          <p:cNvPr id="5" name="object 5"/>
          <p:cNvSpPr/>
          <p:nvPr/>
        </p:nvSpPr>
        <p:spPr>
          <a:xfrm>
            <a:off x="1954326" y="711326"/>
            <a:ext cx="5216525" cy="28575"/>
          </a:xfrm>
          <a:custGeom>
            <a:avLst/>
            <a:gdLst/>
            <a:ahLst/>
            <a:cxnLst/>
            <a:rect l="l" t="t" r="r" b="b"/>
            <a:pathLst>
              <a:path w="5216525" h="28575">
                <a:moveTo>
                  <a:pt x="5216207" y="0"/>
                </a:moveTo>
                <a:lnTo>
                  <a:pt x="0" y="0"/>
                </a:lnTo>
                <a:lnTo>
                  <a:pt x="0" y="28575"/>
                </a:lnTo>
                <a:lnTo>
                  <a:pt x="5216207" y="28575"/>
                </a:lnTo>
                <a:lnTo>
                  <a:pt x="5216207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64229" y="914170"/>
            <a:ext cx="5638800" cy="845819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8000" cy="102869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696714" y="1442859"/>
            <a:ext cx="8892540" cy="7683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800" b="1" spc="-200" dirty="0">
                <a:solidFill>
                  <a:srgbClr val="FFAB40"/>
                </a:solidFill>
                <a:latin typeface="Verdana"/>
                <a:cs typeface="Verdana"/>
              </a:rPr>
              <a:t>Imple</a:t>
            </a:r>
            <a:r>
              <a:rPr sz="4800" b="1" spc="-285" dirty="0">
                <a:solidFill>
                  <a:srgbClr val="FFAB40"/>
                </a:solidFill>
                <a:latin typeface="Verdana"/>
                <a:cs typeface="Verdana"/>
              </a:rPr>
              <a:t>m</a:t>
            </a:r>
            <a:r>
              <a:rPr sz="4800" b="1" spc="-85" dirty="0">
                <a:solidFill>
                  <a:srgbClr val="FFAB40"/>
                </a:solidFill>
                <a:latin typeface="Verdana"/>
                <a:cs typeface="Verdana"/>
              </a:rPr>
              <a:t>entation</a:t>
            </a:r>
            <a:r>
              <a:rPr sz="4800" b="1" spc="-240" dirty="0">
                <a:solidFill>
                  <a:srgbClr val="FFAB40"/>
                </a:solidFill>
                <a:latin typeface="Verdana"/>
                <a:cs typeface="Verdana"/>
              </a:rPr>
              <a:t> </a:t>
            </a:r>
            <a:r>
              <a:rPr sz="4800" b="1" spc="-165" dirty="0">
                <a:solidFill>
                  <a:srgbClr val="FFAB40"/>
                </a:solidFill>
                <a:latin typeface="Verdana"/>
                <a:cs typeface="Verdana"/>
              </a:rPr>
              <a:t>St</a:t>
            </a:r>
            <a:r>
              <a:rPr sz="4800" b="1" spc="-430" dirty="0">
                <a:solidFill>
                  <a:srgbClr val="FFAB40"/>
                </a:solidFill>
                <a:latin typeface="Verdana"/>
                <a:cs typeface="Verdana"/>
              </a:rPr>
              <a:t>r</a:t>
            </a:r>
            <a:r>
              <a:rPr sz="4800" b="1" spc="-125" dirty="0">
                <a:solidFill>
                  <a:srgbClr val="FFAB40"/>
                </a:solidFill>
                <a:latin typeface="Verdana"/>
                <a:cs typeface="Verdana"/>
              </a:rPr>
              <a:t>a</a:t>
            </a:r>
            <a:r>
              <a:rPr sz="4800" b="1" spc="-165" dirty="0">
                <a:solidFill>
                  <a:srgbClr val="FFAB40"/>
                </a:solidFill>
                <a:latin typeface="Verdana"/>
                <a:cs typeface="Verdana"/>
              </a:rPr>
              <a:t>t</a:t>
            </a:r>
            <a:r>
              <a:rPr sz="4800" b="1" spc="-100" dirty="0">
                <a:solidFill>
                  <a:srgbClr val="FFAB40"/>
                </a:solidFill>
                <a:latin typeface="Verdana"/>
                <a:cs typeface="Verdana"/>
              </a:rPr>
              <a:t>egies</a:t>
            </a:r>
            <a:endParaRPr sz="48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43466" y="2626886"/>
            <a:ext cx="12599035" cy="222689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00400"/>
              </a:lnSpc>
              <a:spcBef>
                <a:spcPts val="85"/>
              </a:spcBef>
            </a:pPr>
            <a:r>
              <a:rPr sz="3600" spc="-110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600" spc="-10" dirty="0">
                <a:solidFill>
                  <a:srgbClr val="FFFFFF"/>
                </a:solidFill>
                <a:latin typeface="Verdana"/>
                <a:cs typeface="Verdana"/>
              </a:rPr>
              <a:t>successfully </a:t>
            </a:r>
            <a:r>
              <a:rPr sz="3600" spc="85" dirty="0">
                <a:solidFill>
                  <a:srgbClr val="FFFFFF"/>
                </a:solidFill>
                <a:latin typeface="Verdana"/>
                <a:cs typeface="Verdana"/>
              </a:rPr>
              <a:t>implement </a:t>
            </a:r>
            <a:r>
              <a:rPr sz="3600" spc="15" dirty="0">
                <a:solidFill>
                  <a:srgbClr val="FFFFFF"/>
                </a:solidFill>
                <a:latin typeface="Verdana"/>
                <a:cs typeface="Verdana"/>
              </a:rPr>
              <a:t>AI-enhanced </a:t>
            </a:r>
            <a:r>
              <a:rPr sz="3600" spc="-85" dirty="0">
                <a:solidFill>
                  <a:srgbClr val="FFFFFF"/>
                </a:solidFill>
                <a:latin typeface="Verdana"/>
                <a:cs typeface="Verdana"/>
              </a:rPr>
              <a:t>reviews, </a:t>
            </a:r>
            <a:r>
              <a:rPr sz="3600" spc="-30" dirty="0">
                <a:solidFill>
                  <a:srgbClr val="FFFFFF"/>
                </a:solidFill>
                <a:latin typeface="Verdana"/>
                <a:cs typeface="Verdana"/>
              </a:rPr>
              <a:t>restaurants </a:t>
            </a:r>
            <a:r>
              <a:rPr sz="3600" spc="50" dirty="0">
                <a:solidFill>
                  <a:srgbClr val="FFFFFF"/>
                </a:solidFill>
                <a:latin typeface="Verdana"/>
                <a:cs typeface="Verdana"/>
              </a:rPr>
              <a:t>should </a:t>
            </a:r>
            <a:r>
              <a:rPr sz="3600" spc="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0" dirty="0">
                <a:solidFill>
                  <a:srgbClr val="FFFFFF"/>
                </a:solidFill>
                <a:latin typeface="Verdana"/>
                <a:cs typeface="Verdana"/>
              </a:rPr>
              <a:t>focus</a:t>
            </a:r>
            <a:r>
              <a:rPr sz="36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85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3600" spc="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b="1" spc="-80" dirty="0">
                <a:solidFill>
                  <a:srgbClr val="FFFFFF"/>
                </a:solidFill>
                <a:latin typeface="Verdana"/>
                <a:cs typeface="Verdana"/>
              </a:rPr>
              <a:t>training</a:t>
            </a:r>
            <a:r>
              <a:rPr sz="360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05" dirty="0">
                <a:solidFill>
                  <a:srgbClr val="FFFFFF"/>
                </a:solidFill>
                <a:latin typeface="Verdana"/>
                <a:cs typeface="Verdana"/>
              </a:rPr>
              <a:t>staff,</a:t>
            </a:r>
            <a:r>
              <a:rPr sz="36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5" dirty="0">
                <a:solidFill>
                  <a:srgbClr val="FFFFFF"/>
                </a:solidFill>
                <a:latin typeface="Verdana"/>
                <a:cs typeface="Verdana"/>
              </a:rPr>
              <a:t>integrating</a:t>
            </a:r>
            <a:r>
              <a:rPr sz="36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25" dirty="0">
                <a:solidFill>
                  <a:srgbClr val="FFFFFF"/>
                </a:solidFill>
                <a:latin typeface="Verdana"/>
                <a:cs typeface="Verdana"/>
              </a:rPr>
              <a:t>AI</a:t>
            </a:r>
            <a:r>
              <a:rPr sz="36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35" dirty="0">
                <a:solidFill>
                  <a:srgbClr val="FFFFFF"/>
                </a:solidFill>
                <a:latin typeface="Verdana"/>
                <a:cs typeface="Verdana"/>
              </a:rPr>
              <a:t>systems</a:t>
            </a:r>
            <a:r>
              <a:rPr sz="36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75" dirty="0">
                <a:solidFill>
                  <a:srgbClr val="FFFFFF"/>
                </a:solidFill>
                <a:latin typeface="Verdana"/>
                <a:cs typeface="Verdana"/>
              </a:rPr>
              <a:t>seamlessly,</a:t>
            </a:r>
            <a:r>
              <a:rPr sz="36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7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3600" spc="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b="1" spc="-9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3600" b="1" spc="-9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b="1" spc="-13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3600" b="1" spc="-7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b="1" spc="-254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600" b="1" spc="-1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b="1" spc="1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3600" b="1" spc="-9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600" b="1" spc="-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600" b="1" spc="1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3600" b="1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11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600" spc="10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3600" spc="-10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600" spc="-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600" spc="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600" spc="2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6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-7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6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3600" spc="15" dirty="0">
                <a:solidFill>
                  <a:srgbClr val="FFFFFF"/>
                </a:solidFill>
                <a:latin typeface="Verdana"/>
                <a:cs typeface="Verdana"/>
              </a:rPr>
              <a:t>ee</a:t>
            </a:r>
            <a:r>
              <a:rPr sz="3600" spc="14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600" spc="14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3600" spc="-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spc="9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600" spc="50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3600" spc="-42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3600" dirty="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28897" y="5269456"/>
            <a:ext cx="10629899" cy="3848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954974" y="1075931"/>
            <a:ext cx="363410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5" dirty="0">
                <a:solidFill>
                  <a:srgbClr val="FFAB40"/>
                </a:solidFill>
                <a:latin typeface="Verdana"/>
                <a:cs typeface="Verdana"/>
              </a:rPr>
              <a:t>C</a:t>
            </a:r>
            <a:r>
              <a:rPr sz="4800" b="1" spc="-105" dirty="0">
                <a:solidFill>
                  <a:srgbClr val="FFAB40"/>
                </a:solidFill>
                <a:latin typeface="Verdana"/>
                <a:cs typeface="Verdana"/>
              </a:rPr>
              <a:t>o</a:t>
            </a:r>
            <a:r>
              <a:rPr sz="4800" b="1" spc="-50" dirty="0">
                <a:solidFill>
                  <a:srgbClr val="FFAB40"/>
                </a:solidFill>
                <a:latin typeface="Verdana"/>
                <a:cs typeface="Verdana"/>
              </a:rPr>
              <a:t>n</a:t>
            </a:r>
            <a:r>
              <a:rPr sz="4800" b="1" spc="60" dirty="0">
                <a:solidFill>
                  <a:srgbClr val="FFAB40"/>
                </a:solidFill>
                <a:latin typeface="Verdana"/>
                <a:cs typeface="Verdana"/>
              </a:rPr>
              <a:t>c</a:t>
            </a:r>
            <a:r>
              <a:rPr sz="4800" b="1" spc="-145" dirty="0">
                <a:solidFill>
                  <a:srgbClr val="FFAB40"/>
                </a:solidFill>
                <a:latin typeface="Verdana"/>
                <a:cs typeface="Verdana"/>
              </a:rPr>
              <a:t>l</a:t>
            </a:r>
            <a:r>
              <a:rPr sz="4800" b="1" spc="-105" dirty="0">
                <a:solidFill>
                  <a:srgbClr val="FFAB40"/>
                </a:solidFill>
                <a:latin typeface="Verdana"/>
                <a:cs typeface="Verdana"/>
              </a:rPr>
              <a:t>u</a:t>
            </a:r>
            <a:r>
              <a:rPr sz="4800" b="1" spc="-229" dirty="0">
                <a:solidFill>
                  <a:srgbClr val="FFAB40"/>
                </a:solidFill>
                <a:latin typeface="Verdana"/>
                <a:cs typeface="Verdana"/>
              </a:rPr>
              <a:t>s</a:t>
            </a:r>
            <a:r>
              <a:rPr sz="4800" b="1" spc="-145" dirty="0">
                <a:solidFill>
                  <a:srgbClr val="FFAB40"/>
                </a:solidFill>
                <a:latin typeface="Verdana"/>
                <a:cs typeface="Verdana"/>
              </a:rPr>
              <a:t>i</a:t>
            </a:r>
            <a:r>
              <a:rPr sz="4800" b="1" spc="-105" dirty="0">
                <a:solidFill>
                  <a:srgbClr val="FFAB40"/>
                </a:solidFill>
                <a:latin typeface="Verdana"/>
                <a:cs typeface="Verdana"/>
              </a:rPr>
              <a:t>o</a:t>
            </a:r>
            <a:r>
              <a:rPr sz="4800" b="1" spc="-80" dirty="0">
                <a:solidFill>
                  <a:srgbClr val="FFAB40"/>
                </a:solidFill>
                <a:latin typeface="Verdana"/>
                <a:cs typeface="Verdana"/>
              </a:rPr>
              <a:t>n</a:t>
            </a:r>
            <a:endParaRPr sz="48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5228" y="2648445"/>
            <a:ext cx="13291122" cy="221124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algn="just">
              <a:lnSpc>
                <a:spcPct val="98600"/>
              </a:lnSpc>
              <a:spcBef>
                <a:spcPts val="135"/>
              </a:spcBef>
            </a:pPr>
            <a:r>
              <a:rPr sz="3600" spc="-90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3600" spc="5" dirty="0">
                <a:solidFill>
                  <a:srgbClr val="FFFFFF"/>
                </a:solidFill>
                <a:latin typeface="Verdana"/>
                <a:cs typeface="Verdana"/>
              </a:rPr>
              <a:t>conclusion, </a:t>
            </a:r>
            <a:r>
              <a:rPr sz="3600" spc="35" dirty="0">
                <a:solidFill>
                  <a:srgbClr val="FFFFFF"/>
                </a:solidFill>
                <a:latin typeface="Verdana"/>
                <a:cs typeface="Verdana"/>
              </a:rPr>
              <a:t>Gen </a:t>
            </a:r>
            <a:r>
              <a:rPr sz="3600" spc="-100" dirty="0">
                <a:solidFill>
                  <a:srgbClr val="FFFFFF"/>
                </a:solidFill>
                <a:latin typeface="Verdana"/>
                <a:cs typeface="Verdana"/>
              </a:rPr>
              <a:t>AI </a:t>
            </a:r>
            <a:r>
              <a:rPr sz="3600" spc="-30" dirty="0">
                <a:solidFill>
                  <a:srgbClr val="FFFFFF"/>
                </a:solidFill>
                <a:latin typeface="Verdana"/>
                <a:cs typeface="Verdana"/>
              </a:rPr>
              <a:t>offers </a:t>
            </a:r>
            <a:r>
              <a:rPr sz="3600" spc="30" dirty="0">
                <a:solidFill>
                  <a:srgbClr val="FFFFFF"/>
                </a:solidFill>
                <a:latin typeface="Verdana"/>
                <a:cs typeface="Verdana"/>
              </a:rPr>
              <a:t>powerful </a:t>
            </a:r>
            <a:r>
              <a:rPr sz="3600" spc="-5" dirty="0">
                <a:solidFill>
                  <a:srgbClr val="FFFFFF"/>
                </a:solidFill>
                <a:latin typeface="Verdana"/>
                <a:cs typeface="Verdana"/>
              </a:rPr>
              <a:t>tools </a:t>
            </a:r>
            <a:r>
              <a:rPr sz="3600" spc="10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600" b="1" spc="-80" dirty="0">
                <a:solidFill>
                  <a:srgbClr val="FFFFFF"/>
                </a:solidFill>
                <a:latin typeface="Verdana"/>
                <a:cs typeface="Verdana"/>
              </a:rPr>
              <a:t>transform </a:t>
            </a:r>
            <a:r>
              <a:rPr sz="3600" spc="-15" dirty="0">
                <a:solidFill>
                  <a:srgbClr val="FFFFFF"/>
                </a:solidFill>
                <a:latin typeface="Verdana"/>
                <a:cs typeface="Verdana"/>
              </a:rPr>
              <a:t>restaurant </a:t>
            </a:r>
            <a:r>
              <a:rPr sz="36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30" dirty="0">
                <a:solidFill>
                  <a:srgbClr val="FFFFFF"/>
                </a:solidFill>
                <a:latin typeface="Verdana"/>
                <a:cs typeface="Verdana"/>
              </a:rPr>
              <a:t>reviews </a:t>
            </a:r>
            <a:r>
              <a:rPr sz="3600" spc="6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3600" spc="-25" dirty="0">
                <a:solidFill>
                  <a:srgbClr val="FFFFFF"/>
                </a:solidFill>
                <a:latin typeface="Verdana"/>
                <a:cs typeface="Verdana"/>
              </a:rPr>
              <a:t>elevate </a:t>
            </a:r>
            <a:r>
              <a:rPr sz="3600" spc="35" dirty="0">
                <a:solidFill>
                  <a:srgbClr val="FFFFFF"/>
                </a:solidFill>
                <a:latin typeface="Verdana"/>
                <a:cs typeface="Verdana"/>
              </a:rPr>
              <a:t>customer </a:t>
            </a:r>
            <a:r>
              <a:rPr sz="3600" spc="-30" dirty="0">
                <a:solidFill>
                  <a:srgbClr val="FFFFFF"/>
                </a:solidFill>
                <a:latin typeface="Verdana"/>
                <a:cs typeface="Verdana"/>
              </a:rPr>
              <a:t>experiences. </a:t>
            </a:r>
            <a:r>
              <a:rPr sz="3600" spc="55" dirty="0">
                <a:solidFill>
                  <a:srgbClr val="FFFFFF"/>
                </a:solidFill>
                <a:latin typeface="Verdana"/>
                <a:cs typeface="Verdana"/>
              </a:rPr>
              <a:t>Embracing </a:t>
            </a:r>
            <a:r>
              <a:rPr sz="3600" spc="-100" dirty="0">
                <a:solidFill>
                  <a:srgbClr val="FFFFFF"/>
                </a:solidFill>
                <a:latin typeface="Verdana"/>
                <a:cs typeface="Verdana"/>
              </a:rPr>
              <a:t>AI </a:t>
            </a:r>
            <a:r>
              <a:rPr sz="3600" spc="35" dirty="0">
                <a:solidFill>
                  <a:srgbClr val="FFFFFF"/>
                </a:solidFill>
                <a:latin typeface="Verdana"/>
                <a:cs typeface="Verdana"/>
              </a:rPr>
              <a:t>technology </a:t>
            </a:r>
            <a:r>
              <a:rPr sz="36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55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36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15" dirty="0">
                <a:solidFill>
                  <a:srgbClr val="FFFFFF"/>
                </a:solidFill>
                <a:latin typeface="Verdana"/>
                <a:cs typeface="Verdana"/>
              </a:rPr>
              <a:t>lead</a:t>
            </a:r>
            <a:r>
              <a:rPr sz="36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1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36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b="1" spc="-40" dirty="0">
                <a:solidFill>
                  <a:srgbClr val="FFFFFF"/>
                </a:solidFill>
                <a:latin typeface="Verdana"/>
                <a:cs typeface="Verdana"/>
              </a:rPr>
              <a:t>signiﬁcant</a:t>
            </a:r>
            <a:r>
              <a:rPr sz="3600" b="1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30" dirty="0">
                <a:solidFill>
                  <a:srgbClr val="FFFFFF"/>
                </a:solidFill>
                <a:latin typeface="Verdana"/>
                <a:cs typeface="Verdana"/>
              </a:rPr>
              <a:t>improvements</a:t>
            </a:r>
            <a:r>
              <a:rPr sz="36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4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36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4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36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5" dirty="0">
                <a:solidFill>
                  <a:srgbClr val="FFFFFF"/>
                </a:solidFill>
                <a:latin typeface="Verdana"/>
                <a:cs typeface="Verdana"/>
              </a:rPr>
              <a:t>restaurant</a:t>
            </a:r>
            <a:r>
              <a:rPr sz="36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35" dirty="0">
                <a:solidFill>
                  <a:srgbClr val="FFFFFF"/>
                </a:solidFill>
                <a:latin typeface="Verdana"/>
                <a:cs typeface="Verdana"/>
              </a:rPr>
              <a:t>industry.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54326" y="711326"/>
            <a:ext cx="5216525" cy="28575"/>
          </a:xfrm>
          <a:custGeom>
            <a:avLst/>
            <a:gdLst/>
            <a:ahLst/>
            <a:cxnLst/>
            <a:rect l="l" t="t" r="r" b="b"/>
            <a:pathLst>
              <a:path w="5216525" h="28575">
                <a:moveTo>
                  <a:pt x="5216207" y="0"/>
                </a:moveTo>
                <a:lnTo>
                  <a:pt x="0" y="0"/>
                </a:lnTo>
                <a:lnTo>
                  <a:pt x="0" y="28575"/>
                </a:lnTo>
                <a:lnTo>
                  <a:pt x="5216207" y="28575"/>
                </a:lnTo>
                <a:lnTo>
                  <a:pt x="5216207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8000" cy="1028697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11336" y="2703614"/>
            <a:ext cx="3500413" cy="223202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8630"/>
              </a:lnSpc>
              <a:spcBef>
                <a:spcPts val="204"/>
              </a:spcBef>
            </a:pPr>
            <a:r>
              <a:rPr sz="7200" spc="-130" dirty="0" smtClean="0"/>
              <a:t>Tha</a:t>
            </a:r>
            <a:r>
              <a:rPr lang="en-US" sz="7200" spc="-130" dirty="0" smtClean="0"/>
              <a:t>n</a:t>
            </a:r>
            <a:r>
              <a:rPr lang="en-US" sz="7200" spc="-130" dirty="0"/>
              <a:t>k</a:t>
            </a:r>
            <a:r>
              <a:rPr sz="7200" spc="-130" dirty="0" smtClean="0"/>
              <a:t> </a:t>
            </a:r>
            <a:r>
              <a:rPr sz="7200" spc="-445" dirty="0"/>
              <a:t>You!</a:t>
            </a:r>
            <a:endParaRPr sz="7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182</Words>
  <Application>Microsoft Office PowerPoint</Application>
  <PresentationFormat>Custom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Verdana</vt:lpstr>
      <vt:lpstr>Office Theme</vt:lpstr>
      <vt:lpstr>Enhancing Restaurant  Reviews: A Summary  with Gen AI</vt:lpstr>
      <vt:lpstr>Introduction</vt:lpstr>
      <vt:lpstr>Challenges in Restaurant Reviews</vt:lpstr>
      <vt:lpstr>AI Solutions for Review Enhancement</vt:lpstr>
      <vt:lpstr>Beneﬁts of AI-  Enhanced Reviews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Restaurant  Reviews: A Summary  with Gen AI</dc:title>
  <cp:lastModifiedBy>HP</cp:lastModifiedBy>
  <cp:revision>1</cp:revision>
  <dcterms:created xsi:type="dcterms:W3CDTF">2024-04-03T10:52:36Z</dcterms:created>
  <dcterms:modified xsi:type="dcterms:W3CDTF">2024-04-03T11:02:53Z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2024-04-03T00:00:00Z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2024-04-03T00:00:00Z</vt:filetime>
  </property>
</Properties>
</file>