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694D7-6A25-4F4A-9FFD-149BD2891081}" v="11" dt="2024-04-15T04:11:59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355" y="-4075"/>
      </p:cViewPr>
      <p:guideLst>
        <p:guide orient="horz" pos="10318"/>
        <p:guide pos="67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uffiq shaik" userId="ea1661af007e0a07" providerId="LiveId" clId="{438694D7-6A25-4F4A-9FFD-149BD2891081}"/>
    <pc:docChg chg="undo custSel modSld">
      <pc:chgData name="tauffiq shaik" userId="ea1661af007e0a07" providerId="LiveId" clId="{438694D7-6A25-4F4A-9FFD-149BD2891081}" dt="2024-04-15T04:13:15.406" v="1264" actId="14100"/>
      <pc:docMkLst>
        <pc:docMk/>
      </pc:docMkLst>
      <pc:sldChg chg="addSp modSp mod">
        <pc:chgData name="tauffiq shaik" userId="ea1661af007e0a07" providerId="LiveId" clId="{438694D7-6A25-4F4A-9FFD-149BD2891081}" dt="2024-04-15T04:13:15.406" v="1264" actId="14100"/>
        <pc:sldMkLst>
          <pc:docMk/>
          <pc:sldMk cId="0" sldId="256"/>
        </pc:sldMkLst>
        <pc:spChg chg="mod">
          <ac:chgData name="tauffiq shaik" userId="ea1661af007e0a07" providerId="LiveId" clId="{438694D7-6A25-4F4A-9FFD-149BD2891081}" dt="2024-04-15T04:09:39.025" v="1160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tauffiq shaik" userId="ea1661af007e0a07" providerId="LiveId" clId="{438694D7-6A25-4F4A-9FFD-149BD2891081}" dt="2024-04-15T04:06:38.428" v="1104" actId="1076"/>
          <ac:spMkLst>
            <pc:docMk/>
            <pc:sldMk cId="0" sldId="256"/>
            <ac:spMk id="6" creationId="{00000000-0000-0000-0000-000000000000}"/>
          </ac:spMkLst>
        </pc:spChg>
        <pc:spChg chg="add mod">
          <ac:chgData name="tauffiq shaik" userId="ea1661af007e0a07" providerId="LiveId" clId="{438694D7-6A25-4F4A-9FFD-149BD2891081}" dt="2024-04-15T04:13:01.918" v="1260" actId="1076"/>
          <ac:spMkLst>
            <pc:docMk/>
            <pc:sldMk cId="0" sldId="256"/>
            <ac:spMk id="14" creationId="{BC3DCE66-EA4E-6693-CBA3-A59F767BED39}"/>
          </ac:spMkLst>
        </pc:spChg>
        <pc:spChg chg="mod">
          <ac:chgData name="tauffiq shaik" userId="ea1661af007e0a07" providerId="LiveId" clId="{438694D7-6A25-4F4A-9FFD-149BD2891081}" dt="2024-04-05T23:15:26.878" v="114" actId="20577"/>
          <ac:spMkLst>
            <pc:docMk/>
            <pc:sldMk cId="0" sldId="256"/>
            <ac:spMk id="15" creationId="{00000000-0000-0000-0000-000000000000}"/>
          </ac:spMkLst>
        </pc:spChg>
        <pc:spChg chg="mod">
          <ac:chgData name="tauffiq shaik" userId="ea1661af007e0a07" providerId="LiveId" clId="{438694D7-6A25-4F4A-9FFD-149BD2891081}" dt="2024-04-06T04:19:48.789" v="1066" actId="14100"/>
          <ac:spMkLst>
            <pc:docMk/>
            <pc:sldMk cId="0" sldId="256"/>
            <ac:spMk id="26" creationId="{00000000-0000-0000-0000-000000000000}"/>
          </ac:spMkLst>
        </pc:spChg>
        <pc:spChg chg="mod">
          <ac:chgData name="tauffiq shaik" userId="ea1661af007e0a07" providerId="LiveId" clId="{438694D7-6A25-4F4A-9FFD-149BD2891081}" dt="2024-04-15T04:06:59.816" v="1106" actId="1076"/>
          <ac:spMkLst>
            <pc:docMk/>
            <pc:sldMk cId="0" sldId="256"/>
            <ac:spMk id="27" creationId="{00000000-0000-0000-0000-000000000000}"/>
          </ac:spMkLst>
        </pc:spChg>
        <pc:spChg chg="mod">
          <ac:chgData name="tauffiq shaik" userId="ea1661af007e0a07" providerId="LiveId" clId="{438694D7-6A25-4F4A-9FFD-149BD2891081}" dt="2024-04-15T04:09:44.695" v="1161" actId="14100"/>
          <ac:spMkLst>
            <pc:docMk/>
            <pc:sldMk cId="0" sldId="256"/>
            <ac:spMk id="28" creationId="{00000000-0000-0000-0000-000000000000}"/>
          </ac:spMkLst>
        </pc:spChg>
        <pc:spChg chg="mod">
          <ac:chgData name="tauffiq shaik" userId="ea1661af007e0a07" providerId="LiveId" clId="{438694D7-6A25-4F4A-9FFD-149BD2891081}" dt="2024-04-06T04:55:35.181" v="1085" actId="20577"/>
          <ac:spMkLst>
            <pc:docMk/>
            <pc:sldMk cId="0" sldId="256"/>
            <ac:spMk id="30" creationId="{00000000-0000-0000-0000-000000000000}"/>
          </ac:spMkLst>
        </pc:spChg>
        <pc:spChg chg="mod">
          <ac:chgData name="tauffiq shaik" userId="ea1661af007e0a07" providerId="LiveId" clId="{438694D7-6A25-4F4A-9FFD-149BD2891081}" dt="2024-04-15T04:12:48.332" v="1256" actId="1076"/>
          <ac:spMkLst>
            <pc:docMk/>
            <pc:sldMk cId="0" sldId="256"/>
            <ac:spMk id="32" creationId="{00000000-0000-0000-0000-000000000000}"/>
          </ac:spMkLst>
        </pc:spChg>
        <pc:spChg chg="mod">
          <ac:chgData name="tauffiq shaik" userId="ea1661af007e0a07" providerId="LiveId" clId="{438694D7-6A25-4F4A-9FFD-149BD2891081}" dt="2024-04-15T04:11:38.478" v="1229" actId="14100"/>
          <ac:spMkLst>
            <pc:docMk/>
            <pc:sldMk cId="0" sldId="256"/>
            <ac:spMk id="33" creationId="{00000000-0000-0000-0000-000000000000}"/>
          </ac:spMkLst>
        </pc:spChg>
        <pc:spChg chg="mod">
          <ac:chgData name="tauffiq shaik" userId="ea1661af007e0a07" providerId="LiveId" clId="{438694D7-6A25-4F4A-9FFD-149BD2891081}" dt="2024-04-15T04:10:33.925" v="1170" actId="1076"/>
          <ac:spMkLst>
            <pc:docMk/>
            <pc:sldMk cId="0" sldId="256"/>
            <ac:spMk id="34" creationId="{00000000-0000-0000-0000-000000000000}"/>
          </ac:spMkLst>
        </pc:spChg>
        <pc:spChg chg="mod">
          <ac:chgData name="tauffiq shaik" userId="ea1661af007e0a07" providerId="LiveId" clId="{438694D7-6A25-4F4A-9FFD-149BD2891081}" dt="2024-04-15T04:11:08.681" v="1223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tauffiq shaik" userId="ea1661af007e0a07" providerId="LiveId" clId="{438694D7-6A25-4F4A-9FFD-149BD2891081}" dt="2024-04-06T04:45:17.501" v="1080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tauffiq shaik" userId="ea1661af007e0a07" providerId="LiveId" clId="{438694D7-6A25-4F4A-9FFD-149BD2891081}" dt="2024-04-06T04:16:53.417" v="1064" actId="20577"/>
          <ac:spMkLst>
            <pc:docMk/>
            <pc:sldMk cId="0" sldId="256"/>
            <ac:spMk id="39" creationId="{00000000-0000-0000-0000-000000000000}"/>
          </ac:spMkLst>
        </pc:spChg>
        <pc:spChg chg="mod">
          <ac:chgData name="tauffiq shaik" userId="ea1661af007e0a07" providerId="LiveId" clId="{438694D7-6A25-4F4A-9FFD-149BD2891081}" dt="2024-04-06T00:13:45.976" v="1048" actId="20577"/>
          <ac:spMkLst>
            <pc:docMk/>
            <pc:sldMk cId="0" sldId="256"/>
            <ac:spMk id="42" creationId="{00000000-0000-0000-0000-000000000000}"/>
          </ac:spMkLst>
        </pc:spChg>
        <pc:spChg chg="add mod">
          <ac:chgData name="tauffiq shaik" userId="ea1661af007e0a07" providerId="LiveId" clId="{438694D7-6A25-4F4A-9FFD-149BD2891081}" dt="2024-04-15T04:12:13.549" v="1253" actId="20577"/>
          <ac:spMkLst>
            <pc:docMk/>
            <pc:sldMk cId="0" sldId="256"/>
            <ac:spMk id="1030" creationId="{843255A1-6862-910B-A32F-D74C12AE1996}"/>
          </ac:spMkLst>
        </pc:spChg>
        <pc:graphicFrameChg chg="mod modGraphic">
          <ac:chgData name="tauffiq shaik" userId="ea1661af007e0a07" providerId="LiveId" clId="{438694D7-6A25-4F4A-9FFD-149BD2891081}" dt="2024-04-15T04:03:19.260" v="1100" actId="14100"/>
          <ac:graphicFrameMkLst>
            <pc:docMk/>
            <pc:sldMk cId="0" sldId="256"/>
            <ac:graphicFrameMk id="18" creationId="{4C67AE4A-BF7A-24B9-3497-D4A2B76F1175}"/>
          </ac:graphicFrameMkLst>
        </pc:graphicFrameChg>
        <pc:picChg chg="add mod">
          <ac:chgData name="tauffiq shaik" userId="ea1661af007e0a07" providerId="LiveId" clId="{438694D7-6A25-4F4A-9FFD-149BD2891081}" dt="2024-04-06T00:14:04.432" v="1061" actId="1076"/>
          <ac:picMkLst>
            <pc:docMk/>
            <pc:sldMk cId="0" sldId="256"/>
            <ac:picMk id="3" creationId="{0A52DDC9-13D7-BD2D-984B-66C248DECE5A}"/>
          </ac:picMkLst>
        </pc:picChg>
        <pc:picChg chg="mod">
          <ac:chgData name="tauffiq shaik" userId="ea1661af007e0a07" providerId="LiveId" clId="{438694D7-6A25-4F4A-9FFD-149BD2891081}" dt="2024-04-06T04:20:36.585" v="1067" actId="14100"/>
          <ac:picMkLst>
            <pc:docMk/>
            <pc:sldMk cId="0" sldId="256"/>
            <ac:picMk id="13" creationId="{00000000-0000-0000-0000-000000000000}"/>
          </ac:picMkLst>
        </pc:picChg>
        <pc:picChg chg="mod">
          <ac:chgData name="tauffiq shaik" userId="ea1661af007e0a07" providerId="LiveId" clId="{438694D7-6A25-4F4A-9FFD-149BD2891081}" dt="2024-04-15T04:03:30.989" v="1103" actId="14100"/>
          <ac:picMkLst>
            <pc:docMk/>
            <pc:sldMk cId="0" sldId="256"/>
            <ac:picMk id="1026" creationId="{E8D523BE-DEC3-BF03-6AB5-1415E006FD4B}"/>
          </ac:picMkLst>
        </pc:picChg>
        <pc:cxnChg chg="add mod">
          <ac:chgData name="tauffiq shaik" userId="ea1661af007e0a07" providerId="LiveId" clId="{438694D7-6A25-4F4A-9FFD-149BD2891081}" dt="2024-04-15T04:13:08.824" v="1262" actId="14100"/>
          <ac:cxnSpMkLst>
            <pc:docMk/>
            <pc:sldMk cId="0" sldId="256"/>
            <ac:cxnSpMk id="25" creationId="{00CA4548-ABF5-8BD4-0C5B-06535AED9B1C}"/>
          </ac:cxnSpMkLst>
        </pc:cxnChg>
        <pc:cxnChg chg="mod">
          <ac:chgData name="tauffiq shaik" userId="ea1661af007e0a07" providerId="LiveId" clId="{438694D7-6A25-4F4A-9FFD-149BD2891081}" dt="2024-04-15T04:09:44.695" v="1161" actId="14100"/>
          <ac:cxnSpMkLst>
            <pc:docMk/>
            <pc:sldMk cId="0" sldId="256"/>
            <ac:cxnSpMk id="40" creationId="{00000000-0000-0000-0000-000000000000}"/>
          </ac:cxnSpMkLst>
        </pc:cxnChg>
        <pc:cxnChg chg="mod">
          <ac:chgData name="tauffiq shaik" userId="ea1661af007e0a07" providerId="LiveId" clId="{438694D7-6A25-4F4A-9FFD-149BD2891081}" dt="2024-04-15T04:13:15.406" v="1264" actId="14100"/>
          <ac:cxnSpMkLst>
            <pc:docMk/>
            <pc:sldMk cId="0" sldId="256"/>
            <ac:cxnSpMk id="43" creationId="{00000000-0000-0000-0000-000000000000}"/>
          </ac:cxnSpMkLst>
        </pc:cxnChg>
        <pc:cxnChg chg="mod">
          <ac:chgData name="tauffiq shaik" userId="ea1661af007e0a07" providerId="LiveId" clId="{438694D7-6A25-4F4A-9FFD-149BD2891081}" dt="2024-04-15T04:12:48.332" v="1256" actId="1076"/>
          <ac:cxnSpMkLst>
            <pc:docMk/>
            <pc:sldMk cId="0" sldId="256"/>
            <ac:cxnSpMk id="44" creationId="{00000000-0000-0000-0000-000000000000}"/>
          </ac:cxnSpMkLst>
        </pc:cxnChg>
        <pc:cxnChg chg="mod">
          <ac:chgData name="tauffiq shaik" userId="ea1661af007e0a07" providerId="LiveId" clId="{438694D7-6A25-4F4A-9FFD-149BD2891081}" dt="2024-04-15T04:12:55.357" v="1258" actId="14100"/>
          <ac:cxnSpMkLst>
            <pc:docMk/>
            <pc:sldMk cId="0" sldId="256"/>
            <ac:cxnSpMk id="45" creationId="{00000000-0000-0000-0000-000000000000}"/>
          </ac:cxnSpMkLst>
        </pc:cxnChg>
        <pc:cxnChg chg="mod">
          <ac:chgData name="tauffiq shaik" userId="ea1661af007e0a07" providerId="LiveId" clId="{438694D7-6A25-4F4A-9FFD-149BD2891081}" dt="2024-04-15T04:11:52.818" v="1231" actId="14100"/>
          <ac:cxnSpMkLst>
            <pc:docMk/>
            <pc:sldMk cId="0" sldId="256"/>
            <ac:cxnSpMk id="46" creationId="{00000000-0000-0000-0000-000000000000}"/>
          </ac:cxnSpMkLst>
        </pc:cxnChg>
        <pc:cxnChg chg="mod">
          <ac:chgData name="tauffiq shaik" userId="ea1661af007e0a07" providerId="LiveId" clId="{438694D7-6A25-4F4A-9FFD-149BD2891081}" dt="2024-04-15T04:11:31.926" v="1228" actId="14100"/>
          <ac:cxnSpMkLst>
            <pc:docMk/>
            <pc:sldMk cId="0" sldId="256"/>
            <ac:cxnSpMk id="47" creationId="{00000000-0000-0000-0000-000000000000}"/>
          </ac:cxnSpMkLst>
        </pc:cxnChg>
        <pc:cxnChg chg="add mod">
          <ac:chgData name="tauffiq shaik" userId="ea1661af007e0a07" providerId="LiveId" clId="{438694D7-6A25-4F4A-9FFD-149BD2891081}" dt="2024-04-15T04:12:39.812" v="1255" actId="208"/>
          <ac:cxnSpMkLst>
            <pc:docMk/>
            <pc:sldMk cId="0" sldId="256"/>
            <ac:cxnSpMk id="1032" creationId="{5370AD82-4899-B1E1-C37D-D908E585F55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9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32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57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46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1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71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1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4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5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scholar_lookup?title=Intelligent%20space%20as%20a%20framework%20for%20fire%20detection%20and%20evacuation&amp;author=P.%20Podr%C5%BEaj&amp;author=H.%20Hashimoto&amp;publication_year=2008" TargetMode="External"/><Relationship Id="rId3" Type="http://schemas.openxmlformats.org/officeDocument/2006/relationships/hyperlink" Target="https://doi.org/10.1016/j.imavis.2007.07.002" TargetMode="External"/><Relationship Id="rId7" Type="http://schemas.openxmlformats.org/officeDocument/2006/relationships/hyperlink" Target="https://doi.org/10.1007/s10694-007-0021-9" TargetMode="External"/><Relationship Id="rId2" Type="http://schemas.openxmlformats.org/officeDocument/2006/relationships/hyperlink" Target="https://scholar.google.com/scholar_lookup?title=Survey%20of%20computer%20visionbased%20natural%20disaster%20warning%20systems&amp;author=B.%20Ko&amp;author=S.%20Kwak&amp;publication_year=201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holar.google.com/scholar_lookup?title=Mapping%20Forest%20Wildfire%20Risk%20of%20the%20World&amp;author=Y.%20Meng&amp;author=Y.%20Deng&amp;author=P.%20Shi&amp;publication_year=2015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doi.org/10.1007/978-3-662-45430-5_14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scholar.google.com/scholar_lookup?title=Computer%20vision%20techniques%20for%20forest%20fire%20perception&amp;author=J.%20R.%20Martinez-de%20Dios&amp;author=B.%20C.%20Arrue&amp;author=A.%20Ollero&amp;author=L.%20Merino&amp;author=F.%20G%C3%B3mez-Rodr%C3%ADguez&amp;publication_year=2008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5" name="Rectangle 4"/>
          <p:cNvSpPr/>
          <p:nvPr/>
        </p:nvSpPr>
        <p:spPr>
          <a:xfrm>
            <a:off x="-18380" y="9977574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6" name="Rectangle 5"/>
          <p:cNvSpPr/>
          <p:nvPr/>
        </p:nvSpPr>
        <p:spPr>
          <a:xfrm>
            <a:off x="28002" y="15762422"/>
            <a:ext cx="21709812" cy="6605290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19" name="Rectangle 18"/>
          <p:cNvSpPr/>
          <p:nvPr/>
        </p:nvSpPr>
        <p:spPr>
          <a:xfrm>
            <a:off x="2297388" y="4377928"/>
            <a:ext cx="4258423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sp>
        <p:nvSpPr>
          <p:cNvPr id="22" name="Rectangle 21"/>
          <p:cNvSpPr/>
          <p:nvPr/>
        </p:nvSpPr>
        <p:spPr>
          <a:xfrm>
            <a:off x="2508558" y="16173007"/>
            <a:ext cx="2454868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892530" y="22278870"/>
            <a:ext cx="7716271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33799" y="27777231"/>
            <a:ext cx="3947465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74241" y="2767181"/>
            <a:ext cx="20898834" cy="643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200"/>
              </a:spcBef>
              <a:spcAft>
                <a:spcPts val="400"/>
              </a:spcAft>
            </a:pPr>
            <a:r>
              <a:rPr lang="en-US" sz="358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Analysis of online shopping using Gaussian </a:t>
            </a:r>
            <a:r>
              <a:rPr lang="en-US" sz="358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sz="358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lur over LSTM to improve the accuracy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3600" b="1" dirty="0">
              <a:effectLst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03212" y="10219766"/>
            <a:ext cx="6770960" cy="55132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7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7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88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88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88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36397" y="4331934"/>
            <a:ext cx="14637003" cy="4808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aim of this study is to analysis of online shopping using a Guassian Blur  algorithm and compare its performance with LSTM algorithm optimization, evaluating their effectiveness in accurate online shopping trajectories based on relevant data input.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Gaussian Blur's ability to extract intricate patterns from data complements the LSTM's robust optimization techniques, leading to enhanced predictive accuracy and insights into online shopping.</a:t>
            </a:r>
          </a:p>
          <a:p>
            <a:pPr algn="just"/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research study , Gaussian Blur  algorithm is compared with  different algorithm such as Long Short Term Memory (LSTM) to enhance accuracy.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Gaussian Blur  (GB) </a:t>
            </a:r>
            <a:r>
              <a:rPr 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proven to  faster when compared with LSTM algorithm</a:t>
            </a: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84372" y="10973564"/>
            <a:ext cx="12078470" cy="396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-5168363" y="19079048"/>
            <a:ext cx="17389542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67936" y="23171892"/>
            <a:ext cx="20489198" cy="34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p=0.001 (independent sample T - test p&lt;0.05) is obtained and shows that there is a statistical significant difference between the group 1 and group 2.</a:t>
            </a: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Guassian Blur  is 90.00 % and it is better than the other algorithm.   </a:t>
            </a:r>
          </a:p>
          <a:p>
            <a:pPr algn="just"/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Long Short –Term Memory(LSTM) -      72.00%</a:t>
            </a:r>
          </a:p>
          <a:p>
            <a:pPr algn="just"/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altLang="en-IN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work , it is concluded that the Guassian Blur algorithm attains the high accuracy when comparing with Long Short –Term Memory (LSTM) Algorithm in analysis of online shopping.</a:t>
            </a: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US" alt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722" y="28384746"/>
            <a:ext cx="21139308" cy="4810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B. Ko and S. Kwak, “Survey of computer vision based natural disaster warning systems,” </a:t>
            </a:r>
            <a:r>
              <a:rPr lang="en-US" sz="219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Optical Engineering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vol. 51, no. 7, Article ID 070901, 2012.</a:t>
            </a:r>
            <a:b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 at: </a:t>
            </a:r>
            <a:r>
              <a:rPr lang="en-US" sz="2190" b="1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hlinkClick r:id="rId2"/>
              </a:rPr>
              <a:t>Google Scholar</a:t>
            </a:r>
            <a:endParaRPr lang="en-US" sz="2190" b="1" i="0" u="none" strike="noStrike" dirty="0">
              <a:solidFill>
                <a:srgbClr val="4D8A17"/>
              </a:solidFill>
              <a:effectLst/>
              <a:latin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US" sz="2190" b="1" i="0" u="none" strike="noStrike" dirty="0">
              <a:solidFill>
                <a:srgbClr val="4D8A17"/>
              </a:solidFill>
              <a:effectLst/>
              <a:latin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J. R. Martinez-de Dios, B. C. Arrue, A. Ollero, L. Merino, and F. Gómez-Rodríguez, “Computer vision techniques for forest fire perception,” </a:t>
            </a:r>
            <a:r>
              <a:rPr lang="en-IN" sz="219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Image and Vision Computing</a:t>
            </a: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vol. 26, no. 4, pp. 550–562, 2008.</a:t>
            </a:r>
            <a:b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 at: </a:t>
            </a:r>
            <a:r>
              <a:rPr lang="en-IN" sz="2190" b="1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hlinkClick r:id="rId3"/>
              </a:rPr>
              <a:t>Publisher Site</a:t>
            </a: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</a:t>
            </a:r>
            <a:r>
              <a:rPr lang="en-IN" sz="2190" b="1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hlinkClick r:id="rId4"/>
              </a:rPr>
              <a:t>Google Scholar</a:t>
            </a:r>
            <a:endParaRPr lang="en-IN" sz="2190" b="1" i="0" u="none" strike="noStrike" dirty="0">
              <a:solidFill>
                <a:srgbClr val="4D8A17"/>
              </a:solidFill>
              <a:effectLst/>
              <a:latin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IN" sz="219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Y. Meng, Y. Deng, and P. Shi, “Mapping Forest Wildfire Risk of the World,” in </a:t>
            </a:r>
            <a:r>
              <a:rPr lang="en-IN" sz="219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World Atlas of Natural Disaster Risk</a:t>
            </a: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P. Shi and R. </a:t>
            </a:r>
            <a:r>
              <a:rPr lang="en-IN" sz="219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Kasperson</a:t>
            </a: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Eds., pp. 261–275, Springer Berlin Heidelberg, Berlin, Germany, 2015.</a:t>
            </a:r>
            <a:b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 at: </a:t>
            </a:r>
            <a:r>
              <a:rPr lang="en-IN" sz="2190" b="1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hlinkClick r:id="rId5"/>
              </a:rPr>
              <a:t>Publisher Site</a:t>
            </a:r>
            <a:r>
              <a:rPr lang="en-IN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</a:t>
            </a:r>
            <a:r>
              <a:rPr lang="en-IN" sz="2190" b="1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hlinkClick r:id="rId6"/>
              </a:rPr>
              <a:t>Google Scholar</a:t>
            </a:r>
            <a:endParaRPr lang="en-IN" sz="219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1254" indent="-341254" algn="just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P. Podržaj and H. Hashimoto, “Intelligent space as a framework for fire detection and evacuation,” </a:t>
            </a:r>
            <a:r>
              <a:rPr lang="en-US" sz="219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Fire Technology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vol. 44, no. 1, pp. 65–76, 2008.</a:t>
            </a:r>
            <a:b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View at: </a:t>
            </a:r>
            <a:r>
              <a:rPr lang="en-US" sz="2190" b="1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hlinkClick r:id="rId7"/>
              </a:rPr>
              <a:t>Publisher Site</a:t>
            </a:r>
            <a:r>
              <a:rPr lang="en-US" sz="219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| </a:t>
            </a:r>
            <a:r>
              <a:rPr lang="en-US" sz="2190" b="1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hlinkClick r:id="rId8"/>
              </a:rPr>
              <a:t>Google Scholar</a:t>
            </a:r>
            <a:endParaRPr lang="en-US" sz="219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1254" indent="-341254">
              <a:buFont typeface="Wingdings" panose="05000000000000000000" pitchFamily="2" charset="2"/>
              <a:buChar char="Ø"/>
            </a:pPr>
            <a:endParaRPr lang="en-IN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32117" y="20532920"/>
            <a:ext cx="21040630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present work, Guassian Blur is compared with Long Short – Term Memory (LSTM) and it depicts that the proposed algorithm gives more accuracy when compared with the rest.</a:t>
            </a:r>
          </a:p>
          <a:p>
            <a:endParaRPr 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9814560" y="24475579"/>
            <a:ext cx="12061596" cy="36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91"/>
              <a:t>     </a:t>
            </a:r>
          </a:p>
        </p:txBody>
      </p:sp>
      <p:sp>
        <p:nvSpPr>
          <p:cNvPr id="31" name="Text Box 30"/>
          <p:cNvSpPr txBox="1"/>
          <p:nvPr/>
        </p:nvSpPr>
        <p:spPr>
          <a:xfrm>
            <a:off x="14376423" y="19712033"/>
            <a:ext cx="5101362" cy="427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1993833" y="14815148"/>
            <a:ext cx="17162367" cy="76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</a:p>
          <a:p>
            <a:pPr algn="ctr"/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of online shopping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13277071" y="9045706"/>
            <a:ext cx="6637342" cy="76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            		 </a:t>
            </a:r>
          </a:p>
          <a:p>
            <a:r>
              <a:rPr 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Analysis of Online Shopping</a:t>
            </a:r>
          </a:p>
        </p:txBody>
      </p:sp>
      <p:sp>
        <p:nvSpPr>
          <p:cNvPr id="27" name="Rectangles 26"/>
          <p:cNvSpPr/>
          <p:nvPr/>
        </p:nvSpPr>
        <p:spPr>
          <a:xfrm>
            <a:off x="853157" y="11226095"/>
            <a:ext cx="2544878" cy="1439554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Collection/</a:t>
            </a:r>
          </a:p>
          <a:p>
            <a:pPr algn="ctr"/>
            <a:r>
              <a:rPr lang="en-IN" altLang="en-US" sz="2189" b="1">
                <a:latin typeface="Times New Roman" panose="02020603050405020304" pitchFamily="18" charset="0"/>
                <a:cs typeface="Times New Roman" panose="02020603050405020304" pitchFamily="18" charset="0"/>
              </a:rPr>
              <a:t>Pre -Processing</a:t>
            </a:r>
          </a:p>
        </p:txBody>
      </p:sp>
      <p:sp>
        <p:nvSpPr>
          <p:cNvPr id="28" name="Rectangles 27"/>
          <p:cNvSpPr/>
          <p:nvPr/>
        </p:nvSpPr>
        <p:spPr>
          <a:xfrm>
            <a:off x="4417267" y="10930832"/>
            <a:ext cx="2300256" cy="895485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Training</a:t>
            </a:r>
            <a:endParaRPr lang="en-IN" alt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lowchart: Decision 31"/>
          <p:cNvSpPr/>
          <p:nvPr/>
        </p:nvSpPr>
        <p:spPr>
          <a:xfrm>
            <a:off x="7049980" y="11281671"/>
            <a:ext cx="3850899" cy="1444610"/>
          </a:xfrm>
          <a:prstGeom prst="flowChartDecision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11358999" y="10173421"/>
            <a:ext cx="2799643" cy="1136856"/>
          </a:xfrm>
          <a:prstGeom prst="flowChartAlternate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Guassian</a:t>
            </a:r>
            <a:r>
              <a:rPr lang="en-IN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Blur</a:t>
            </a:r>
          </a:p>
        </p:txBody>
      </p:sp>
      <p:sp>
        <p:nvSpPr>
          <p:cNvPr id="34" name="Flowchart: Process 33"/>
          <p:cNvSpPr/>
          <p:nvPr/>
        </p:nvSpPr>
        <p:spPr>
          <a:xfrm>
            <a:off x="11576452" y="11490548"/>
            <a:ext cx="2582190" cy="1052808"/>
          </a:xfrm>
          <a:prstGeom prst="flowChart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</a:t>
            </a:r>
          </a:p>
        </p:txBody>
      </p:sp>
      <p:sp>
        <p:nvSpPr>
          <p:cNvPr id="35" name="Flowchart: Alternate Process 34"/>
          <p:cNvSpPr/>
          <p:nvPr/>
        </p:nvSpPr>
        <p:spPr>
          <a:xfrm>
            <a:off x="18535852" y="10639642"/>
            <a:ext cx="2580216" cy="1197271"/>
          </a:xfrm>
          <a:prstGeom prst="flowChartAlternate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altLang="en-US" sz="2189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mproved</a:t>
            </a:r>
            <a:r>
              <a:rPr lang="en-IN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Accuracy</a:t>
            </a:r>
          </a:p>
        </p:txBody>
      </p:sp>
      <p:cxnSp>
        <p:nvCxnSpPr>
          <p:cNvPr id="40" name="Straight Arrow Connector 39"/>
          <p:cNvCxnSpPr>
            <a:cxnSpLocks/>
            <a:stCxn id="27" idx="3"/>
            <a:endCxn id="28" idx="1"/>
          </p:cNvCxnSpPr>
          <p:nvPr/>
        </p:nvCxnSpPr>
        <p:spPr>
          <a:xfrm flipV="1">
            <a:off x="3398035" y="11378575"/>
            <a:ext cx="1019232" cy="567297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cxnSpLocks/>
          </p:cNvCxnSpPr>
          <p:nvPr/>
        </p:nvCxnSpPr>
        <p:spPr>
          <a:xfrm flipV="1">
            <a:off x="6451992" y="12045199"/>
            <a:ext cx="547465" cy="681082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32" idx="0"/>
            <a:endCxn id="33" idx="1"/>
          </p:cNvCxnSpPr>
          <p:nvPr/>
        </p:nvCxnSpPr>
        <p:spPr>
          <a:xfrm rot="5400000" flipH="1" flipV="1">
            <a:off x="9897303" y="9819976"/>
            <a:ext cx="539822" cy="2383569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2" idx="3"/>
          </p:cNvCxnSpPr>
          <p:nvPr/>
        </p:nvCxnSpPr>
        <p:spPr>
          <a:xfrm>
            <a:off x="10900879" y="12003976"/>
            <a:ext cx="724133" cy="95256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  <a:stCxn id="34" idx="3"/>
          </p:cNvCxnSpPr>
          <p:nvPr/>
        </p:nvCxnSpPr>
        <p:spPr>
          <a:xfrm flipV="1">
            <a:off x="14158642" y="11575272"/>
            <a:ext cx="863519" cy="44168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endCxn id="35" idx="1"/>
          </p:cNvCxnSpPr>
          <p:nvPr/>
        </p:nvCxnSpPr>
        <p:spPr>
          <a:xfrm>
            <a:off x="17790289" y="11226095"/>
            <a:ext cx="745563" cy="1218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21" y="-8622"/>
            <a:ext cx="20847793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5639940" y="1419256"/>
            <a:ext cx="5569043" cy="110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SHAIK ABDUL FAHEEM</a:t>
            </a:r>
            <a:b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192321068</a:t>
            </a:r>
          </a:p>
          <a:p>
            <a:pPr algn="r"/>
            <a:r>
              <a:rPr lang="en-US" sz="2189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Dr. Manoj.P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D523BE-DEC3-BF03-6AB5-1415E006F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048" y="16238709"/>
            <a:ext cx="5260169" cy="249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67AE4A-BF7A-24B9-3497-D4A2B76F1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54171"/>
              </p:ext>
            </p:extLst>
          </p:nvPr>
        </p:nvGraphicFramePr>
        <p:xfrm>
          <a:off x="13130956" y="16020748"/>
          <a:ext cx="7645600" cy="2772333"/>
        </p:xfrm>
        <a:graphic>
          <a:graphicData uri="http://schemas.openxmlformats.org/drawingml/2006/table">
            <a:tbl>
              <a:tblPr/>
              <a:tblGrid>
                <a:gridCol w="1249736">
                  <a:extLst>
                    <a:ext uri="{9D8B030D-6E8A-4147-A177-3AD203B41FA5}">
                      <a16:colId xmlns:a16="http://schemas.microsoft.com/office/drawing/2014/main" val="4203666802"/>
                    </a:ext>
                  </a:extLst>
                </a:gridCol>
                <a:gridCol w="1304786">
                  <a:extLst>
                    <a:ext uri="{9D8B030D-6E8A-4147-A177-3AD203B41FA5}">
                      <a16:colId xmlns:a16="http://schemas.microsoft.com/office/drawing/2014/main" val="4103649882"/>
                    </a:ext>
                  </a:extLst>
                </a:gridCol>
                <a:gridCol w="982247">
                  <a:extLst>
                    <a:ext uri="{9D8B030D-6E8A-4147-A177-3AD203B41FA5}">
                      <a16:colId xmlns:a16="http://schemas.microsoft.com/office/drawing/2014/main" val="4255003154"/>
                    </a:ext>
                  </a:extLst>
                </a:gridCol>
                <a:gridCol w="1189764">
                  <a:extLst>
                    <a:ext uri="{9D8B030D-6E8A-4147-A177-3AD203B41FA5}">
                      <a16:colId xmlns:a16="http://schemas.microsoft.com/office/drawing/2014/main" val="3580030139"/>
                    </a:ext>
                  </a:extLst>
                </a:gridCol>
                <a:gridCol w="1480285">
                  <a:extLst>
                    <a:ext uri="{9D8B030D-6E8A-4147-A177-3AD203B41FA5}">
                      <a16:colId xmlns:a16="http://schemas.microsoft.com/office/drawing/2014/main" val="2575374507"/>
                    </a:ext>
                  </a:extLst>
                </a:gridCol>
                <a:gridCol w="1438782">
                  <a:extLst>
                    <a:ext uri="{9D8B030D-6E8A-4147-A177-3AD203B41FA5}">
                      <a16:colId xmlns:a16="http://schemas.microsoft.com/office/drawing/2014/main" val="811363516"/>
                    </a:ext>
                  </a:extLst>
                </a:gridCol>
              </a:tblGrid>
              <a:tr h="908359">
                <a:tc gridSpan="6"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Group Statistics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511889"/>
                  </a:ext>
                </a:extLst>
              </a:tr>
              <a:tr h="71987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 Deviation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Std. Error Mean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14201"/>
                  </a:ext>
                </a:extLst>
              </a:tr>
              <a:tr h="525026">
                <a:tc rowSpan="2"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ACCURACY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GB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90.0000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1.58114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0.70711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267520"/>
                  </a:ext>
                </a:extLst>
              </a:tr>
              <a:tr h="619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LSTM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72.0000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1.58114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0" marR="381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0.70711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247931"/>
                  </a:ext>
                </a:extLst>
              </a:tr>
            </a:tbl>
          </a:graphicData>
        </a:graphic>
      </p:graphicFrame>
      <p:sp>
        <p:nvSpPr>
          <p:cNvPr id="48" name="Rectangle 3">
            <a:extLst>
              <a:ext uri="{FF2B5EF4-FFF2-40B4-BE49-F238E27FC236}">
                <a16:creationId xmlns:a16="http://schemas.microsoft.com/office/drawing/2014/main" id="{74EC4541-8B6A-F6F1-1FB0-9BF0E7A2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5825" y="17569188"/>
            <a:ext cx="489858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52DDC9-13D7-BD2D-984B-66C248DECE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3134" y="4206962"/>
            <a:ext cx="5004000" cy="4958406"/>
          </a:xfrm>
          <a:prstGeom prst="rect">
            <a:avLst/>
          </a:prstGeom>
        </p:spPr>
      </p:pic>
      <p:sp>
        <p:nvSpPr>
          <p:cNvPr id="14" name="Rectangles 27">
            <a:extLst>
              <a:ext uri="{FF2B5EF4-FFF2-40B4-BE49-F238E27FC236}">
                <a16:creationId xmlns:a16="http://schemas.microsoft.com/office/drawing/2014/main" id="{BC3DCE66-EA4E-6693-CBA3-A59F767BED39}"/>
              </a:ext>
            </a:extLst>
          </p:cNvPr>
          <p:cNvSpPr/>
          <p:nvPr/>
        </p:nvSpPr>
        <p:spPr>
          <a:xfrm>
            <a:off x="4531477" y="12172947"/>
            <a:ext cx="1909433" cy="1038274"/>
          </a:xfrm>
          <a:prstGeom prst="rect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IN" alt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A4548-ABF5-8BD4-0C5B-06535AED9B1C}"/>
              </a:ext>
            </a:extLst>
          </p:cNvPr>
          <p:cNvCxnSpPr>
            <a:cxnSpLocks/>
          </p:cNvCxnSpPr>
          <p:nvPr/>
        </p:nvCxnSpPr>
        <p:spPr>
          <a:xfrm>
            <a:off x="5567395" y="11836913"/>
            <a:ext cx="0" cy="346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Flowchart: Alternate Process 1029">
            <a:extLst>
              <a:ext uri="{FF2B5EF4-FFF2-40B4-BE49-F238E27FC236}">
                <a16:creationId xmlns:a16="http://schemas.microsoft.com/office/drawing/2014/main" id="{843255A1-6862-910B-A32F-D74C12AE1996}"/>
              </a:ext>
            </a:extLst>
          </p:cNvPr>
          <p:cNvSpPr/>
          <p:nvPr/>
        </p:nvSpPr>
        <p:spPr>
          <a:xfrm>
            <a:off x="15007090" y="10676313"/>
            <a:ext cx="2799643" cy="1136856"/>
          </a:xfrm>
          <a:prstGeom prst="flowChartAlternateProcess">
            <a:avLst/>
          </a:prstGeom>
          <a:solidFill>
            <a:srgbClr val="BFE7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18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altLang="en-US" sz="2189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ompare</a:t>
            </a:r>
            <a:endParaRPr lang="en-IN" altLang="en-US" sz="218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2" name="Straight Arrow Connector 1031">
            <a:extLst>
              <a:ext uri="{FF2B5EF4-FFF2-40B4-BE49-F238E27FC236}">
                <a16:creationId xmlns:a16="http://schemas.microsoft.com/office/drawing/2014/main" id="{5370AD82-4899-B1E1-C37D-D908E585F555}"/>
              </a:ext>
            </a:extLst>
          </p:cNvPr>
          <p:cNvCxnSpPr>
            <a:endCxn id="1030" idx="1"/>
          </p:cNvCxnSpPr>
          <p:nvPr/>
        </p:nvCxnSpPr>
        <p:spPr>
          <a:xfrm>
            <a:off x="14158642" y="10741849"/>
            <a:ext cx="848448" cy="502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603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tauffiq shaik</cp:lastModifiedBy>
  <cp:revision>66</cp:revision>
  <dcterms:created xsi:type="dcterms:W3CDTF">2023-04-19T08:35:00Z</dcterms:created>
  <dcterms:modified xsi:type="dcterms:W3CDTF">2024-04-15T04:13:18Z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653EA4DDE9264B7BBFB9647507C2B0E8</vt:lpwstr>
  </property>
  <property fmtid="{D5CDD505-2E9C-101B-9397-08002B2CF9AE}" pid="3" name="KSOProductBuildVer">
    <vt:lpwstr>1033-11.2.0.11536</vt:lpwstr>
  </property>
</Properties>
</file>