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68" r:id="rId9"/>
    <p:sldId id="271" r:id="rId10"/>
    <p:sldId id="277" r:id="rId11"/>
    <p:sldId id="278" r:id="rId12"/>
    <p:sldId id="279" r:id="rId13"/>
    <p:sldId id="280" r:id="rId14"/>
    <p:sldId id="276" r:id="rId1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PT Sans Narrow" panose="020B0506020203020204" pitchFamily="34" charset="0"/>
      <p:regular r:id="rId21"/>
      <p:bold r:id="rId22"/>
    </p:embeddedFont>
    <p:embeddedFont>
      <p:font typeface="Roboto Mono" panose="00000009000000000000" pitchFamily="49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46aab9719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46aab9719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630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46aab9719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46aab9719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0495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46aab9719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46aab9719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244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46aab9719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46aab9719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450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474d55dc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474d55dc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46aab9719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46aab9719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46aab9719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46aab9719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46aab9719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46aab9719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46aab9719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46aab9719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46aab9719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46aab9719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46aab9719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46aab9719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46aab9719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46aab9719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46aab9719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46aab9719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25" y="1827639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SQL Individual Assignment</a:t>
            </a:r>
            <a:endParaRPr dirty="0"/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kern="100" dirty="0">
                <a:solidFill>
                  <a:srgbClr val="833C0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PIZZA SALES SQL QUERIES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TAUFIK ISKANDAR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8. % of Sales by Pizza Category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43E4DD-71F5-E4FC-923C-01A242E3881F}"/>
              </a:ext>
            </a:extLst>
          </p:cNvPr>
          <p:cNvSpPr txBox="1"/>
          <p:nvPr/>
        </p:nvSpPr>
        <p:spPr>
          <a:xfrm>
            <a:off x="324986" y="1152423"/>
            <a:ext cx="850731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pizza_category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CAST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total_price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DECIMAL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i="1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total_revenue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CAST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total_price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* 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/ (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total_price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pizza_sales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DECIMAL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i="1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Percent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pizza_sales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GROUP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pizza_category</a:t>
            </a:r>
            <a:r>
              <a:rPr lang="en-GB" sz="14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2F69D2-F6F6-1A7E-D4F4-D89033917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764" y="3023730"/>
            <a:ext cx="3648584" cy="10955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44F056-DEFB-DCED-747C-632AF61ABCCC}"/>
              </a:ext>
            </a:extLst>
          </p:cNvPr>
          <p:cNvSpPr txBox="1"/>
          <p:nvPr/>
        </p:nvSpPr>
        <p:spPr>
          <a:xfrm>
            <a:off x="3461300" y="2752861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3849965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9. % Sales by Pizza Size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A30E0E-6B21-7208-2991-519AA5A09956}"/>
              </a:ext>
            </a:extLst>
          </p:cNvPr>
          <p:cNvSpPr txBox="1"/>
          <p:nvPr/>
        </p:nvSpPr>
        <p:spPr>
          <a:xfrm>
            <a:off x="432816" y="1058984"/>
            <a:ext cx="762609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pizza_size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CAST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total_price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DECIMAL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i="1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total_revenue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CAST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total_price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* 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/ (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total_price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pizza_sales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DECIMAL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i="1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Percent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pizza_sales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GROUP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pizza_size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ORDER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pizza_size</a:t>
            </a:r>
            <a:r>
              <a:rPr lang="en-GB" sz="14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75151-EFD0-5E0F-E715-6FB3063A0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328" y="3174404"/>
            <a:ext cx="3820358" cy="13854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D510C0-E8EF-4CE3-8ED1-BEC206419149}"/>
              </a:ext>
            </a:extLst>
          </p:cNvPr>
          <p:cNvSpPr txBox="1"/>
          <p:nvPr/>
        </p:nvSpPr>
        <p:spPr>
          <a:xfrm>
            <a:off x="2655328" y="2870747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1299972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10. Total Pizza Sold by Pizza category</a:t>
            </a:r>
            <a:endParaRPr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ADE62F-5D6E-0E82-7ACC-F5C6F8302234}"/>
              </a:ext>
            </a:extLst>
          </p:cNvPr>
          <p:cNvSpPr txBox="1"/>
          <p:nvPr/>
        </p:nvSpPr>
        <p:spPr>
          <a:xfrm>
            <a:off x="311700" y="1152425"/>
            <a:ext cx="812516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GB" sz="14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pizza_category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quantity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i="1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Total_Quantity_Sold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GB" sz="1400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pizza_sales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   MONTH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order_date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= 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GROUP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pizza_category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ORDER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i="1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Total_Quantity_Sold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DESC;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E0FB43-544A-41B1-8E7E-AAA33F707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40" y="2975396"/>
            <a:ext cx="3987352" cy="14006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EED820-5B5F-1A71-5CBD-A7AC9236E9CB}"/>
              </a:ext>
            </a:extLst>
          </p:cNvPr>
          <p:cNvSpPr txBox="1"/>
          <p:nvPr/>
        </p:nvSpPr>
        <p:spPr>
          <a:xfrm>
            <a:off x="2580767" y="3473654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3510597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11. Top 5 Best Sellers by Total Pizzal Sold</a:t>
            </a:r>
            <a:endParaRPr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ADE62F-5D6E-0E82-7ACC-F5C6F8302234}"/>
              </a:ext>
            </a:extLst>
          </p:cNvPr>
          <p:cNvSpPr txBox="1"/>
          <p:nvPr/>
        </p:nvSpPr>
        <p:spPr>
          <a:xfrm>
            <a:off x="311700" y="1152425"/>
            <a:ext cx="81251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GB" sz="18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pizza_name</a:t>
            </a:r>
            <a:r>
              <a:rPr lang="en-GB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GB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n-GB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8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quantity</a:t>
            </a:r>
            <a:r>
              <a:rPr lang="en-GB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GB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800" i="1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Total_Pizza_Sold</a:t>
            </a:r>
            <a:endParaRPr lang="en-GB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GB" sz="1800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pizza_sales</a:t>
            </a:r>
            <a:endParaRPr lang="en-GB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GROUP</a:t>
            </a:r>
            <a:r>
              <a:rPr lang="en-GB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pizza_name</a:t>
            </a:r>
            <a:endParaRPr lang="en-GB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ORDER</a:t>
            </a:r>
            <a:r>
              <a:rPr lang="en-GB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800" i="1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Total_Pizza_Sold</a:t>
            </a:r>
            <a:r>
              <a:rPr lang="en-GB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800" b="1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desc</a:t>
            </a:r>
            <a:endParaRPr lang="en-GB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LIMIT</a:t>
            </a:r>
            <a:r>
              <a:rPr lang="en-GB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GB" sz="18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D7496C-C71C-F641-5BE0-579E78F2F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298" y="3261135"/>
            <a:ext cx="3814867" cy="14598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B61724-0E99-C235-ADAD-9B96C984B33C}"/>
              </a:ext>
            </a:extLst>
          </p:cNvPr>
          <p:cNvSpPr txBox="1"/>
          <p:nvPr/>
        </p:nvSpPr>
        <p:spPr>
          <a:xfrm>
            <a:off x="2972411" y="3683297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596151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256600" y="21506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7340"/>
              <a:t>THANK YOU</a:t>
            </a:r>
            <a:endParaRPr sz="73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Pizza Sales&amp; </a:t>
            </a:r>
            <a:r>
              <a:rPr lang="en" dirty="0"/>
              <a:t>Preview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C67BD4-3ADC-E7C2-BED3-282C3DAC7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90" y="2156232"/>
            <a:ext cx="4275846" cy="2108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69628-0ED0-88A7-F2A7-A976587A9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982" y="1152425"/>
            <a:ext cx="5416901" cy="26557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6E387A-5A0E-272F-F20A-8CF3FE52906F}"/>
              </a:ext>
            </a:extLst>
          </p:cNvPr>
          <p:cNvSpPr txBox="1"/>
          <p:nvPr/>
        </p:nvSpPr>
        <p:spPr>
          <a:xfrm>
            <a:off x="200763" y="1473063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PT Sans Narrow" panose="020B0506020203020204" pitchFamily="34" charset="0"/>
              </a:rPr>
              <a:t>Create table </a:t>
            </a:r>
            <a:r>
              <a:rPr lang="en-US" b="1" dirty="0" err="1">
                <a:solidFill>
                  <a:schemeClr val="accent1"/>
                </a:solidFill>
                <a:latin typeface="PT Sans Narrow" panose="020B0506020203020204" pitchFamily="34" charset="0"/>
              </a:rPr>
              <a:t>pizza_sales</a:t>
            </a:r>
            <a:r>
              <a:rPr lang="en-US" b="1" dirty="0">
                <a:solidFill>
                  <a:schemeClr val="accent1"/>
                </a:solidFill>
                <a:latin typeface="PT Sans Narrow" panose="020B0506020203020204" pitchFamily="34" charset="0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84875E-3B4E-2BCE-ED14-43BD6DD2C20E}"/>
              </a:ext>
            </a:extLst>
          </p:cNvPr>
          <p:cNvSpPr txBox="1"/>
          <p:nvPr/>
        </p:nvSpPr>
        <p:spPr>
          <a:xfrm>
            <a:off x="247090" y="1803378"/>
            <a:ext cx="835485" cy="352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highlight>
                  <a:srgbClr val="FFFFFE"/>
                </a:highlight>
                <a:latin typeface="PT Sans Narrow" panose="020B0506020203020204" pitchFamily="34" charset="0"/>
                <a:ea typeface="Roboto Mono"/>
                <a:cs typeface="Roboto Mono"/>
                <a:sym typeface="Roboto Mono"/>
              </a:rPr>
              <a:t>Syntax</a:t>
            </a:r>
            <a:r>
              <a:rPr lang="en" b="1" dirty="0"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 b="1" dirty="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dirty="0"/>
              <a:t>1. </a:t>
            </a:r>
            <a:r>
              <a:rPr lang="en-IN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Revenue:</a:t>
            </a:r>
            <a:br>
              <a:rPr lang="en-IN" sz="1400" dirty="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endParaRPr lang="en-US"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1968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syntax</a:t>
            </a:r>
            <a:r>
              <a:rPr lang="en" sz="900" b="1" dirty="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:</a:t>
            </a: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900" b="1" dirty="0">
              <a:solidFill>
                <a:srgbClr val="000000"/>
              </a:solidFill>
              <a:effectLst/>
              <a:highlight>
                <a:srgbClr val="FFFFFE"/>
              </a:highlight>
              <a:latin typeface="Roboto Mono"/>
              <a:ea typeface="Roboto Mono"/>
              <a:sym typeface="Roboto Mono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	SUM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TOTAL_PRICE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i="1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TOTAL_REVENUE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	PIZZA_SALES</a:t>
            </a:r>
            <a:r>
              <a:rPr lang="en-GB" sz="14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900" dirty="0">
              <a:solidFill>
                <a:srgbClr val="D81B60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2AC8FB-160E-3045-B91B-1E5CB2311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3520440"/>
            <a:ext cx="3689057" cy="10176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F73686-E864-10DB-F747-10A2D4AE743C}"/>
              </a:ext>
            </a:extLst>
          </p:cNvPr>
          <p:cNvSpPr txBox="1"/>
          <p:nvPr/>
        </p:nvSpPr>
        <p:spPr>
          <a:xfrm>
            <a:off x="311700" y="3080801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dirty="0"/>
              <a:t>2. </a:t>
            </a:r>
            <a:r>
              <a:rPr lang="en-IN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Order Value:</a:t>
            </a:r>
            <a:br>
              <a:rPr lang="en-IN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2E95FD-E7A1-08A7-43F5-55CEE47DC2EA}"/>
              </a:ext>
            </a:extLst>
          </p:cNvPr>
          <p:cNvSpPr txBox="1"/>
          <p:nvPr/>
        </p:nvSpPr>
        <p:spPr>
          <a:xfrm>
            <a:off x="311700" y="1235752"/>
            <a:ext cx="786075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TOTAL_PRICE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/ </a:t>
            </a:r>
            <a:r>
              <a:rPr lang="en-GB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COUNT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DISTINCT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ORDER_ID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)) </a:t>
            </a:r>
            <a:r>
              <a:rPr lang="en-GB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i="1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AVG_ORDER_VALUE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 PIZZA_SALES</a:t>
            </a:r>
            <a:r>
              <a:rPr lang="en-GB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IN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6AB471-DD98-3AF3-661C-829A5C25F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3383398"/>
            <a:ext cx="3238087" cy="10486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D7AC79-6002-F991-5DB9-E533CE08E943}"/>
              </a:ext>
            </a:extLst>
          </p:cNvPr>
          <p:cNvSpPr txBox="1"/>
          <p:nvPr/>
        </p:nvSpPr>
        <p:spPr>
          <a:xfrm>
            <a:off x="311700" y="3080801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</a:t>
            </a:r>
            <a:r>
              <a:rPr lang="en-US" dirty="0"/>
              <a:t>Total Pizzas Sold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D033AA-4812-317A-6539-F80799561317}"/>
              </a:ext>
            </a:extLst>
          </p:cNvPr>
          <p:cNvSpPr txBox="1"/>
          <p:nvPr/>
        </p:nvSpPr>
        <p:spPr>
          <a:xfrm>
            <a:off x="152400" y="1327363"/>
            <a:ext cx="57241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quantity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i="1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Total_pizza_sold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pizza_sales</a:t>
            </a:r>
            <a:r>
              <a:rPr lang="en-GB" sz="14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0C51EF-5574-C7C6-8489-9F375C24A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3219412"/>
            <a:ext cx="3224508" cy="11575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AECC5C-75E7-02C4-9946-42AD10F57030}"/>
              </a:ext>
            </a:extLst>
          </p:cNvPr>
          <p:cNvSpPr txBox="1"/>
          <p:nvPr/>
        </p:nvSpPr>
        <p:spPr>
          <a:xfrm>
            <a:off x="311700" y="2911635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</a:t>
            </a:r>
            <a:r>
              <a:rPr lang="en-IN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Orders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7AB00-7347-8E59-920D-15E65DC253D8}"/>
              </a:ext>
            </a:extLst>
          </p:cNvPr>
          <p:cNvSpPr txBox="1"/>
          <p:nvPr/>
        </p:nvSpPr>
        <p:spPr>
          <a:xfrm>
            <a:off x="322056" y="1130850"/>
            <a:ext cx="647864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EF6C00"/>
                </a:solidFill>
                <a:effectLst/>
                <a:uLnTx/>
                <a:uFillTx/>
                <a:latin typeface="PT Sans Narrow"/>
                <a:sym typeface="PT Sans Narrow"/>
              </a:rPr>
              <a:t>Syntax :</a:t>
            </a:r>
            <a:endParaRPr lang="en" sz="1800" b="1" dirty="0">
              <a:solidFill>
                <a:srgbClr val="EF6C00"/>
              </a:solidFill>
              <a:latin typeface="PT Sans Narrow"/>
              <a:sym typeface="PT Sans Narrow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COUNT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DISTINCT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order_id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GB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i="1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Total_Orders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pizza_sales</a:t>
            </a:r>
            <a:r>
              <a:rPr lang="en-GB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71F43-4664-30C8-C2CB-0024AD534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07" y="3488702"/>
            <a:ext cx="2751020" cy="1022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EAE4B9-55B0-32E3-D767-67B9391279DF}"/>
              </a:ext>
            </a:extLst>
          </p:cNvPr>
          <p:cNvSpPr txBox="1"/>
          <p:nvPr/>
        </p:nvSpPr>
        <p:spPr>
          <a:xfrm>
            <a:off x="311700" y="3080801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</a:t>
            </a:r>
            <a:r>
              <a:rPr lang="en-IN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Pizzas Per Order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55BFC9-8926-ED7B-794F-CAA8A41461F8}"/>
              </a:ext>
            </a:extLst>
          </p:cNvPr>
          <p:cNvSpPr txBox="1"/>
          <p:nvPr/>
        </p:nvSpPr>
        <p:spPr>
          <a:xfrm>
            <a:off x="311700" y="1152425"/>
            <a:ext cx="823489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  CAST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CAST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quantity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DECIMAL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)) /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  CAST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COUNT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DISTINCT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order_id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DECIMAL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DECIMAL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  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i="1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Avg_Pizzas_per_order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GB" sz="1400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pizza_sales</a:t>
            </a:r>
            <a:r>
              <a:rPr lang="en-GB" sz="14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77B0B-BB82-3B81-97B5-8348257E7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37" y="3403963"/>
            <a:ext cx="3830663" cy="11742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1921FF-F72A-ABC7-2817-964EFD16B599}"/>
              </a:ext>
            </a:extLst>
          </p:cNvPr>
          <p:cNvSpPr txBox="1"/>
          <p:nvPr/>
        </p:nvSpPr>
        <p:spPr>
          <a:xfrm>
            <a:off x="663914" y="3033388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6. Daily Trend for Total Orders</a:t>
            </a:r>
            <a:endParaRPr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7CDAA5-121A-F2C6-6CA8-706D9BAE1ACC}"/>
              </a:ext>
            </a:extLst>
          </p:cNvPr>
          <p:cNvSpPr txBox="1"/>
          <p:nvPr/>
        </p:nvSpPr>
        <p:spPr>
          <a:xfrm>
            <a:off x="311700" y="1186755"/>
            <a:ext cx="80276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  DAYNAME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ORDER_DATE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i="1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ORDER_DAY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COUNT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DISTINCT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ORDER_ID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              </a:t>
            </a:r>
            <a:r>
              <a:rPr lang="en-GB" sz="1400" i="1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TOTAL_ORDERS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PIZZA_SALES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GROUP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DAYNAME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ORDER_DATE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GB" sz="14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4E5F8D-19CA-4231-1DD2-01AE080B4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547" y="2714726"/>
            <a:ext cx="2734057" cy="18862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34243C-6C38-7415-1816-529445A32DD4}"/>
              </a:ext>
            </a:extLst>
          </p:cNvPr>
          <p:cNvSpPr txBox="1"/>
          <p:nvPr/>
        </p:nvSpPr>
        <p:spPr>
          <a:xfrm>
            <a:off x="4765547" y="2335461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7. Hourly Trend for Orders</a:t>
            </a:r>
            <a:endParaRPr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60895B-C7E5-35A7-E2F4-5847155EC665}"/>
              </a:ext>
            </a:extLst>
          </p:cNvPr>
          <p:cNvSpPr txBox="1"/>
          <p:nvPr/>
        </p:nvSpPr>
        <p:spPr>
          <a:xfrm>
            <a:off x="226550" y="1152423"/>
            <a:ext cx="85206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   HOUR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ORDER_TIME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i="1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ORDER_HOURS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COUNT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DISTINCT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ORDER_ID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GB" sz="1400" i="1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TOTAL_ORDERS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   PIZZA_SALES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GROUP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HOUR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ORDER_TIME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ORDER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HOUR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ORDER_TIME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GB" sz="14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69BE6-0235-9B17-0477-D5E0F2C23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299" y="1952642"/>
            <a:ext cx="2876951" cy="3105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9D2E0D-8D93-3273-897C-D5EBFC516D83}"/>
              </a:ext>
            </a:extLst>
          </p:cNvPr>
          <p:cNvSpPr txBox="1"/>
          <p:nvPr/>
        </p:nvSpPr>
        <p:spPr>
          <a:xfrm>
            <a:off x="3531412" y="3245301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556</Words>
  <Application>Microsoft Office PowerPoint</Application>
  <PresentationFormat>On-screen Show (16:9)</PresentationFormat>
  <Paragraphs>93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Arial</vt:lpstr>
      <vt:lpstr>PT Sans Narrow</vt:lpstr>
      <vt:lpstr>Open Sans</vt:lpstr>
      <vt:lpstr>Courier New</vt:lpstr>
      <vt:lpstr>Roboto Mono</vt:lpstr>
      <vt:lpstr>Tropic</vt:lpstr>
      <vt:lpstr>SQL Individual Assignment PIZZA SALES SQL QUERIES</vt:lpstr>
      <vt:lpstr>Table Pizza Sales&amp; Preview</vt:lpstr>
      <vt:lpstr>1. Total Revenue: </vt:lpstr>
      <vt:lpstr>2. Average Order Value: </vt:lpstr>
      <vt:lpstr>3. Total Pizzas Sold</vt:lpstr>
      <vt:lpstr>4. Total Orders</vt:lpstr>
      <vt:lpstr>5. Average Pizzas Per Order</vt:lpstr>
      <vt:lpstr>6. Daily Trend for Total Orders</vt:lpstr>
      <vt:lpstr>7. Hourly Trend for Orders</vt:lpstr>
      <vt:lpstr>8. % of Sales by Pizza Category</vt:lpstr>
      <vt:lpstr>9. % Sales by Pizza Size</vt:lpstr>
      <vt:lpstr>10. Total Pizza Sold by Pizza category</vt:lpstr>
      <vt:lpstr>11. Top 5 Best Sellers by Total Pizzal Sold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Individual Assignment PIZZA SALES SQL QUERIES</dc:title>
  <cp:lastModifiedBy>taufik iskandar</cp:lastModifiedBy>
  <cp:revision>10</cp:revision>
  <dcterms:modified xsi:type="dcterms:W3CDTF">2024-04-20T15:54:28Z</dcterms:modified>
</cp:coreProperties>
</file>