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8" r:id="rId9"/>
    <p:sldId id="271" r:id="rId10"/>
    <p:sldId id="277" r:id="rId11"/>
    <p:sldId id="278" r:id="rId12"/>
    <p:sldId id="279" r:id="rId13"/>
    <p:sldId id="280" r:id="rId14"/>
    <p:sldId id="276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63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9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4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450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74d55d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74d55d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6aab971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6aab971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46aab9719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46aab9719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6aab97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6aab97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6aab971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6aab971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aab9719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aab9719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6aab971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46aab971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aab9719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aab9719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46aab971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46aab971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Individual Assignment</a:t>
            </a:r>
            <a:endParaRPr dirty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 SALES SQL QUERIES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TAUFIK ISKANDAR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8. % of Sales by Pizza Category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E4DD-71F5-E4FC-923C-01A242E3881F}"/>
              </a:ext>
            </a:extLst>
          </p:cNvPr>
          <p:cNvSpPr txBox="1"/>
          <p:nvPr/>
        </p:nvSpPr>
        <p:spPr>
          <a:xfrm>
            <a:off x="324986" y="1152423"/>
            <a:ext cx="85073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F69D2-F6F6-1A7E-D4F4-D8903391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4" y="3023730"/>
            <a:ext cx="364858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44F056-DEFB-DCED-747C-632AF61ABCCC}"/>
              </a:ext>
            </a:extLst>
          </p:cNvPr>
          <p:cNvSpPr txBox="1"/>
          <p:nvPr/>
        </p:nvSpPr>
        <p:spPr>
          <a:xfrm>
            <a:off x="3461300" y="27528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8499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9. % Sales by Pizza Size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30E0E-6B21-7208-2991-519AA5A09956}"/>
              </a:ext>
            </a:extLst>
          </p:cNvPr>
          <p:cNvSpPr txBox="1"/>
          <p:nvPr/>
        </p:nvSpPr>
        <p:spPr>
          <a:xfrm>
            <a:off x="432816" y="1058984"/>
            <a:ext cx="76260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*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/ 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pizza_size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75151-EFD0-5E0F-E715-6FB3063A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28" y="3174404"/>
            <a:ext cx="3820358" cy="1385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510C0-E8EF-4CE3-8ED1-BEC206419149}"/>
              </a:ext>
            </a:extLst>
          </p:cNvPr>
          <p:cNvSpPr txBox="1"/>
          <p:nvPr/>
        </p:nvSpPr>
        <p:spPr>
          <a:xfrm>
            <a:off x="2655328" y="287074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29997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10. Total Pizza Sold by Pizza category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MONTH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= 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pizza_category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Total_Quantity_Sold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0FB43-544A-41B1-8E7E-AAA33F707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0" y="2975396"/>
            <a:ext cx="3987352" cy="1400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ED820-5B5F-1A71-5CBD-A7AC9236E9CB}"/>
              </a:ext>
            </a:extLst>
          </p:cNvPr>
          <p:cNvSpPr txBox="1"/>
          <p:nvPr/>
        </p:nvSpPr>
        <p:spPr>
          <a:xfrm>
            <a:off x="2580767" y="347365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51059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11. Top 5 Best Sellers by Total Pizzal Sold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DE62F-5D6E-0E82-7ACC-F5C6F8302234}"/>
              </a:ext>
            </a:extLst>
          </p:cNvPr>
          <p:cNvSpPr txBox="1"/>
          <p:nvPr/>
        </p:nvSpPr>
        <p:spPr>
          <a:xfrm>
            <a:off x="311700" y="1152425"/>
            <a:ext cx="8125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8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pizza_name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b="1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desc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GB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7496C-C71C-F641-5BE0-579E78F2F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98" y="3261135"/>
            <a:ext cx="3814867" cy="1459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61724-0E99-C235-ADAD-9B96C984B33C}"/>
              </a:ext>
            </a:extLst>
          </p:cNvPr>
          <p:cNvSpPr txBox="1"/>
          <p:nvPr/>
        </p:nvSpPr>
        <p:spPr>
          <a:xfrm>
            <a:off x="2972411" y="368329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59615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256600" y="21506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340"/>
              <a:t>THANK YOU</a:t>
            </a:r>
            <a:endParaRPr sz="73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 Table Result Schema &amp; Preview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67BD4-3ADC-E7C2-BED3-282C3DAC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0" y="2156232"/>
            <a:ext cx="4275846" cy="2108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69628-0ED0-88A7-F2A7-A976587A9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982" y="1152425"/>
            <a:ext cx="5416901" cy="2655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E387A-5A0E-272F-F20A-8CF3FE52906F}"/>
              </a:ext>
            </a:extLst>
          </p:cNvPr>
          <p:cNvSpPr txBox="1"/>
          <p:nvPr/>
        </p:nvSpPr>
        <p:spPr>
          <a:xfrm>
            <a:off x="200763" y="147306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T Sans Narrow" panose="020B0506020203020204" pitchFamily="34" charset="0"/>
              </a:rPr>
              <a:t>Create table </a:t>
            </a:r>
            <a:r>
              <a:rPr lang="en-US" b="1" dirty="0" err="1">
                <a:solidFill>
                  <a:schemeClr val="accent1"/>
                </a:solidFill>
                <a:latin typeface="PT Sans Narrow" panose="020B0506020203020204" pitchFamily="34" charset="0"/>
              </a:rPr>
              <a:t>pizza_sales</a:t>
            </a:r>
            <a:r>
              <a:rPr lang="en-US" b="1" dirty="0">
                <a:solidFill>
                  <a:schemeClr val="accent1"/>
                </a:solidFill>
                <a:latin typeface="PT Sans Narrow" panose="020B050602020302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4875E-3B4E-2BCE-ED14-43BD6DD2C20E}"/>
              </a:ext>
            </a:extLst>
          </p:cNvPr>
          <p:cNvSpPr txBox="1"/>
          <p:nvPr/>
        </p:nvSpPr>
        <p:spPr>
          <a:xfrm>
            <a:off x="247090" y="1803378"/>
            <a:ext cx="835485" cy="352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E"/>
                </a:highlight>
                <a:latin typeface="PT Sans Narrow" panose="020B0506020203020204" pitchFamily="34" charset="0"/>
                <a:ea typeface="Roboto Mono"/>
                <a:cs typeface="Roboto Mono"/>
                <a:sym typeface="Roboto Mono"/>
              </a:rPr>
              <a:t>Syntax</a:t>
            </a:r>
            <a:r>
              <a:rPr lang="en" b="1" dirty="0"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1.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</a:t>
            </a:r>
            <a:br>
              <a:rPr lang="en-IN" sz="1400" dirty="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lang="en-US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1968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syntax</a:t>
            </a:r>
            <a:r>
              <a:rPr lang="en" sz="900" b="1" dirty="0">
                <a:solidFill>
                  <a:srgbClr val="000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:</a:t>
            </a: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rgbClr val="000000"/>
              </a:solidFill>
              <a:effectLst/>
              <a:highlight>
                <a:srgbClr val="FFFFFE"/>
              </a:highlight>
              <a:latin typeface="Roboto Mono"/>
              <a:ea typeface="Roboto Mono"/>
              <a:sym typeface="Roboto Mono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TOTAL_REVENUE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00" dirty="0">
              <a:solidFill>
                <a:srgbClr val="D81B6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AC8FB-160E-3045-B91B-1E5CB231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520440"/>
            <a:ext cx="3689057" cy="1017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73686-E864-10DB-F747-10A2D4AE743C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2.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Value:</a:t>
            </a: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95FD-E7A1-08A7-43F5-55CEE47DC2EA}"/>
              </a:ext>
            </a:extLst>
          </p:cNvPr>
          <p:cNvSpPr txBox="1"/>
          <p:nvPr/>
        </p:nvSpPr>
        <p:spPr>
          <a:xfrm>
            <a:off x="311700" y="1235752"/>
            <a:ext cx="78607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TOTAL_PRICE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/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AVG_ORDER_VALUE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AB471-DD98-3AF3-661C-829A5C25F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383398"/>
            <a:ext cx="3238087" cy="1048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D7AC79-6002-F991-5DB9-E533CE08E943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US" dirty="0"/>
              <a:t>Total Pizzas Sold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033AA-4812-317A-6539-F80799561317}"/>
              </a:ext>
            </a:extLst>
          </p:cNvPr>
          <p:cNvSpPr txBox="1"/>
          <p:nvPr/>
        </p:nvSpPr>
        <p:spPr>
          <a:xfrm>
            <a:off x="152400" y="1327363"/>
            <a:ext cx="57241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Total_pizza_sold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C51EF-5574-C7C6-8489-9F375C24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219412"/>
            <a:ext cx="3224508" cy="1157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ECC5C-75E7-02C4-9946-42AD10F57030}"/>
              </a:ext>
            </a:extLst>
          </p:cNvPr>
          <p:cNvSpPr txBox="1"/>
          <p:nvPr/>
        </p:nvSpPr>
        <p:spPr>
          <a:xfrm>
            <a:off x="311700" y="291163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7AB00-7347-8E59-920D-15E65DC253D8}"/>
              </a:ext>
            </a:extLst>
          </p:cNvPr>
          <p:cNvSpPr txBox="1"/>
          <p:nvPr/>
        </p:nvSpPr>
        <p:spPr>
          <a:xfrm>
            <a:off x="322056" y="1130850"/>
            <a:ext cx="64786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Syntax :</a:t>
            </a:r>
            <a:endParaRPr lang="en" sz="1800" b="1" dirty="0">
              <a:solidFill>
                <a:srgbClr val="EF6C00"/>
              </a:solidFill>
              <a:latin typeface="PT Sans Narrow"/>
              <a:sym typeface="PT Sans Narrow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71F43-4664-30C8-C2CB-0024AD53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07" y="3488702"/>
            <a:ext cx="2751020" cy="1022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AE4B9-55B0-32E3-D767-67B9391279DF}"/>
              </a:ext>
            </a:extLst>
          </p:cNvPr>
          <p:cNvSpPr txBox="1"/>
          <p:nvPr/>
        </p:nvSpPr>
        <p:spPr>
          <a:xfrm>
            <a:off x="311700" y="30808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Pizzas Per Order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5BFC9-8926-ED7B-794F-CAA8A41461F8}"/>
              </a:ext>
            </a:extLst>
          </p:cNvPr>
          <p:cNvSpPr txBox="1"/>
          <p:nvPr/>
        </p:nvSpPr>
        <p:spPr>
          <a:xfrm>
            <a:off x="311700" y="1152425"/>
            <a:ext cx="8234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quantity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/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CAST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DECIMAL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4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 err="1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Avg_Pizzas_per_order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GB" sz="1400" dirty="0" err="1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pizza_sales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77B0B-BB82-3B81-97B5-8348257E7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37" y="3403963"/>
            <a:ext cx="3830663" cy="1174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921FF-F72A-ABC7-2817-964EFD16B599}"/>
              </a:ext>
            </a:extLst>
          </p:cNvPr>
          <p:cNvSpPr txBox="1"/>
          <p:nvPr/>
        </p:nvSpPr>
        <p:spPr>
          <a:xfrm>
            <a:off x="663914" y="303338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6. Daily Trend for Total Orders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CDAA5-121A-F2C6-6CA8-706D9BAE1ACC}"/>
              </a:ext>
            </a:extLst>
          </p:cNvPr>
          <p:cNvSpPr txBox="1"/>
          <p:nvPr/>
        </p:nvSpPr>
        <p:spPr>
          <a:xfrm>
            <a:off x="311700" y="1186755"/>
            <a:ext cx="8027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DAYNAME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ORDER_DATE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E5F8D-19CA-4231-1DD2-01AE080B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47" y="2714726"/>
            <a:ext cx="2734057" cy="1886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4243C-6C38-7415-1816-529445A32DD4}"/>
              </a:ext>
            </a:extLst>
          </p:cNvPr>
          <p:cNvSpPr txBox="1"/>
          <p:nvPr/>
        </p:nvSpPr>
        <p:spPr>
          <a:xfrm>
            <a:off x="4765547" y="233546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7. Hourly Trend for Orders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0895B-C7E5-35A7-E2F4-5847155EC665}"/>
              </a:ext>
            </a:extLst>
          </p:cNvPr>
          <p:cNvSpPr txBox="1"/>
          <p:nvPr/>
        </p:nvSpPr>
        <p:spPr>
          <a:xfrm>
            <a:off x="226550" y="1152423"/>
            <a:ext cx="852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ORDER_HOURS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DISTINCT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ORDER_ID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GB" sz="1400" i="1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TOTAL_ORDERS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  PIZZA_SALES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HOUR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ORDER_TIME</a:t>
            </a:r>
            <a:r>
              <a:rPr lang="en-GB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69BE6-0235-9B17-0477-D5E0F2C2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99" y="1952642"/>
            <a:ext cx="2876951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D2E0D-8D93-3273-897C-D5EBFC516D83}"/>
              </a:ext>
            </a:extLst>
          </p:cNvPr>
          <p:cNvSpPr txBox="1"/>
          <p:nvPr/>
        </p:nvSpPr>
        <p:spPr>
          <a:xfrm>
            <a:off x="3531412" y="324530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558</Words>
  <Application>Microsoft Office PowerPoint</Application>
  <PresentationFormat>On-screen Show (16:9)</PresentationFormat>
  <Paragraphs>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PT Sans Narrow</vt:lpstr>
      <vt:lpstr>Open Sans</vt:lpstr>
      <vt:lpstr>Courier New</vt:lpstr>
      <vt:lpstr>Roboto Mono</vt:lpstr>
      <vt:lpstr>Tropic</vt:lpstr>
      <vt:lpstr>SQL Individual Assignment PIZZA SALES SQL QUERIES</vt:lpstr>
      <vt:lpstr>Question 1 Table Result Schema &amp; Preview</vt:lpstr>
      <vt:lpstr>1. Total Revenue: </vt:lpstr>
      <vt:lpstr>2. Average Order Value: </vt:lpstr>
      <vt:lpstr>3. Total Pizzas Sold</vt:lpstr>
      <vt:lpstr>4. Total Orders</vt:lpstr>
      <vt:lpstr>5. Average Pizzas Per Order</vt:lpstr>
      <vt:lpstr>6. Daily Trend for Total Orders</vt:lpstr>
      <vt:lpstr>7. Hourly Trend for Orders</vt:lpstr>
      <vt:lpstr>8. % of Sales by Pizza Category</vt:lpstr>
      <vt:lpstr>9. % Sales by Pizza Size</vt:lpstr>
      <vt:lpstr>10. Total Pizza Sold by Pizza category</vt:lpstr>
      <vt:lpstr>11. Top 5 Best Sellers by Total Pizzal Sold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Individual Assignment PIZZA SALES SQL QUERIES</dc:title>
  <cp:lastModifiedBy>taufik iskandar</cp:lastModifiedBy>
  <cp:revision>9</cp:revision>
  <dcterms:modified xsi:type="dcterms:W3CDTF">2024-04-20T15:23:40Z</dcterms:modified>
</cp:coreProperties>
</file>