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5" r:id="rId4"/>
    <p:sldId id="264" r:id="rId5"/>
    <p:sldId id="259" r:id="rId6"/>
    <p:sldId id="262" r:id="rId7"/>
    <p:sldId id="263" r:id="rId8"/>
    <p:sldId id="260" r:id="rId9"/>
    <p:sldId id="273" r:id="rId10"/>
    <p:sldId id="276" r:id="rId11"/>
    <p:sldId id="315" r:id="rId12"/>
    <p:sldId id="275" r:id="rId13"/>
    <p:sldId id="277" r:id="rId14"/>
    <p:sldId id="278" r:id="rId15"/>
    <p:sldId id="280" r:id="rId16"/>
    <p:sldId id="279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-858" y="-102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charset="0"/>
          <a:ea typeface="FreeSans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DejaVu Sans" charset="0"/>
          <a:ea typeface="FreeSans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DejaVu Sans" charset="0"/>
          <a:ea typeface="FreeSans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DejaVu Sans" charset="0"/>
          <a:ea typeface="FreeSans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DejaVu Sans" charset="0"/>
          <a:ea typeface="FreeSans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DejaVu Sans" charset="0"/>
          <a:ea typeface="Free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/home/bobby/Projects/dev/ulah/logo ulah 1.pnglogo ulah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16835" y="276860"/>
            <a:ext cx="6958330" cy="630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9230"/>
            <a:ext cx="10515600" cy="1325563"/>
          </a:xfrm>
        </p:spPr>
        <p:txBody>
          <a:bodyPr/>
          <a:lstStyle/>
          <a:p>
            <a:pPr algn="ctr"/>
            <a:r>
              <a:rPr lang="x-none" altLang="id-ID"/>
              <a:t>2. Manajemen Pembayaran</a:t>
            </a:r>
          </a:p>
        </p:txBody>
      </p:sp>
      <p:pic>
        <p:nvPicPr>
          <p:cNvPr id="11" name="Picture 10" descr="/home/bobby/Projects/dev/ulah/screenshots/admin/1. Manajemen Jenis Pembayaran.png1. Manajemen Jenis Pembayaran"/>
          <p:cNvPicPr>
            <a:picLocks noChangeAspect="1"/>
          </p:cNvPicPr>
          <p:nvPr/>
        </p:nvPicPr>
        <p:blipFill>
          <a:blip r:embed="rId1"/>
          <a:srcRect l="20338" r="2241" b="12947"/>
          <a:stretch>
            <a:fillRect/>
          </a:stretch>
        </p:blipFill>
        <p:spPr>
          <a:xfrm>
            <a:off x="1852295" y="236220"/>
            <a:ext cx="8521700" cy="538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5405120"/>
            <a:ext cx="11056620" cy="1325880"/>
          </a:xfrm>
        </p:spPr>
        <p:txBody>
          <a:bodyPr/>
          <a:lstStyle/>
          <a:p>
            <a:pPr algn="ctr"/>
            <a:r>
              <a:rPr lang="x-none" altLang="id-ID"/>
              <a:t>3. Manajemen Tagihan &amp; Pembayaran</a:t>
            </a:r>
          </a:p>
        </p:txBody>
      </p:sp>
      <p:pic>
        <p:nvPicPr>
          <p:cNvPr id="8" name="Content Placeholder 7" descr="2. Periksa Tagihan Siswa"/>
          <p:cNvPicPr>
            <a:picLocks noGrp="1" noChangeAspect="1"/>
          </p:cNvPicPr>
          <p:nvPr>
            <p:ph idx="1"/>
          </p:nvPr>
        </p:nvPicPr>
        <p:blipFill>
          <a:blip r:embed="rId1"/>
          <a:srcRect l="20840" r="28106"/>
          <a:stretch>
            <a:fillRect/>
          </a:stretch>
        </p:blipFill>
        <p:spPr>
          <a:xfrm>
            <a:off x="754380" y="279400"/>
            <a:ext cx="4629150" cy="5099050"/>
          </a:xfrm>
          <a:prstGeom prst="rect">
            <a:avLst/>
          </a:prstGeom>
        </p:spPr>
      </p:pic>
      <p:pic>
        <p:nvPicPr>
          <p:cNvPr id="10" name="Picture 9" descr="4. Histori Pembayaran"/>
          <p:cNvPicPr>
            <a:picLocks noChangeAspect="1"/>
          </p:cNvPicPr>
          <p:nvPr/>
        </p:nvPicPr>
        <p:blipFill>
          <a:blip r:embed="rId2"/>
          <a:srcRect l="20713" r="28984"/>
          <a:stretch>
            <a:fillRect/>
          </a:stretch>
        </p:blipFill>
        <p:spPr>
          <a:xfrm>
            <a:off x="6259195" y="279400"/>
            <a:ext cx="4560448" cy="509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04951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id-ID">
                <a:latin typeface="DejaVu Sans" charset="0"/>
              </a:rPr>
              <a:t>2. Orang Tua &amp; </a:t>
            </a:r>
            <a:r>
              <a:rPr lang="x-none" altLang="id-ID">
                <a:latin typeface="DejaVu Sans" charset="0"/>
                <a:sym typeface="+mn-ea"/>
              </a:rPr>
              <a:t>Siswa</a:t>
            </a:r>
            <a:endParaRPr>
              <a:latin typeface="DejaVu Sans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11530" y="2078990"/>
            <a:ext cx="10515600" cy="359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AutoNum type="arabicPeriod"/>
            </a:pPr>
            <a:r>
              <a:rPr lang="x-none">
                <a:latin typeface="DejaVu Sans" charset="0"/>
              </a:rPr>
              <a:t>Melihat Histori Pembayaran</a:t>
            </a:r>
            <a:endParaRPr lang="x-none">
              <a:latin typeface="DejaVu Sans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x-none">
                <a:latin typeface="DejaVu Sans" charset="0"/>
              </a:rPr>
              <a:t>Memeriksa </a:t>
            </a:r>
            <a:r>
              <a:rPr lang="x-none">
                <a:latin typeface="DejaVu Sans" charset="0"/>
                <a:sym typeface="+mn-ea"/>
              </a:rPr>
              <a:t>Tagihan</a:t>
            </a:r>
            <a:r>
              <a:rPr lang="x-none">
                <a:latin typeface="DejaVu Sans" charset="0"/>
              </a:rPr>
              <a:t> </a:t>
            </a:r>
            <a:endParaRPr lang="x-none">
              <a:latin typeface="DejaVu Sans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x-none" b="1">
                <a:solidFill>
                  <a:srgbClr val="002060"/>
                </a:solidFill>
                <a:latin typeface="DejaVu Sans" charset="0"/>
              </a:rPr>
              <a:t>Membayar Tagihan</a:t>
            </a:r>
            <a:endParaRPr lang="x-none" b="1">
              <a:solidFill>
                <a:srgbClr val="002060"/>
              </a:solidFill>
              <a:latin typeface="DejaVu San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09080" y="1794510"/>
            <a:ext cx="4864735" cy="3032125"/>
            <a:chOff x="10408" y="2826"/>
            <a:chExt cx="7661" cy="4775"/>
          </a:xfrm>
        </p:grpSpPr>
        <p:grpSp>
          <p:nvGrpSpPr>
            <p:cNvPr id="6" name="Group 5"/>
            <p:cNvGrpSpPr/>
            <p:nvPr/>
          </p:nvGrpSpPr>
          <p:grpSpPr>
            <a:xfrm>
              <a:off x="10408" y="2847"/>
              <a:ext cx="4077" cy="4754"/>
              <a:chOff x="10408" y="272"/>
              <a:chExt cx="4077" cy="4754"/>
            </a:xfrm>
          </p:grpSpPr>
          <p:pic>
            <p:nvPicPr>
              <p:cNvPr id="11" name="Picture 10" descr="icon_dose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737" y="272"/>
                <a:ext cx="3418" cy="341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0408" y="4018"/>
                <a:ext cx="4077" cy="1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sz="3600">
                    <a:latin typeface="DejaVu Sans" charset="0"/>
                  </a:rPr>
                  <a:t>Orang Tua</a:t>
                </a:r>
                <a:endParaRPr lang="x-none">
                  <a:latin typeface="DejaVu Sans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651" y="2826"/>
              <a:ext cx="3418" cy="4754"/>
              <a:chOff x="14275" y="0"/>
              <a:chExt cx="3418" cy="4754"/>
            </a:xfrm>
          </p:grpSpPr>
          <p:pic>
            <p:nvPicPr>
              <p:cNvPr id="10" name="Picture 9" descr="28127746-9f32e1ec-66fb-11e7-827b-491f6835679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75" y="0"/>
                <a:ext cx="3418" cy="341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4630" y="3746"/>
                <a:ext cx="2839" cy="1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id-ID" sz="3600">
                    <a:latin typeface="DejaVu Sans" charset="0"/>
                  </a:rPr>
                  <a:t>Murid</a:t>
                </a:r>
                <a:endParaRPr>
                  <a:latin typeface="DejaVu Sans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9230"/>
            <a:ext cx="10515600" cy="1325563"/>
          </a:xfrm>
        </p:spPr>
        <p:txBody>
          <a:bodyPr/>
          <a:lstStyle/>
          <a:p>
            <a:pPr algn="ctr"/>
            <a:r>
              <a:rPr lang="x-none" altLang="id-ID"/>
              <a:t>1. </a:t>
            </a:r>
            <a:r>
              <a:rPr lang="x-none">
                <a:sym typeface="+mn-ea"/>
              </a:rPr>
              <a:t>Melihat Histori Pembayaran</a:t>
            </a:r>
            <a:endParaRPr lang="x-none" altLang="id-ID"/>
          </a:p>
        </p:txBody>
      </p:sp>
      <p:pic>
        <p:nvPicPr>
          <p:cNvPr id="11" name="Picture 10" descr="/home/bobby/Projects/dev/ulah/screenshots/siswa &amp; orang tua/4. Melihat Riwayat Pembayaran.png4. Melihat Riwayat Pembayaran"/>
          <p:cNvPicPr>
            <a:picLocks noChangeAspect="1"/>
          </p:cNvPicPr>
          <p:nvPr/>
        </p:nvPicPr>
        <p:blipFill>
          <a:blip r:embed="rId1"/>
          <a:srcRect l="19806" r="2332"/>
          <a:stretch>
            <a:fillRect/>
          </a:stretch>
        </p:blipFill>
        <p:spPr>
          <a:xfrm>
            <a:off x="2513330" y="243840"/>
            <a:ext cx="7165340" cy="5173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9230"/>
            <a:ext cx="10515600" cy="1325563"/>
          </a:xfrm>
        </p:spPr>
        <p:txBody>
          <a:bodyPr/>
          <a:lstStyle/>
          <a:p>
            <a:pPr algn="ctr"/>
            <a:r>
              <a:rPr lang="x-none" altLang="id-ID"/>
              <a:t>2. </a:t>
            </a:r>
            <a:r>
              <a:rPr lang="x-none">
                <a:sym typeface="+mn-ea"/>
              </a:rPr>
              <a:t>Memeriksa Tagihan</a:t>
            </a:r>
            <a:endParaRPr lang="x-none" altLang="id-ID"/>
          </a:p>
        </p:txBody>
      </p:sp>
      <p:pic>
        <p:nvPicPr>
          <p:cNvPr id="11" name="Picture 10" descr="/home/bobby/Downloads/screencapture-localhost-8000-siswa-tagihan-1518884479501.pngscreencapture-localhost-8000-siswa-tagihan-1518884479501"/>
          <p:cNvPicPr>
            <a:picLocks noChangeAspect="1"/>
          </p:cNvPicPr>
          <p:nvPr/>
        </p:nvPicPr>
        <p:blipFill>
          <a:blip r:embed="rId1"/>
          <a:srcRect l="20348" t="9648" r="1681" b="15156"/>
          <a:stretch>
            <a:fillRect/>
          </a:stretch>
        </p:blipFill>
        <p:spPr>
          <a:xfrm>
            <a:off x="1182688" y="414655"/>
            <a:ext cx="9826625" cy="491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9230"/>
            <a:ext cx="10515600" cy="1325563"/>
          </a:xfrm>
        </p:spPr>
        <p:txBody>
          <a:bodyPr/>
          <a:lstStyle/>
          <a:p>
            <a:pPr algn="ctr"/>
            <a:r>
              <a:rPr lang="x-none" altLang="id-ID"/>
              <a:t>3. </a:t>
            </a:r>
            <a:r>
              <a:rPr lang="x-none">
                <a:sym typeface="+mn-ea"/>
              </a:rPr>
              <a:t>Membayar Tagihan</a:t>
            </a:r>
            <a:endParaRPr lang="x-none" altLang="id-ID"/>
          </a:p>
        </p:txBody>
      </p:sp>
      <p:pic>
        <p:nvPicPr>
          <p:cNvPr id="11" name="Picture 10" descr="/home/bobby/Projects/dev/ulah/screenshots/siswa &amp; orang tua/3. Pembayaran Tagihan Dengan Finpay.png3. Pembayaran Tagihan Dengan Finpay"/>
          <p:cNvPicPr>
            <a:picLocks noChangeAspect="1"/>
          </p:cNvPicPr>
          <p:nvPr/>
        </p:nvPicPr>
        <p:blipFill>
          <a:blip r:embed="rId1"/>
          <a:srcRect l="40694" t="15183" r="20770"/>
          <a:stretch>
            <a:fillRect/>
          </a:stretch>
        </p:blipFill>
        <p:spPr>
          <a:xfrm>
            <a:off x="831850" y="633730"/>
            <a:ext cx="3684270" cy="4637405"/>
          </a:xfrm>
          <a:prstGeom prst="rect">
            <a:avLst/>
          </a:prstGeom>
        </p:spPr>
      </p:pic>
      <p:pic>
        <p:nvPicPr>
          <p:cNvPr id="3" name="Picture 2" descr="screencapture-telr-finpay-co-id-gateway-process-html-1518884575058"/>
          <p:cNvPicPr>
            <a:picLocks noChangeAspect="1"/>
          </p:cNvPicPr>
          <p:nvPr/>
        </p:nvPicPr>
        <p:blipFill>
          <a:blip r:embed="rId2"/>
          <a:srcRect l="8624" t="1407" r="8231" b="4717"/>
          <a:stretch>
            <a:fillRect/>
          </a:stretch>
        </p:blipFill>
        <p:spPr>
          <a:xfrm>
            <a:off x="4735195" y="633730"/>
            <a:ext cx="6672580" cy="4638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id-ID"/>
              <a:t>Fitur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9730" y="1873885"/>
            <a:ext cx="4351020" cy="3115945"/>
            <a:chOff x="598" y="2951"/>
            <a:chExt cx="6852" cy="4907"/>
          </a:xfrm>
        </p:grpSpPr>
        <p:pic>
          <p:nvPicPr>
            <p:cNvPr id="10" name="Content Placeholder 5" descr="/home/bobby/Projects/dev/ulah/gambar/finpay.jpgfinpay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598" y="2951"/>
              <a:ext cx="6853" cy="3854"/>
            </a:xfrm>
            <a:prstGeom prst="rect">
              <a:avLst/>
            </a:prstGeom>
          </p:spPr>
        </p:pic>
        <p:sp>
          <p:nvSpPr>
            <p:cNvPr id="5" name="Content Placeholder 10"/>
            <p:cNvSpPr/>
            <p:nvPr/>
          </p:nvSpPr>
          <p:spPr>
            <a:xfrm>
              <a:off x="1367" y="6990"/>
              <a:ext cx="5316" cy="8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x-none" altLang="id-ID">
                  <a:latin typeface="DejaVu Sans" charset="0"/>
                  <a:sym typeface="+mn-ea"/>
                </a:rPr>
                <a:t>Pembayaran Online </a:t>
              </a:r>
              <a:endParaRPr>
                <a:latin typeface="DejaVu Sans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8390" y="1873885"/>
            <a:ext cx="3375660" cy="3182620"/>
            <a:chOff x="7974" y="2951"/>
            <a:chExt cx="5316" cy="5012"/>
          </a:xfrm>
        </p:grpSpPr>
        <p:pic>
          <p:nvPicPr>
            <p:cNvPr id="9" name="Content Placeholder 5" descr="/home/bobby/Projects/dev/ulah/gambar/SMSNotification.pngSMSNotification"/>
            <p:cNvPicPr>
              <a:picLocks noChangeAspect="1"/>
            </p:cNvPicPr>
            <p:nvPr/>
          </p:nvPicPr>
          <p:blipFill>
            <a:blip r:embed="rId2"/>
            <a:srcRect l="12943" t="18211" r="12841" b="20093"/>
            <a:stretch>
              <a:fillRect/>
            </a:stretch>
          </p:blipFill>
          <p:spPr>
            <a:xfrm>
              <a:off x="8313" y="2951"/>
              <a:ext cx="4637" cy="3855"/>
            </a:xfrm>
            <a:prstGeom prst="rect">
              <a:avLst/>
            </a:prstGeom>
          </p:spPr>
        </p:pic>
        <p:sp>
          <p:nvSpPr>
            <p:cNvPr id="12" name="Content Placeholder 10"/>
            <p:cNvSpPr/>
            <p:nvPr/>
          </p:nvSpPr>
          <p:spPr>
            <a:xfrm>
              <a:off x="7974" y="7095"/>
              <a:ext cx="5316" cy="8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x-none" altLang="id-ID">
                  <a:latin typeface="DejaVu Sans" charset="0"/>
                </a:rPr>
                <a:t>Notifikasi</a:t>
              </a:r>
              <a:endParaRPr>
                <a:latin typeface="DejaVu Sans" charset="0"/>
              </a:endParaRPr>
            </a:p>
          </p:txBody>
        </p:sp>
      </p:grpSp>
      <p:sp>
        <p:nvSpPr>
          <p:cNvPr id="7" name="Content Placeholder 10"/>
          <p:cNvSpPr/>
          <p:nvPr/>
        </p:nvSpPr>
        <p:spPr>
          <a:xfrm>
            <a:off x="8647430" y="4518660"/>
            <a:ext cx="3375660" cy="5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>
              <a:latin typeface="DejaVu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41690" y="1899920"/>
            <a:ext cx="3375660" cy="3164205"/>
            <a:chOff x="13294" y="2992"/>
            <a:chExt cx="5316" cy="4983"/>
          </a:xfrm>
        </p:grpSpPr>
        <p:sp>
          <p:nvSpPr>
            <p:cNvPr id="17" name="Content Placeholder 10"/>
            <p:cNvSpPr/>
            <p:nvPr/>
          </p:nvSpPr>
          <p:spPr>
            <a:xfrm>
              <a:off x="13294" y="7107"/>
              <a:ext cx="5316" cy="8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x-none">
                  <a:latin typeface="DejaVu Sans" charset="0"/>
                </a:rPr>
                <a:t>Keamanan Akun</a:t>
              </a:r>
              <a:endParaRPr lang="x-none">
                <a:latin typeface="DejaVu Sans" charset="0"/>
              </a:endParaRPr>
            </a:p>
          </p:txBody>
        </p:sp>
        <p:pic>
          <p:nvPicPr>
            <p:cNvPr id="19" name="Content Placeholder 5" descr="/home/bobby/Projects/dev/ulah/gambar/SMSOTP.pngSMSOTP"/>
            <p:cNvPicPr>
              <a:picLocks noChangeAspect="1"/>
            </p:cNvPicPr>
            <p:nvPr/>
          </p:nvPicPr>
          <p:blipFill>
            <a:blip r:embed="rId3"/>
            <a:srcRect l="12892" t="19014" r="13256" b="19092"/>
            <a:stretch>
              <a:fillRect/>
            </a:stretch>
          </p:blipFill>
          <p:spPr>
            <a:xfrm>
              <a:off x="13652" y="2992"/>
              <a:ext cx="4600" cy="385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id-ID">
                <a:sym typeface="+mn-ea"/>
              </a:rPr>
              <a:t>Manfaat Aplikasi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855595"/>
            <a:ext cx="5181600" cy="33223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x-none" altLang="id-ID" sz="2400">
                <a:latin typeface="DejaVu Sans" charset="0"/>
                <a:ea typeface="FreeSans" charset="0"/>
                <a:sym typeface="+mn-ea"/>
              </a:rPr>
              <a:t>Memproses pembayaran keuangan sekolah dengan efisien dan otomatis.</a:t>
            </a:r>
            <a:endParaRPr lang="x-none" altLang="id-ID" sz="2400">
              <a:latin typeface="DejaVu Sans" charset="0"/>
              <a:ea typeface="FreeSans" charset="0"/>
              <a:sym typeface="+mn-ea"/>
            </a:endParaRPr>
          </a:p>
          <a:p>
            <a:r>
              <a:rPr lang="x-none" sz="2400">
                <a:latin typeface="DejaVu Sans" charset="0"/>
              </a:rPr>
              <a:t>Memproses banyak</a:t>
            </a:r>
            <a:r>
              <a:rPr sz="2400">
                <a:latin typeface="DejaVu Sans" charset="0"/>
              </a:rPr>
              <a:t> jenis pembayaran sekolah</a:t>
            </a:r>
            <a:endParaRPr sz="2400">
              <a:latin typeface="DejaVu Sans" charset="0"/>
            </a:endParaRPr>
          </a:p>
          <a:p>
            <a:r>
              <a:rPr lang="x-none" sz="2400">
                <a:latin typeface="DejaVu Sans" charset="0"/>
              </a:rPr>
              <a:t>Meminimkan waktu &amp; cost</a:t>
            </a:r>
            <a:endParaRPr lang="x-none" sz="2400">
              <a:latin typeface="DejaVu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1860" y="1367155"/>
            <a:ext cx="3959225" cy="1329690"/>
            <a:chOff x="1436" y="2153"/>
            <a:chExt cx="6235" cy="2094"/>
          </a:xfrm>
        </p:grpSpPr>
        <p:pic>
          <p:nvPicPr>
            <p:cNvPr id="12" name="Picture 11" descr="flat-faces-icons-circle-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6" y="2153"/>
              <a:ext cx="2094" cy="209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713" y="2897"/>
              <a:ext cx="395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x-none" altLang="id-ID" sz="2400">
                  <a:latin typeface="DejaVu Sans" charset="0"/>
                </a:rPr>
                <a:t>Admin Sekolah</a:t>
              </a:r>
              <a:endParaRPr sz="2400">
                <a:latin typeface="DejaVu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82995" y="1346200"/>
            <a:ext cx="5208270" cy="1359535"/>
            <a:chOff x="9737" y="2120"/>
            <a:chExt cx="8202" cy="2141"/>
          </a:xfrm>
        </p:grpSpPr>
        <p:pic>
          <p:nvPicPr>
            <p:cNvPr id="14" name="Picture 13" descr="icon_dose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7" y="2120"/>
              <a:ext cx="2093" cy="2094"/>
            </a:xfrm>
            <a:prstGeom prst="rect">
              <a:avLst/>
            </a:prstGeom>
          </p:spPr>
        </p:pic>
        <p:pic>
          <p:nvPicPr>
            <p:cNvPr id="19" name="Picture 18" descr="28127746-9f32e1ec-66fb-11e7-827b-491f6835679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" y="2167"/>
              <a:ext cx="2093" cy="209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055" y="2588"/>
              <a:ext cx="3885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id-ID" sz="2400">
                  <a:latin typeface="DejaVu Sans" charset="0"/>
                  <a:sym typeface="+mn-ea"/>
                </a:rPr>
                <a:t>Orang Tua </a:t>
              </a:r>
              <a:r>
                <a:rPr lang="x-none" altLang="id-ID" sz="2400">
                  <a:latin typeface="DejaVu Sans" charset="0"/>
                </a:rPr>
                <a:t>&amp; Siswa</a:t>
              </a:r>
              <a:endParaRPr sz="2400">
                <a:latin typeface="DejaVu Sans" charset="0"/>
              </a:endParaRPr>
            </a:p>
          </p:txBody>
        </p:sp>
      </p:grpSp>
      <p:sp>
        <p:nvSpPr>
          <p:cNvPr id="23" name="Content Placeholder 3"/>
          <p:cNvSpPr>
            <a:spLocks noGrp="1"/>
          </p:cNvSpPr>
          <p:nvPr/>
        </p:nvSpPr>
        <p:spPr>
          <a:xfrm>
            <a:off x="6299200" y="2842895"/>
            <a:ext cx="5181600" cy="3322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id-ID" sz="2400">
                <a:latin typeface="DejaVu Sans" charset="0"/>
                <a:sym typeface="+mn-ea"/>
              </a:rPr>
              <a:t>P</a:t>
            </a:r>
            <a:r>
              <a:rPr lang="id-ID" altLang="en-US" sz="2400">
                <a:latin typeface="DejaVu Sans" charset="0"/>
                <a:sym typeface="+mn-ea"/>
              </a:rPr>
              <a:t>engecekan tagihan </a:t>
            </a:r>
            <a:r>
              <a:rPr lang="x-none" altLang="id-ID" sz="2400">
                <a:latin typeface="DejaVu Sans" charset="0"/>
                <a:sym typeface="+mn-ea"/>
              </a:rPr>
              <a:t>pembayaran sekolah online</a:t>
            </a:r>
            <a:endParaRPr lang="x-none" altLang="id-ID" sz="2400">
              <a:latin typeface="DejaVu Sans" charset="0"/>
              <a:sym typeface="+mn-ea"/>
            </a:endParaRPr>
          </a:p>
          <a:p>
            <a:r>
              <a:rPr lang="x-none" altLang="id-ID" sz="2400">
                <a:latin typeface="DejaVu Sans" charset="0"/>
              </a:rPr>
              <a:t>D</a:t>
            </a:r>
            <a:r>
              <a:rPr lang="id-ID" altLang="en-US" sz="2400">
                <a:latin typeface="DejaVu Sans" charset="0"/>
              </a:rPr>
              <a:t>apat melakukan pembayaran </a:t>
            </a:r>
            <a:r>
              <a:rPr lang="x-none" altLang="id-ID" sz="2400">
                <a:latin typeface="DejaVu Sans" charset="0"/>
              </a:rPr>
              <a:t>sekolah online</a:t>
            </a:r>
            <a:endParaRPr lang="x-none" altLang="id-ID" sz="2400">
              <a:latin typeface="DejaVu Sans" charset="0"/>
            </a:endParaRPr>
          </a:p>
          <a:p>
            <a:r>
              <a:rPr lang="x-none" altLang="id-ID" sz="2400">
                <a:latin typeface="DejaVu Sans" charset="0"/>
              </a:rPr>
              <a:t>Mendapatkan notifikasi untuk membayar</a:t>
            </a:r>
            <a:endParaRPr lang="x-none" altLang="id-ID" sz="2400">
              <a:latin typeface="DejaVu Sans" charset="0"/>
            </a:endParaRPr>
          </a:p>
          <a:p>
            <a:endParaRPr lang="x-none" altLang="id-ID" sz="2400">
              <a:latin typeface="DejaVu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995"/>
            <a:ext cx="10515600" cy="1325563"/>
          </a:xfrm>
        </p:spPr>
        <p:txBody>
          <a:bodyPr/>
          <a:lstStyle/>
          <a:p>
            <a:pPr algn="ctr"/>
            <a:r>
              <a:rPr lang="id-ID" altLang="en-US" sz="2800">
                <a:sym typeface="+mn-ea"/>
              </a:rPr>
              <a:t>sekolah.data.kemdikbud.go.id</a:t>
            </a:r>
            <a:endParaRPr lang="id-ID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060"/>
            <a:ext cx="10515600" cy="3261360"/>
          </a:xfrm>
        </p:spPr>
        <p:txBody>
          <a:bodyPr/>
          <a:lstStyle/>
          <a:p>
            <a:pPr marL="0" indent="0" algn="ctr">
              <a:buNone/>
            </a:pPr>
            <a:r>
              <a:rPr lang="x-none" altLang="id-ID" sz="9600" smtClean="0">
                <a:latin typeface="DejaVu Sans" charset="0"/>
                <a:sym typeface="+mn-ea"/>
              </a:rPr>
              <a:t>308</a:t>
            </a:r>
            <a:r>
              <a:rPr lang="en-US" altLang="id-ID" sz="9600" dirty="0" smtClean="0">
                <a:latin typeface="DejaVu Sans" charset="0"/>
                <a:sym typeface="+mn-ea"/>
              </a:rPr>
              <a:t>.</a:t>
            </a:r>
            <a:r>
              <a:rPr lang="x-none" altLang="id-ID" sz="9600" smtClean="0">
                <a:latin typeface="DejaVu Sans" charset="0"/>
                <a:sym typeface="+mn-ea"/>
              </a:rPr>
              <a:t>589</a:t>
            </a:r>
            <a:endParaRPr lang="x-none" altLang="id-ID" sz="5400">
              <a:latin typeface="DejaVu Sans" charset="0"/>
            </a:endParaRPr>
          </a:p>
        </p:txBody>
      </p:sp>
      <p:pic>
        <p:nvPicPr>
          <p:cNvPr id="4" name="Picture 3" descr="Screenshot from 2018-02-17 14-43-43"/>
          <p:cNvPicPr>
            <a:picLocks noChangeAspect="1"/>
          </p:cNvPicPr>
          <p:nvPr/>
        </p:nvPicPr>
        <p:blipFill>
          <a:blip r:embed="rId1"/>
          <a:srcRect t="6513"/>
          <a:stretch>
            <a:fillRect/>
          </a:stretch>
        </p:blipFill>
        <p:spPr>
          <a:xfrm>
            <a:off x="601980" y="3089910"/>
            <a:ext cx="10988040" cy="58356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3979545" y="2617470"/>
            <a:ext cx="4787900" cy="80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altLang="id-ID" sz="2400">
                <a:latin typeface="DejaVu Sans" charset="0"/>
                <a:sym typeface="+mn-ea"/>
              </a:rPr>
              <a:t>pada </a:t>
            </a:r>
            <a:r>
              <a:rPr lang="x-none" altLang="id-ID" sz="2400" smtClean="0">
                <a:latin typeface="DejaVu Sans" charset="0"/>
                <a:sym typeface="+mn-ea"/>
              </a:rPr>
              <a:t>1</a:t>
            </a:r>
            <a:r>
              <a:rPr lang="en-US" altLang="id-ID" sz="2400" dirty="0" smtClean="0">
                <a:latin typeface="DejaVu Sans" charset="0"/>
                <a:sym typeface="+mn-ea"/>
              </a:rPr>
              <a:t>9</a:t>
            </a:r>
            <a:r>
              <a:rPr lang="x-none" altLang="id-ID" sz="2400" smtClean="0">
                <a:latin typeface="DejaVu Sans" charset="0"/>
                <a:sym typeface="+mn-ea"/>
              </a:rPr>
              <a:t> </a:t>
            </a:r>
            <a:r>
              <a:rPr lang="x-none" altLang="id-ID" sz="2400">
                <a:latin typeface="DejaVu Sans" charset="0"/>
                <a:sym typeface="+mn-ea"/>
              </a:rPr>
              <a:t>Februari 2018</a:t>
            </a:r>
            <a:endParaRPr lang="x-none" altLang="id-ID" sz="2400">
              <a:latin typeface="DejaVu Sans" charset="0"/>
              <a:sym typeface="+mn-ea"/>
            </a:endParaRPr>
          </a:p>
          <a:p>
            <a:pPr marL="0" indent="0" algn="ctr">
              <a:buNone/>
            </a:pPr>
            <a:endParaRPr lang="x-none" altLang="id-ID" sz="2400">
              <a:latin typeface="DejaVu Sans" charset="0"/>
              <a:sym typeface="+mn-ea"/>
            </a:endParaRPr>
          </a:p>
          <a:p>
            <a:pPr marL="0" indent="0" algn="ctr">
              <a:buNone/>
            </a:pPr>
            <a:endParaRPr lang="x-none" altLang="id-ID" sz="2400">
              <a:latin typeface="DejaVu Sans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2" grpId="1"/>
      <p:bldP spid="3" grpId="1" build="p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514465" y="2515235"/>
            <a:ext cx="5543550" cy="8966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x-none" altLang="id-ID" sz="7200"/>
              <a:t>49.833.002</a:t>
            </a:r>
            <a:endParaRPr lang="x-none" altLang="id-ID" sz="7200"/>
          </a:p>
        </p:txBody>
      </p:sp>
      <p:sp>
        <p:nvSpPr>
          <p:cNvPr id="12" name="Content Placeholder 6"/>
          <p:cNvSpPr>
            <a:spLocks noGrp="1"/>
          </p:cNvSpPr>
          <p:nvPr/>
        </p:nvSpPr>
        <p:spPr>
          <a:xfrm>
            <a:off x="7187248" y="5340350"/>
            <a:ext cx="4197985" cy="4133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altLang="id-ID" sz="2000">
                <a:latin typeface="DejaVu Sans" charset="0"/>
              </a:rPr>
              <a:t>publikasi.data.kemdikbud.go.id</a:t>
            </a:r>
            <a:endParaRPr>
              <a:latin typeface="DejaVu Sans" charset="0"/>
            </a:endParaRPr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581025" y="384810"/>
          <a:ext cx="5716905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20"/>
                <a:gridCol w="2157095"/>
                <a:gridCol w="1440180"/>
                <a:gridCol w="1375410"/>
              </a:tblGrid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 b="1">
                          <a:latin typeface="DejaVu Sans" charset="0"/>
                        </a:rPr>
                        <a:t>No.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 b="1">
                          <a:latin typeface="DejaVu Sans" charset="0"/>
                        </a:rPr>
                        <a:t>Jejang Pendidikan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 b="1">
                          <a:latin typeface="DejaVu Sans" charset="0"/>
                        </a:rPr>
                        <a:t>Sekolah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 b="1">
                          <a:latin typeface="DejaVu Sans" charset="0"/>
                        </a:rPr>
                        <a:t>Siswa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1.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TK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88.381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4.605.809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a. Negeri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3.207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316.848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b. Swasta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85.174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4.288.961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2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SLB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2.070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121.244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a. Negeri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545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47.399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b. Swasta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1.525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73.845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4003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3.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SD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147.503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25.618.078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a. Negeri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132.022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22.428.159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b. Swasta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15.481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3.189.919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4.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SMP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37.763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10.145.416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a. Negeri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22.803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7.585.324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b. Swasta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14.960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2.560.092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5.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SMA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13.144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4.659.542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a. Negeri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6.567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3.416.755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b. Swasta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6.577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1.242.787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6.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SMK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13.236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4.682.913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a. Negeri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3.434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2.004.055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b. Swasta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9.802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DejaVu Sans" charset="0"/>
                        </a:rPr>
                        <a:t>2.678.858</a:t>
                      </a:r>
                      <a:endParaRPr sz="1200">
                        <a:latin typeface="DejaVu Sans" charset="0"/>
                      </a:endParaRPr>
                    </a:p>
                  </a:txBody>
                  <a:tcPr/>
                </a:tc>
              </a:tr>
              <a:tr h="321945">
                <a:tc gridSpan="2">
                  <a:txBody>
                    <a:bodyPr/>
                    <a:p>
                      <a:pPr algn="r">
                        <a:buNone/>
                      </a:pPr>
                      <a:r>
                        <a:rPr lang="x-none" sz="1200" b="1">
                          <a:latin typeface="DejaVu Sans" charset="0"/>
                        </a:rPr>
                        <a:t>T</a:t>
                      </a:r>
                      <a:r>
                        <a:rPr sz="1200" b="1">
                          <a:latin typeface="DejaVu Sans" charset="0"/>
                        </a:rPr>
                        <a:t>otal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302.097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DejaVu Sans" charset="0"/>
                        </a:rPr>
                        <a:t>49.833.002</a:t>
                      </a:r>
                      <a:endParaRPr sz="1200" b="1">
                        <a:latin typeface="DejaVu Sans" charset="0"/>
                      </a:endParaRPr>
                    </a:p>
                  </a:txBody>
                  <a:tcPr/>
                </a:tc>
              </a:tr>
              <a:tr h="288925">
                <a:tc gridSpan="2">
                  <a:txBody>
                    <a:bodyPr/>
                    <a:p>
                      <a:pPr algn="r">
                        <a:buNone/>
                      </a:pPr>
                      <a:r>
                        <a:rPr sz="1200" b="0">
                          <a:latin typeface="DejaVu Sans" charset="0"/>
                        </a:rPr>
                        <a:t>a. Negeri</a:t>
                      </a:r>
                      <a:endParaRPr sz="1200" b="0">
                        <a:latin typeface="DejaVu Sans" charset="0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0">
                          <a:latin typeface="DejaVu Sans" charset="0"/>
                        </a:rPr>
                        <a:t>168.578</a:t>
                      </a:r>
                      <a:endParaRPr sz="1200" b="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0">
                          <a:latin typeface="DejaVu Sans" charset="0"/>
                        </a:rPr>
                        <a:t>35.798.540</a:t>
                      </a:r>
                      <a:endParaRPr sz="1200" b="0">
                        <a:latin typeface="DejaVu Sans" charset="0"/>
                      </a:endParaRPr>
                    </a:p>
                  </a:txBody>
                  <a:tcPr/>
                </a:tc>
              </a:tr>
              <a:tr h="170815">
                <a:tc gridSpan="2">
                  <a:txBody>
                    <a:bodyPr/>
                    <a:p>
                      <a:pPr algn="r">
                        <a:buNone/>
                      </a:pPr>
                      <a:r>
                        <a:rPr sz="1200" b="0">
                          <a:latin typeface="DejaVu Sans" charset="0"/>
                        </a:rPr>
                        <a:t>b. Swasta</a:t>
                      </a:r>
                      <a:endParaRPr sz="1200" b="0">
                        <a:latin typeface="DejaVu Sans" charset="0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0">
                          <a:latin typeface="DejaVu Sans" charset="0"/>
                        </a:rPr>
                        <a:t>133.519</a:t>
                      </a:r>
                      <a:endParaRPr sz="1200" b="0">
                        <a:latin typeface="DejaVu San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0">
                          <a:latin typeface="DejaVu Sans" charset="0"/>
                        </a:rPr>
                        <a:t>14.034.462</a:t>
                      </a:r>
                      <a:endParaRPr sz="1200" b="0">
                        <a:latin typeface="DejaVu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build="p"/>
      <p:bldP spid="12" grpId="1"/>
      <p:bldP spid="7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sym typeface="+mn-ea"/>
              </a:rPr>
              <a:t>Peran ULAH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2400"/>
              <a:t>M</a:t>
            </a:r>
            <a:r>
              <a:rPr lang="id-ID" altLang="en-US" sz="2400" dirty="0"/>
              <a:t>enolong sekolah dalam meng-efisiensikan langkah pengolahan keuangan agar </a:t>
            </a:r>
            <a:r>
              <a:rPr lang="x-none" altLang="id-ID" sz="2400"/>
              <a:t>otomatis &amp; </a:t>
            </a:r>
            <a:r>
              <a:rPr lang="id-ID" altLang="en-US" sz="2400" dirty="0"/>
              <a:t>lebih praktis.</a:t>
            </a:r>
            <a:endParaRPr lang="id-ID" altLang="en-US" sz="2400" dirty="0"/>
          </a:p>
          <a:p>
            <a:r>
              <a:rPr lang="x-none" altLang="id-ID" sz="2400"/>
              <a:t>Memudahkan orang tua &amp; siswa melakukan proses pembayaran sekolah secara online </a:t>
            </a:r>
            <a:endParaRPr lang="x-none" altLang="id-ID" sz="2400"/>
          </a:p>
          <a:p>
            <a:r>
              <a:rPr lang="x-none" altLang="id-ID" sz="2400"/>
              <a:t>Cashless di dunia pendidikan Indonesia</a:t>
            </a:r>
            <a:endParaRPr lang="x-none" altLang="id-ID" sz="2400"/>
          </a:p>
          <a:p>
            <a:pPr lvl="1"/>
            <a:endParaRPr lang="x-none" altLang="id-ID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/>
              <a:t>Tampilan Ulah</a:t>
            </a:r>
            <a:endParaRPr lang="x-none"/>
          </a:p>
        </p:txBody>
      </p:sp>
      <p:pic>
        <p:nvPicPr>
          <p:cNvPr id="4" name="Content Placeholder 3" descr="Dashboard Admin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900" y="1620520"/>
            <a:ext cx="10812145" cy="607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id-ID"/>
              <a:t>Penggunaan Aplikasi</a:t>
            </a:r>
          </a:p>
        </p:txBody>
      </p:sp>
      <p:pic>
        <p:nvPicPr>
          <p:cNvPr id="6" name="Content Placeholder 5" descr="Untitled Diagram (1)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45665"/>
            <a:ext cx="10515600" cy="3710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id-ID"/>
              <a:t>Pengguna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5490" y="1694180"/>
            <a:ext cx="3288030" cy="4344670"/>
            <a:chOff x="715" y="3198"/>
            <a:chExt cx="5178" cy="6842"/>
          </a:xfrm>
        </p:grpSpPr>
        <p:pic>
          <p:nvPicPr>
            <p:cNvPr id="5" name="Picture 4" descr="flat-faces-icons-circle-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5" y="3198"/>
              <a:ext cx="5178" cy="517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94" y="9032"/>
              <a:ext cx="2819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id-ID" sz="3600">
                  <a:latin typeface="DejaVu Sans" charset="0"/>
                </a:rPr>
                <a:t>Admin</a:t>
              </a:r>
              <a:endParaRPr>
                <a:latin typeface="DejaVu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1035" y="1680845"/>
            <a:ext cx="3286760" cy="4344035"/>
            <a:chOff x="7041" y="2647"/>
            <a:chExt cx="5176" cy="6841"/>
          </a:xfrm>
        </p:grpSpPr>
        <p:pic>
          <p:nvPicPr>
            <p:cNvPr id="11" name="Picture 10" descr="icon_dose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1" y="2647"/>
              <a:ext cx="5176" cy="517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369" y="8480"/>
              <a:ext cx="452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id-ID" sz="3600">
                  <a:latin typeface="DejaVu Sans" charset="0"/>
                </a:rPr>
                <a:t>Orang Tua</a:t>
              </a:r>
              <a:endParaRPr>
                <a:latin typeface="DejaVu San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95310" y="1694180"/>
            <a:ext cx="3286760" cy="4344035"/>
            <a:chOff x="12446" y="3199"/>
            <a:chExt cx="5176" cy="6841"/>
          </a:xfrm>
        </p:grpSpPr>
        <p:pic>
          <p:nvPicPr>
            <p:cNvPr id="10" name="Picture 9" descr="28127746-9f32e1ec-66fb-11e7-827b-491f6835679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46" y="3199"/>
              <a:ext cx="5176" cy="51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3295" y="9032"/>
              <a:ext cx="3478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id-ID" sz="3600">
                  <a:latin typeface="DejaVu Sans" charset="0"/>
                </a:rPr>
                <a:t>Siswa</a:t>
              </a:r>
              <a:endParaRPr>
                <a:latin typeface="DejaVu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id-ID"/>
              <a:t>1. Admin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6260"/>
            <a:ext cx="7166610" cy="4351655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x-none" altLang="id-ID"/>
              <a:t>Manajemen Pengguna</a:t>
            </a:r>
            <a:endParaRPr lang="x-none" altLang="id-ID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x-none" altLang="id-ID"/>
              <a:t>Manajemen Pembayaran</a:t>
            </a:r>
            <a:endParaRPr lang="x-none" altLang="id-ID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x-none" altLang="id-ID"/>
              <a:t>Memeriksa Tagihan &amp; </a:t>
            </a:r>
            <a:r>
              <a:rPr lang="x-none" altLang="id-ID">
                <a:sym typeface="+mn-ea"/>
              </a:rPr>
              <a:t>Pembayaran</a:t>
            </a:r>
            <a:endParaRPr lang="x-none"/>
          </a:p>
        </p:txBody>
      </p:sp>
      <p:grpSp>
        <p:nvGrpSpPr>
          <p:cNvPr id="16" name="Group 15"/>
          <p:cNvGrpSpPr/>
          <p:nvPr/>
        </p:nvGrpSpPr>
        <p:grpSpPr>
          <a:xfrm>
            <a:off x="8143875" y="1282065"/>
            <a:ext cx="3288030" cy="4344670"/>
            <a:chOff x="715" y="3198"/>
            <a:chExt cx="5178" cy="6842"/>
          </a:xfrm>
        </p:grpSpPr>
        <p:pic>
          <p:nvPicPr>
            <p:cNvPr id="6" name="Picture 5" descr="flat-faces-icons-circle-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5" y="3198"/>
              <a:ext cx="5178" cy="517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94" y="9032"/>
              <a:ext cx="2819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id-ID" sz="3600">
                  <a:latin typeface="DejaVu Sans" charset="0"/>
                </a:rPr>
                <a:t>Admin</a:t>
              </a:r>
              <a:endParaRPr>
                <a:latin typeface="DejaVu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8605"/>
            <a:ext cx="10515600" cy="1325563"/>
          </a:xfrm>
        </p:spPr>
        <p:txBody>
          <a:bodyPr/>
          <a:lstStyle/>
          <a:p>
            <a:pPr algn="ctr"/>
            <a:r>
              <a:rPr lang="x-none" altLang="id-ID"/>
              <a:t>1. </a:t>
            </a:r>
            <a:r>
              <a:rPr lang="x-none" altLang="id-ID">
                <a:sym typeface="+mn-ea"/>
              </a:rPr>
              <a:t>Manajemen Pengguna</a:t>
            </a:r>
          </a:p>
        </p:txBody>
      </p:sp>
      <p:pic>
        <p:nvPicPr>
          <p:cNvPr id="11" name="Picture 10" descr="/home/bobby/Downloads/screencapture-localhost-8000-admin-siswa-create-1519537929950.pngscreencapture-localhost-8000-admin-siswa-create-1519537929950"/>
          <p:cNvPicPr>
            <a:picLocks noChangeAspect="1"/>
          </p:cNvPicPr>
          <p:nvPr/>
        </p:nvPicPr>
        <p:blipFill>
          <a:blip r:embed="rId1"/>
          <a:srcRect l="18817" t="7154" r="189" b="10112"/>
          <a:stretch>
            <a:fillRect/>
          </a:stretch>
        </p:blipFill>
        <p:spPr>
          <a:xfrm>
            <a:off x="2914015" y="187960"/>
            <a:ext cx="6969760" cy="543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Kingsoft Office WPP</Application>
  <PresentationFormat>Custom</PresentationFormat>
  <Paragraphs>236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</vt:lpstr>
      <vt:lpstr>PowerPoint 演示文稿</vt:lpstr>
      <vt:lpstr>sekolah.data.kemdikbud.go.id</vt:lpstr>
      <vt:lpstr>PowerPoint 演示文稿</vt:lpstr>
      <vt:lpstr>Peran ULAH</vt:lpstr>
      <vt:lpstr>Tampilan Ulah</vt:lpstr>
      <vt:lpstr>Penggunaan Aplikasi</vt:lpstr>
      <vt:lpstr>Pengguna</vt:lpstr>
      <vt:lpstr>1. Admin</vt:lpstr>
      <vt:lpstr>1. Manajemen Pembayaran</vt:lpstr>
      <vt:lpstr>2. Manajemen Pembayaran</vt:lpstr>
      <vt:lpstr>2. Manajemen Tagihan &amp; Pembayaran</vt:lpstr>
      <vt:lpstr>PowerPoint 演示文稿</vt:lpstr>
      <vt:lpstr>1. Melihat Histori Pembayaran</vt:lpstr>
      <vt:lpstr>2. Memeriksa Tagihan</vt:lpstr>
      <vt:lpstr>3. Membayar Tagihan</vt:lpstr>
      <vt:lpstr>Fitur</vt:lpstr>
      <vt:lpstr>Manfaat Aplikasi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bobby</dc:creator>
  <cp:lastModifiedBy>bobby</cp:lastModifiedBy>
  <cp:revision>258</cp:revision>
  <dcterms:created xsi:type="dcterms:W3CDTF">2018-02-25T07:15:36Z</dcterms:created>
  <dcterms:modified xsi:type="dcterms:W3CDTF">2018-02-25T07:15:36Z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1057-10.1.0.5672</vt:lpwstr>
  </property>
</Properties>
</file>