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17D90B-A2A0-461A-B4E9-B67C259E610A}" type="datetimeFigureOut">
              <a:rPr lang="id-ID" smtClean="0"/>
              <a:t>04/05/2017</a:t>
            </a:fld>
            <a:endParaRPr lang="id-ID"/>
          </a:p>
        </p:txBody>
      </p:sp>
      <p:sp>
        <p:nvSpPr>
          <p:cNvPr id="5" name="Footer Placeholder 4"/>
          <p:cNvSpPr>
            <a:spLocks noGrp="1"/>
          </p:cNvSpPr>
          <p:nvPr>
            <p:ph type="ftr" sz="quarter" idx="11"/>
          </p:nvPr>
        </p:nvSpPr>
        <p:spPr/>
        <p:txBody>
          <a:bodyPr/>
          <a:lstStyle/>
          <a:p>
            <a:endParaRPr lang="id-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281342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17D90B-A2A0-461A-B4E9-B67C259E610A}" type="datetimeFigureOut">
              <a:rPr lang="id-ID" smtClean="0"/>
              <a:t>04/05/2017</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192062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17D90B-A2A0-461A-B4E9-B67C259E610A}" type="datetimeFigureOut">
              <a:rPr lang="id-ID" smtClean="0"/>
              <a:t>04/05/2017</a:t>
            </a:fld>
            <a:endParaRPr lang="id-ID"/>
          </a:p>
        </p:txBody>
      </p:sp>
      <p:sp>
        <p:nvSpPr>
          <p:cNvPr id="5" name="Footer Placeholder 4"/>
          <p:cNvSpPr>
            <a:spLocks noGrp="1"/>
          </p:cNvSpPr>
          <p:nvPr>
            <p:ph type="ftr" sz="quarter" idx="11"/>
          </p:nvPr>
        </p:nvSpPr>
        <p:spPr/>
        <p:txBody>
          <a:bodyPr/>
          <a:lstStyle/>
          <a:p>
            <a:endParaRPr lang="id-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98D77F-1E8C-4465-BEC4-1F1D5EFAA4F8}" type="slidenum">
              <a:rPr lang="id-ID" smtClean="0"/>
              <a:t>‹#›</a:t>
            </a:fld>
            <a:endParaRPr lang="id-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076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04/05/2017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84083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04/05/2017</a:t>
            </a:fld>
            <a:endParaRPr lang="id-ID"/>
          </a:p>
        </p:txBody>
      </p:sp>
      <p:sp>
        <p:nvSpPr>
          <p:cNvPr id="6" name="Footer Placeholder 5"/>
          <p:cNvSpPr>
            <a:spLocks noGrp="1"/>
          </p:cNvSpPr>
          <p:nvPr>
            <p:ph type="ftr" sz="quarter" idx="11"/>
          </p:nvPr>
        </p:nvSpPr>
        <p:spPr/>
        <p:txBody>
          <a:bodyPr/>
          <a:lstStyle/>
          <a:p>
            <a:endParaRPr lang="id-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8D77F-1E8C-4465-BEC4-1F1D5EFAA4F8}" type="slidenum">
              <a:rPr lang="id-ID" smtClean="0"/>
              <a:t>‹#›</a:t>
            </a:fld>
            <a:endParaRPr lang="id-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6306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04/05/2017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1968014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7D90B-A2A0-461A-B4E9-B67C259E610A}" type="datetimeFigureOut">
              <a:rPr lang="id-ID" smtClean="0"/>
              <a:t>04/05/2017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11289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7D90B-A2A0-461A-B4E9-B67C259E610A}" type="datetimeFigureOut">
              <a:rPr lang="id-ID" smtClean="0"/>
              <a:t>04/05/2017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04932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17D90B-A2A0-461A-B4E9-B67C259E610A}" type="datetimeFigureOut">
              <a:rPr lang="id-ID" smtClean="0"/>
              <a:t>04/05/2017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255201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17D90B-A2A0-461A-B4E9-B67C259E610A}" type="datetimeFigureOut">
              <a:rPr lang="id-ID" smtClean="0"/>
              <a:t>04/05/2017</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59421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17D90B-A2A0-461A-B4E9-B67C259E610A}" type="datetimeFigureOut">
              <a:rPr lang="id-ID" smtClean="0"/>
              <a:t>04/05/2017</a:t>
            </a:fld>
            <a:endParaRPr lang="id-ID"/>
          </a:p>
        </p:txBody>
      </p:sp>
      <p:sp>
        <p:nvSpPr>
          <p:cNvPr id="6" name="Footer Placeholder 5"/>
          <p:cNvSpPr>
            <a:spLocks noGrp="1"/>
          </p:cNvSpPr>
          <p:nvPr>
            <p:ph type="ftr" sz="quarter" idx="11"/>
          </p:nvPr>
        </p:nvSpPr>
        <p:spPr/>
        <p:txBody>
          <a:bodyPr/>
          <a:lstStyle/>
          <a:p>
            <a:endParaRPr lang="id-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423319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17D90B-A2A0-461A-B4E9-B67C259E610A}" type="datetimeFigureOut">
              <a:rPr lang="id-ID" smtClean="0"/>
              <a:t>04/05/2017</a:t>
            </a:fld>
            <a:endParaRPr lang="id-ID"/>
          </a:p>
        </p:txBody>
      </p:sp>
      <p:sp>
        <p:nvSpPr>
          <p:cNvPr id="8" name="Footer Placeholder 7"/>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4707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17D90B-A2A0-461A-B4E9-B67C259E610A}" type="datetimeFigureOut">
              <a:rPr lang="id-ID" smtClean="0"/>
              <a:t>04/05/2017</a:t>
            </a:fld>
            <a:endParaRPr lang="id-ID"/>
          </a:p>
        </p:txBody>
      </p:sp>
      <p:sp>
        <p:nvSpPr>
          <p:cNvPr id="4" name="Footer Placeholder 3"/>
          <p:cNvSpPr>
            <a:spLocks noGrp="1"/>
          </p:cNvSpPr>
          <p:nvPr>
            <p:ph type="ftr" sz="quarter" idx="11"/>
          </p:nvPr>
        </p:nvSpPr>
        <p:spPr/>
        <p:txBody>
          <a:bodyPr/>
          <a:lstStyle/>
          <a:p>
            <a:endParaRPr lang="id-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412708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7D90B-A2A0-461A-B4E9-B67C259E610A}" type="datetimeFigureOut">
              <a:rPr lang="id-ID" smtClean="0"/>
              <a:t>04/05/2017</a:t>
            </a:fld>
            <a:endParaRPr lang="id-ID"/>
          </a:p>
        </p:txBody>
      </p:sp>
      <p:sp>
        <p:nvSpPr>
          <p:cNvPr id="3" name="Footer Placeholder 2"/>
          <p:cNvSpPr>
            <a:spLocks noGrp="1"/>
          </p:cNvSpPr>
          <p:nvPr>
            <p:ph type="ftr" sz="quarter" idx="11"/>
          </p:nvPr>
        </p:nvSpPr>
        <p:spPr/>
        <p:txBody>
          <a:bodyPr/>
          <a:lstStyle/>
          <a:p>
            <a:endParaRPr lang="id-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9062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04/05/2017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411246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17D90B-A2A0-461A-B4E9-B67C259E610A}" type="datetimeFigureOut">
              <a:rPr lang="id-ID" smtClean="0"/>
              <a:t>04/05/2017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98D77F-1E8C-4465-BEC4-1F1D5EFAA4F8}" type="slidenum">
              <a:rPr lang="id-ID" smtClean="0"/>
              <a:t>‹#›</a:t>
            </a:fld>
            <a:endParaRPr lang="id-ID"/>
          </a:p>
        </p:txBody>
      </p:sp>
    </p:spTree>
    <p:extLst>
      <p:ext uri="{BB962C8B-B14F-4D97-AF65-F5344CB8AC3E}">
        <p14:creationId xmlns:p14="http://schemas.microsoft.com/office/powerpoint/2010/main" val="343535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17D90B-A2A0-461A-B4E9-B67C259E610A}" type="datetimeFigureOut">
              <a:rPr lang="id-ID" smtClean="0"/>
              <a:t>04/05/2017</a:t>
            </a:fld>
            <a:endParaRPr lang="id-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98D77F-1E8C-4465-BEC4-1F1D5EFAA4F8}" type="slidenum">
              <a:rPr lang="id-ID" smtClean="0"/>
              <a:t>‹#›</a:t>
            </a:fld>
            <a:endParaRPr lang="id-ID"/>
          </a:p>
        </p:txBody>
      </p:sp>
    </p:spTree>
    <p:extLst>
      <p:ext uri="{BB962C8B-B14F-4D97-AF65-F5344CB8AC3E}">
        <p14:creationId xmlns:p14="http://schemas.microsoft.com/office/powerpoint/2010/main" val="2469929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822" y="924339"/>
            <a:ext cx="8915399" cy="2262781"/>
          </a:xfrm>
        </p:spPr>
        <p:txBody>
          <a:bodyPr/>
          <a:lstStyle/>
          <a:p>
            <a:pPr algn="ctr"/>
            <a:r>
              <a:rPr lang="id-ID" dirty="0" smtClean="0"/>
              <a:t>PRAKTIKUM METODE NUMERIK</a:t>
            </a:r>
            <a:endParaRPr lang="id-ID" dirty="0"/>
          </a:p>
        </p:txBody>
      </p:sp>
      <p:sp>
        <p:nvSpPr>
          <p:cNvPr id="3" name="Subtitle 2"/>
          <p:cNvSpPr>
            <a:spLocks noGrp="1"/>
          </p:cNvSpPr>
          <p:nvPr>
            <p:ph type="subTitle" idx="1"/>
          </p:nvPr>
        </p:nvSpPr>
        <p:spPr>
          <a:xfrm>
            <a:off x="1112457" y="3187120"/>
            <a:ext cx="10146127" cy="1126283"/>
          </a:xfrm>
        </p:spPr>
        <p:txBody>
          <a:bodyPr>
            <a:normAutofit fontScale="92500"/>
          </a:bodyPr>
          <a:lstStyle/>
          <a:p>
            <a:r>
              <a:rPr lang="id-ID" sz="4000" dirty="0" smtClean="0"/>
              <a:t>Pertemuan 7 : Persamaan Differensial Biasa</a:t>
            </a:r>
            <a:endParaRPr lang="id-ID" sz="4000" dirty="0"/>
          </a:p>
        </p:txBody>
      </p:sp>
    </p:spTree>
    <p:extLst>
      <p:ext uri="{BB962C8B-B14F-4D97-AF65-F5344CB8AC3E}">
        <p14:creationId xmlns:p14="http://schemas.microsoft.com/office/powerpoint/2010/main" val="3741512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31853" y="624110"/>
            <a:ext cx="9872760" cy="712321"/>
          </a:xfrm>
        </p:spPr>
        <p:txBody>
          <a:bodyPr/>
          <a:lstStyle/>
          <a:p>
            <a:r>
              <a:rPr lang="id-ID" dirty="0" smtClean="0"/>
              <a:t>Pretest</a:t>
            </a:r>
            <a:endParaRPr lang="id-ID" dirty="0"/>
          </a:p>
        </p:txBody>
      </p:sp>
      <p:sp>
        <p:nvSpPr>
          <p:cNvPr id="3" name="Content Placeholder 2"/>
          <p:cNvSpPr>
            <a:spLocks noGrp="1"/>
          </p:cNvSpPr>
          <p:nvPr>
            <p:ph idx="1"/>
          </p:nvPr>
        </p:nvSpPr>
        <p:spPr>
          <a:xfrm>
            <a:off x="1631852" y="1336431"/>
            <a:ext cx="9872760" cy="4574791"/>
          </a:xfrm>
        </p:spPr>
        <p:txBody>
          <a:bodyPr>
            <a:normAutofit/>
          </a:bodyPr>
          <a:lstStyle/>
          <a:p>
            <a:pPr algn="just">
              <a:buAutoNum type="arabicPeriod"/>
            </a:pPr>
            <a:r>
              <a:rPr lang="id-ID" sz="3200" dirty="0" smtClean="0"/>
              <a:t>Apa yang anda ketahui tentang persamaan differensial biasa ?</a:t>
            </a:r>
          </a:p>
          <a:p>
            <a:pPr algn="just">
              <a:buAutoNum type="arabicPeriod"/>
            </a:pPr>
            <a:r>
              <a:rPr lang="id-ID" sz="3200" dirty="0" smtClean="0"/>
              <a:t>Apa perbedaan antara persamaan differensial biasa dengan persamaan differensial parsial ?</a:t>
            </a:r>
          </a:p>
          <a:p>
            <a:pPr algn="just">
              <a:buAutoNum type="arabicPeriod"/>
            </a:pPr>
            <a:r>
              <a:rPr lang="id-ID" sz="3200" dirty="0" smtClean="0"/>
              <a:t>Sebutkan 3 metode penyelesaian persamaan differensial biasa ?</a:t>
            </a:r>
            <a:endParaRPr lang="id-ID" sz="3200" dirty="0"/>
          </a:p>
        </p:txBody>
      </p:sp>
    </p:spTree>
    <p:extLst>
      <p:ext uri="{BB962C8B-B14F-4D97-AF65-F5344CB8AC3E}">
        <p14:creationId xmlns:p14="http://schemas.microsoft.com/office/powerpoint/2010/main" val="2071430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4185"/>
          </a:xfrm>
        </p:spPr>
        <p:txBody>
          <a:bodyPr/>
          <a:lstStyle/>
          <a:p>
            <a:r>
              <a:rPr lang="id-ID" dirty="0" smtClean="0"/>
              <a:t>Persamaan Differensial Biasa</a:t>
            </a:r>
            <a:endParaRPr lang="id-ID" dirty="0"/>
          </a:p>
        </p:txBody>
      </p:sp>
      <p:sp>
        <p:nvSpPr>
          <p:cNvPr id="3" name="Content Placeholder 2"/>
          <p:cNvSpPr>
            <a:spLocks noGrp="1"/>
          </p:cNvSpPr>
          <p:nvPr>
            <p:ph idx="1"/>
          </p:nvPr>
        </p:nvSpPr>
        <p:spPr>
          <a:xfrm>
            <a:off x="2589212" y="1308295"/>
            <a:ext cx="8915400" cy="4602927"/>
          </a:xfrm>
        </p:spPr>
        <p:txBody>
          <a:bodyPr>
            <a:normAutofit/>
          </a:bodyPr>
          <a:lstStyle/>
          <a:p>
            <a:pPr marL="0" indent="0" algn="just">
              <a:buNone/>
            </a:pPr>
            <a:r>
              <a:rPr lang="id-ID" sz="3200" dirty="0" smtClean="0"/>
              <a:t>PDB adalah sebuah persamaan dari satu variabel bebas beserta derivatif – derivatif dari fungsi variabelnya.</a:t>
            </a:r>
            <a:endParaRPr lang="id-ID" sz="3200" dirty="0"/>
          </a:p>
        </p:txBody>
      </p:sp>
    </p:spTree>
    <p:extLst>
      <p:ext uri="{BB962C8B-B14F-4D97-AF65-F5344CB8AC3E}">
        <p14:creationId xmlns:p14="http://schemas.microsoft.com/office/powerpoint/2010/main" val="3577845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4185"/>
          </a:xfrm>
        </p:spPr>
        <p:txBody>
          <a:bodyPr>
            <a:normAutofit fontScale="90000"/>
          </a:bodyPr>
          <a:lstStyle/>
          <a:p>
            <a:r>
              <a:rPr lang="id-ID" dirty="0" smtClean="0"/>
              <a:t>Perbedaan Persamaan Differensial Biasa Dengan Persamaan Differensial Parsial</a:t>
            </a:r>
            <a:endParaRPr lang="id-ID" dirty="0"/>
          </a:p>
        </p:txBody>
      </p:sp>
      <p:sp>
        <p:nvSpPr>
          <p:cNvPr id="3" name="Content Placeholder 2"/>
          <p:cNvSpPr>
            <a:spLocks noGrp="1"/>
          </p:cNvSpPr>
          <p:nvPr>
            <p:ph idx="1"/>
          </p:nvPr>
        </p:nvSpPr>
        <p:spPr>
          <a:xfrm>
            <a:off x="2589212" y="1800664"/>
            <a:ext cx="8915400" cy="4602927"/>
          </a:xfrm>
        </p:spPr>
        <p:txBody>
          <a:bodyPr>
            <a:normAutofit lnSpcReduction="10000"/>
          </a:bodyPr>
          <a:lstStyle/>
          <a:p>
            <a:pPr marL="0" indent="0">
              <a:buNone/>
            </a:pPr>
            <a:r>
              <a:rPr lang="id-ID" sz="3200" dirty="0" smtClean="0"/>
              <a:t>Biasa	: 1 variabel ( usually )</a:t>
            </a:r>
          </a:p>
          <a:p>
            <a:pPr marL="0" indent="0">
              <a:buNone/>
            </a:pPr>
            <a:r>
              <a:rPr lang="id-ID" sz="3200" dirty="0" smtClean="0"/>
              <a:t>Parsial	: 2 atau lebih variabel ( Remember in Calculus I when you get differensial with parsial differensial )</a:t>
            </a:r>
          </a:p>
          <a:p>
            <a:pPr marL="0" indent="0">
              <a:buNone/>
            </a:pPr>
            <a:endParaRPr lang="id-ID" sz="3200" dirty="0"/>
          </a:p>
          <a:p>
            <a:pPr marL="0" indent="0">
              <a:buNone/>
            </a:pPr>
            <a:r>
              <a:rPr lang="id-ID" sz="3200" dirty="0" smtClean="0"/>
              <a:t>Pada matkul ini hanya membahas </a:t>
            </a:r>
            <a:r>
              <a:rPr lang="id-ID" sz="3200" b="1" dirty="0" smtClean="0"/>
              <a:t>PDB</a:t>
            </a:r>
            <a:r>
              <a:rPr lang="id-ID" sz="3200" dirty="0" smtClean="0"/>
              <a:t>. Kalau mau tau lanjut tentang </a:t>
            </a:r>
            <a:r>
              <a:rPr lang="id-ID" sz="3200" b="1" dirty="0" smtClean="0"/>
              <a:t>PDP</a:t>
            </a:r>
            <a:r>
              <a:rPr lang="id-ID" sz="3200" dirty="0" smtClean="0"/>
              <a:t>, bisa baca buku atau tanya teman mahasiswa/i Matematika sama Fisika </a:t>
            </a:r>
            <a:r>
              <a:rPr lang="id-ID" sz="3200" dirty="0" smtClean="0">
                <a:sym typeface="Wingdings" panose="05000000000000000000" pitchFamily="2" charset="2"/>
              </a:rPr>
              <a:t></a:t>
            </a:r>
            <a:endParaRPr lang="id-ID" sz="3200" dirty="0"/>
          </a:p>
        </p:txBody>
      </p:sp>
    </p:spTree>
    <p:extLst>
      <p:ext uri="{BB962C8B-B14F-4D97-AF65-F5344CB8AC3E}">
        <p14:creationId xmlns:p14="http://schemas.microsoft.com/office/powerpoint/2010/main" val="1723278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4185"/>
          </a:xfrm>
        </p:spPr>
        <p:txBody>
          <a:bodyPr>
            <a:normAutofit fontScale="90000"/>
          </a:bodyPr>
          <a:lstStyle/>
          <a:p>
            <a:r>
              <a:rPr lang="id-ID" dirty="0" smtClean="0"/>
              <a:t>Metode Penyelesaian Persamaan Differensial Biasa</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800664"/>
                <a:ext cx="8915400" cy="4602927"/>
              </a:xfrm>
            </p:spPr>
            <p:txBody>
              <a:bodyPr>
                <a:normAutofit fontScale="92500"/>
              </a:bodyPr>
              <a:lstStyle/>
              <a:p>
                <a:r>
                  <a:rPr lang="id-ID" dirty="0" smtClean="0"/>
                  <a:t>Metode Euler</a:t>
                </a:r>
              </a:p>
              <a:p>
                <a:pPr marL="0" indent="0">
                  <a:buNone/>
                </a:pPr>
                <a:r>
                  <a:rPr lang="id-ID" dirty="0" smtClean="0"/>
                  <a:t>Rumus : </a:t>
                </a:r>
                <a14:m>
                  <m:oMath xmlns:m="http://schemas.openxmlformats.org/officeDocument/2006/math">
                    <m:sSub>
                      <m:sSubPr>
                        <m:ctrlPr>
                          <a:rPr lang="id-ID" b="1" i="1" smtClean="0">
                            <a:latin typeface="Cambria Math" panose="02040503050406030204" pitchFamily="18" charset="0"/>
                          </a:rPr>
                        </m:ctrlPr>
                      </m:sSubPr>
                      <m:e>
                        <m:r>
                          <a:rPr lang="id-ID" b="1" i="1" smtClean="0">
                            <a:latin typeface="Cambria Math" panose="02040503050406030204" pitchFamily="18" charset="0"/>
                          </a:rPr>
                          <m:t>𝒚</m:t>
                        </m:r>
                      </m:e>
                      <m:sub>
                        <m:r>
                          <a:rPr lang="id-ID" b="1" i="1" smtClean="0">
                            <a:latin typeface="Cambria Math" panose="02040503050406030204" pitchFamily="18" charset="0"/>
                          </a:rPr>
                          <m:t>𝒊</m:t>
                        </m:r>
                        <m:r>
                          <a:rPr lang="id-ID" b="1" i="1" smtClean="0">
                            <a:latin typeface="Cambria Math" panose="02040503050406030204" pitchFamily="18" charset="0"/>
                          </a:rPr>
                          <m:t>+</m:t>
                        </m:r>
                        <m:r>
                          <a:rPr lang="id-ID" b="1" i="1" smtClean="0">
                            <a:latin typeface="Cambria Math" panose="02040503050406030204" pitchFamily="18" charset="0"/>
                          </a:rPr>
                          <m:t>𝟏</m:t>
                        </m:r>
                      </m:sub>
                    </m:sSub>
                    <m:r>
                      <a:rPr lang="id-ID" b="1" i="1" smtClean="0">
                        <a:latin typeface="Cambria Math" panose="02040503050406030204" pitchFamily="18" charset="0"/>
                      </a:rPr>
                      <m:t>=</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𝒚</m:t>
                        </m:r>
                      </m:e>
                      <m:sub>
                        <m:r>
                          <a:rPr lang="id-ID" b="1" i="1" smtClean="0">
                            <a:latin typeface="Cambria Math" panose="02040503050406030204" pitchFamily="18" charset="0"/>
                          </a:rPr>
                          <m:t>𝒊</m:t>
                        </m:r>
                      </m:sub>
                    </m:sSub>
                    <m:r>
                      <a:rPr lang="id-ID" b="1" i="1" smtClean="0">
                        <a:latin typeface="Cambria Math" panose="02040503050406030204" pitchFamily="18" charset="0"/>
                      </a:rPr>
                      <m:t>+</m:t>
                    </m:r>
                    <m:r>
                      <a:rPr lang="id-ID" b="1" i="1" smtClean="0">
                        <a:latin typeface="Cambria Math" panose="02040503050406030204" pitchFamily="18" charset="0"/>
                      </a:rPr>
                      <m:t>𝒉</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𝒚</m:t>
                        </m:r>
                      </m:e>
                      <m:sub>
                        <m:r>
                          <a:rPr lang="id-ID" b="1" i="1" smtClean="0">
                            <a:latin typeface="Cambria Math" panose="02040503050406030204" pitchFamily="18" charset="0"/>
                          </a:rPr>
                          <m:t>𝒊</m:t>
                        </m:r>
                      </m:sub>
                    </m:sSub>
                    <m:r>
                      <a:rPr lang="id-ID" b="1" i="1" smtClean="0">
                        <a:latin typeface="Cambria Math" panose="02040503050406030204" pitchFamily="18" charset="0"/>
                      </a:rPr>
                      <m:t>′</m:t>
                    </m:r>
                  </m:oMath>
                </a14:m>
                <a:endParaRPr lang="id-ID" b="1" dirty="0" smtClean="0"/>
              </a:p>
              <a:p>
                <a:r>
                  <a:rPr lang="id-ID" dirty="0" smtClean="0"/>
                  <a:t>Metode Heun</a:t>
                </a:r>
              </a:p>
              <a:p>
                <a:pPr marL="0" indent="0">
                  <a:buNone/>
                </a:pPr>
                <a:r>
                  <a:rPr lang="id-ID" dirty="0" smtClean="0"/>
                  <a:t>Rumus : </a:t>
                </a:r>
                <a14:m>
                  <m:oMath xmlns:m="http://schemas.openxmlformats.org/officeDocument/2006/math">
                    <m:sSub>
                      <m:sSubPr>
                        <m:ctrlPr>
                          <a:rPr lang="id-ID" b="1" i="1">
                            <a:latin typeface="Cambria Math" panose="02040503050406030204" pitchFamily="18" charset="0"/>
                          </a:rPr>
                        </m:ctrlPr>
                      </m:sSubPr>
                      <m:e>
                        <m:r>
                          <a:rPr lang="id-ID" b="1" i="1">
                            <a:latin typeface="Cambria Math" panose="02040503050406030204" pitchFamily="18" charset="0"/>
                          </a:rPr>
                          <m:t>𝒚</m:t>
                        </m:r>
                      </m:e>
                      <m:sub>
                        <m:r>
                          <a:rPr lang="id-ID" b="1" i="1">
                            <a:latin typeface="Cambria Math" panose="02040503050406030204" pitchFamily="18" charset="0"/>
                          </a:rPr>
                          <m:t>𝒊</m:t>
                        </m:r>
                        <m:r>
                          <a:rPr lang="id-ID" b="1" i="1">
                            <a:latin typeface="Cambria Math" panose="02040503050406030204" pitchFamily="18" charset="0"/>
                          </a:rPr>
                          <m:t>+</m:t>
                        </m:r>
                        <m:r>
                          <a:rPr lang="id-ID" b="1" i="1">
                            <a:latin typeface="Cambria Math" panose="02040503050406030204" pitchFamily="18" charset="0"/>
                          </a:rPr>
                          <m:t>𝟏</m:t>
                        </m:r>
                      </m:sub>
                    </m:sSub>
                    <m:r>
                      <a:rPr lang="id-ID" b="1" i="1">
                        <a:latin typeface="Cambria Math" panose="02040503050406030204" pitchFamily="18" charset="0"/>
                      </a:rPr>
                      <m:t>=</m:t>
                    </m:r>
                    <m:sSub>
                      <m:sSubPr>
                        <m:ctrlPr>
                          <a:rPr lang="id-ID" b="1" i="1">
                            <a:latin typeface="Cambria Math" panose="02040503050406030204" pitchFamily="18" charset="0"/>
                          </a:rPr>
                        </m:ctrlPr>
                      </m:sSubPr>
                      <m:e>
                        <m:r>
                          <a:rPr lang="id-ID" b="1" i="1">
                            <a:latin typeface="Cambria Math" panose="02040503050406030204" pitchFamily="18" charset="0"/>
                          </a:rPr>
                          <m:t>𝒚</m:t>
                        </m:r>
                      </m:e>
                      <m:sub>
                        <m:r>
                          <a:rPr lang="id-ID" b="1" i="1">
                            <a:latin typeface="Cambria Math" panose="02040503050406030204" pitchFamily="18" charset="0"/>
                          </a:rPr>
                          <m:t>𝒊</m:t>
                        </m:r>
                      </m:sub>
                    </m:sSub>
                    <m:r>
                      <a:rPr lang="id-ID" b="1" i="1">
                        <a:latin typeface="Cambria Math" panose="02040503050406030204" pitchFamily="18" charset="0"/>
                      </a:rPr>
                      <m:t>+</m:t>
                    </m:r>
                    <m:f>
                      <m:fPr>
                        <m:ctrlPr>
                          <a:rPr lang="id-ID" b="1" i="1" smtClean="0">
                            <a:latin typeface="Cambria Math" panose="02040503050406030204" pitchFamily="18" charset="0"/>
                          </a:rPr>
                        </m:ctrlPr>
                      </m:fPr>
                      <m:num>
                        <m:r>
                          <a:rPr lang="id-ID" b="1" i="1" smtClean="0">
                            <a:latin typeface="Cambria Math" panose="02040503050406030204" pitchFamily="18" charset="0"/>
                          </a:rPr>
                          <m:t>𝟏</m:t>
                        </m:r>
                      </m:num>
                      <m:den>
                        <m:r>
                          <a:rPr lang="id-ID" b="1" i="1" smtClean="0">
                            <a:latin typeface="Cambria Math" panose="02040503050406030204" pitchFamily="18" charset="0"/>
                          </a:rPr>
                          <m:t>𝟐</m:t>
                        </m:r>
                      </m:den>
                    </m:f>
                    <m:d>
                      <m:dPr>
                        <m:ctrlPr>
                          <a:rPr lang="id-ID" b="1" i="1" smtClean="0">
                            <a:latin typeface="Cambria Math" panose="02040503050406030204" pitchFamily="18" charset="0"/>
                          </a:rPr>
                        </m:ctrlPr>
                      </m:dPr>
                      <m:e>
                        <m:sSub>
                          <m:sSubPr>
                            <m:ctrlPr>
                              <a:rPr lang="id-ID" b="1" i="1" smtClean="0">
                                <a:latin typeface="Cambria Math" panose="02040503050406030204" pitchFamily="18" charset="0"/>
                              </a:rPr>
                            </m:ctrlPr>
                          </m:sSubPr>
                          <m:e>
                            <m:r>
                              <a:rPr lang="id-ID" b="1" i="1" smtClean="0">
                                <a:latin typeface="Cambria Math" panose="02040503050406030204" pitchFamily="18" charset="0"/>
                              </a:rPr>
                              <m:t>𝒌</m:t>
                            </m:r>
                          </m:e>
                          <m:sub>
                            <m:r>
                              <a:rPr lang="id-ID" b="1" i="1" smtClean="0">
                                <a:latin typeface="Cambria Math" panose="02040503050406030204" pitchFamily="18" charset="0"/>
                              </a:rPr>
                              <m:t>𝟏</m:t>
                            </m:r>
                          </m:sub>
                        </m:sSub>
                        <m:r>
                          <a:rPr lang="id-ID" b="1" i="1" smtClean="0">
                            <a:latin typeface="Cambria Math" panose="02040503050406030204" pitchFamily="18" charset="0"/>
                          </a:rPr>
                          <m:t>+</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𝒌</m:t>
                            </m:r>
                          </m:e>
                          <m:sub>
                            <m:r>
                              <a:rPr lang="id-ID" b="1" i="1" smtClean="0">
                                <a:latin typeface="Cambria Math" panose="02040503050406030204" pitchFamily="18" charset="0"/>
                              </a:rPr>
                              <m:t>𝟐</m:t>
                            </m:r>
                          </m:sub>
                        </m:sSub>
                      </m:e>
                    </m:d>
                  </m:oMath>
                </a14:m>
                <a:r>
                  <a:rPr lang="id-ID" dirty="0" smtClean="0"/>
                  <a:t> Dengan :</a:t>
                </a:r>
              </a:p>
              <a:p>
                <a:r>
                  <a:rPr lang="id-ID" dirty="0" smtClean="0"/>
                  <a:t>Metode Runge Kutta ( orde ke – 4 )</a:t>
                </a:r>
              </a:p>
              <a:p>
                <a:pPr marL="0" indent="0">
                  <a:buNone/>
                </a:pPr>
                <a:r>
                  <a:rPr lang="id-ID" dirty="0" smtClean="0"/>
                  <a:t>Rumus : </a:t>
                </a:r>
                <a14:m>
                  <m:oMath xmlns:m="http://schemas.openxmlformats.org/officeDocument/2006/math">
                    <m:sSub>
                      <m:sSubPr>
                        <m:ctrlPr>
                          <a:rPr lang="id-ID" b="1" i="1">
                            <a:latin typeface="Cambria Math" panose="02040503050406030204" pitchFamily="18" charset="0"/>
                          </a:rPr>
                        </m:ctrlPr>
                      </m:sSubPr>
                      <m:e>
                        <m:r>
                          <a:rPr lang="id-ID" b="1" i="1">
                            <a:latin typeface="Cambria Math" panose="02040503050406030204" pitchFamily="18" charset="0"/>
                          </a:rPr>
                          <m:t>𝒚</m:t>
                        </m:r>
                      </m:e>
                      <m:sub>
                        <m:r>
                          <a:rPr lang="id-ID" b="1" i="1">
                            <a:latin typeface="Cambria Math" panose="02040503050406030204" pitchFamily="18" charset="0"/>
                          </a:rPr>
                          <m:t>𝒊</m:t>
                        </m:r>
                        <m:r>
                          <a:rPr lang="id-ID" b="1" i="1">
                            <a:latin typeface="Cambria Math" panose="02040503050406030204" pitchFamily="18" charset="0"/>
                          </a:rPr>
                          <m:t>+</m:t>
                        </m:r>
                        <m:r>
                          <a:rPr lang="id-ID" b="1" i="1">
                            <a:latin typeface="Cambria Math" panose="02040503050406030204" pitchFamily="18" charset="0"/>
                          </a:rPr>
                          <m:t>𝟏</m:t>
                        </m:r>
                      </m:sub>
                    </m:sSub>
                    <m:r>
                      <a:rPr lang="id-ID" b="1" i="1">
                        <a:latin typeface="Cambria Math" panose="02040503050406030204" pitchFamily="18" charset="0"/>
                      </a:rPr>
                      <m:t>=</m:t>
                    </m:r>
                    <m:sSub>
                      <m:sSubPr>
                        <m:ctrlPr>
                          <a:rPr lang="id-ID" b="1" i="1">
                            <a:latin typeface="Cambria Math" panose="02040503050406030204" pitchFamily="18" charset="0"/>
                          </a:rPr>
                        </m:ctrlPr>
                      </m:sSubPr>
                      <m:e>
                        <m:r>
                          <a:rPr lang="id-ID" b="1" i="1">
                            <a:latin typeface="Cambria Math" panose="02040503050406030204" pitchFamily="18" charset="0"/>
                          </a:rPr>
                          <m:t>𝒚</m:t>
                        </m:r>
                      </m:e>
                      <m:sub>
                        <m:r>
                          <a:rPr lang="id-ID" b="1" i="1">
                            <a:latin typeface="Cambria Math" panose="02040503050406030204" pitchFamily="18" charset="0"/>
                          </a:rPr>
                          <m:t>𝒊</m:t>
                        </m:r>
                      </m:sub>
                    </m:sSub>
                    <m:r>
                      <a:rPr lang="id-ID" b="1" i="1">
                        <a:latin typeface="Cambria Math" panose="02040503050406030204" pitchFamily="18" charset="0"/>
                      </a:rPr>
                      <m:t>+</m:t>
                    </m:r>
                    <m:f>
                      <m:fPr>
                        <m:ctrlPr>
                          <a:rPr lang="id-ID" b="1" i="1">
                            <a:latin typeface="Cambria Math" panose="02040503050406030204" pitchFamily="18" charset="0"/>
                          </a:rPr>
                        </m:ctrlPr>
                      </m:fPr>
                      <m:num>
                        <m:r>
                          <a:rPr lang="id-ID" b="1" i="1">
                            <a:latin typeface="Cambria Math" panose="02040503050406030204" pitchFamily="18" charset="0"/>
                          </a:rPr>
                          <m:t>𝟏</m:t>
                        </m:r>
                      </m:num>
                      <m:den>
                        <m:r>
                          <a:rPr lang="id-ID" b="1" i="1" smtClean="0">
                            <a:latin typeface="Cambria Math" panose="02040503050406030204" pitchFamily="18" charset="0"/>
                          </a:rPr>
                          <m:t>𝟔</m:t>
                        </m:r>
                      </m:den>
                    </m:f>
                    <m:d>
                      <m:dPr>
                        <m:ctrlPr>
                          <a:rPr lang="id-ID" b="1" i="1">
                            <a:latin typeface="Cambria Math" panose="02040503050406030204" pitchFamily="18" charset="0"/>
                          </a:rPr>
                        </m:ctrlPr>
                      </m:dPr>
                      <m:e>
                        <m:sSub>
                          <m:sSubPr>
                            <m:ctrlPr>
                              <a:rPr lang="id-ID" b="1" i="1">
                                <a:latin typeface="Cambria Math" panose="02040503050406030204" pitchFamily="18" charset="0"/>
                              </a:rPr>
                            </m:ctrlPr>
                          </m:sSubPr>
                          <m:e>
                            <m:r>
                              <a:rPr lang="id-ID" b="1" i="1">
                                <a:latin typeface="Cambria Math" panose="02040503050406030204" pitchFamily="18" charset="0"/>
                              </a:rPr>
                              <m:t>𝒌</m:t>
                            </m:r>
                          </m:e>
                          <m:sub>
                            <m:r>
                              <a:rPr lang="id-ID" b="1" i="1">
                                <a:latin typeface="Cambria Math" panose="02040503050406030204" pitchFamily="18" charset="0"/>
                              </a:rPr>
                              <m:t>𝟏</m:t>
                            </m:r>
                          </m:sub>
                        </m:sSub>
                        <m:r>
                          <a:rPr lang="id-ID" b="1" i="1">
                            <a:latin typeface="Cambria Math" panose="02040503050406030204" pitchFamily="18" charset="0"/>
                          </a:rPr>
                          <m:t>+</m:t>
                        </m:r>
                        <m:sSub>
                          <m:sSubPr>
                            <m:ctrlPr>
                              <a:rPr lang="id-ID" b="1" i="1">
                                <a:latin typeface="Cambria Math" panose="02040503050406030204" pitchFamily="18" charset="0"/>
                              </a:rPr>
                            </m:ctrlPr>
                          </m:sSubPr>
                          <m:e>
                            <m:r>
                              <a:rPr lang="id-ID" b="1" i="1" smtClean="0">
                                <a:latin typeface="Cambria Math" panose="02040503050406030204" pitchFamily="18" charset="0"/>
                              </a:rPr>
                              <m:t>𝟐</m:t>
                            </m:r>
                            <m:r>
                              <a:rPr lang="id-ID" b="1" i="1">
                                <a:latin typeface="Cambria Math" panose="02040503050406030204" pitchFamily="18" charset="0"/>
                              </a:rPr>
                              <m:t>𝒌</m:t>
                            </m:r>
                          </m:e>
                          <m:sub>
                            <m:r>
                              <a:rPr lang="id-ID" b="1" i="1">
                                <a:latin typeface="Cambria Math" panose="02040503050406030204" pitchFamily="18" charset="0"/>
                              </a:rPr>
                              <m:t>𝟐</m:t>
                            </m:r>
                          </m:sub>
                        </m:sSub>
                        <m:r>
                          <a:rPr lang="id-ID" b="1" i="1" smtClean="0">
                            <a:latin typeface="Cambria Math" panose="02040503050406030204" pitchFamily="18" charset="0"/>
                          </a:rPr>
                          <m:t>+</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𝟐</m:t>
                            </m:r>
                            <m:r>
                              <a:rPr lang="id-ID" b="1" i="1" smtClean="0">
                                <a:latin typeface="Cambria Math" panose="02040503050406030204" pitchFamily="18" charset="0"/>
                              </a:rPr>
                              <m:t>𝒌</m:t>
                            </m:r>
                          </m:e>
                          <m:sub>
                            <m:r>
                              <a:rPr lang="id-ID" b="1" i="1" smtClean="0">
                                <a:latin typeface="Cambria Math" panose="02040503050406030204" pitchFamily="18" charset="0"/>
                              </a:rPr>
                              <m:t>𝟑</m:t>
                            </m:r>
                          </m:sub>
                        </m:sSub>
                        <m:r>
                          <a:rPr lang="id-ID" b="1" i="1" smtClean="0">
                            <a:latin typeface="Cambria Math" panose="02040503050406030204" pitchFamily="18" charset="0"/>
                          </a:rPr>
                          <m:t>+</m:t>
                        </m:r>
                        <m:sSub>
                          <m:sSubPr>
                            <m:ctrlPr>
                              <a:rPr lang="id-ID" b="1" i="1" smtClean="0">
                                <a:latin typeface="Cambria Math" panose="02040503050406030204" pitchFamily="18" charset="0"/>
                              </a:rPr>
                            </m:ctrlPr>
                          </m:sSubPr>
                          <m:e>
                            <m:r>
                              <a:rPr lang="id-ID" b="1" i="1" smtClean="0">
                                <a:latin typeface="Cambria Math" panose="02040503050406030204" pitchFamily="18" charset="0"/>
                              </a:rPr>
                              <m:t>𝒌</m:t>
                            </m:r>
                          </m:e>
                          <m:sub>
                            <m:r>
                              <a:rPr lang="id-ID" b="1" i="1" smtClean="0">
                                <a:latin typeface="Cambria Math" panose="02040503050406030204" pitchFamily="18" charset="0"/>
                              </a:rPr>
                              <m:t>𝟒</m:t>
                            </m:r>
                          </m:sub>
                        </m:sSub>
                      </m:e>
                    </m:d>
                  </m:oMath>
                </a14:m>
                <a:r>
                  <a:rPr lang="id-ID" dirty="0" smtClean="0"/>
                  <a:t>  Dengan : </a:t>
                </a:r>
              </a:p>
              <a:p>
                <a:pPr marL="0" indent="0">
                  <a:buNone/>
                </a:pPr>
                <a:endParaRPr lang="id-ID" dirty="0"/>
              </a:p>
              <a:p>
                <a:pPr marL="0" indent="0" algn="just">
                  <a:buNone/>
                </a:pPr>
                <a:endParaRPr lang="id-ID" dirty="0" smtClean="0"/>
              </a:p>
              <a:p>
                <a:pPr marL="0" indent="0" algn="just">
                  <a:buNone/>
                </a:pPr>
                <a:endParaRPr lang="id-ID" dirty="0" smtClean="0"/>
              </a:p>
              <a:p>
                <a:pPr marL="0" indent="0" algn="just">
                  <a:buNone/>
                </a:pPr>
                <a:r>
                  <a:rPr lang="id-ID" dirty="0" smtClean="0"/>
                  <a:t>Pada dasarnya, untuk menghitung nilai turunan dengan metode Heun dan Runge Kutta didasari pada metode Euler. Kedua metode tersebut merupakan perbaikan dari metode Euler. Metode Runge Kutta dapat dipakai pada orde ke-3, 4, 5, ...</a:t>
                </a:r>
                <a:endParaRPr lang="id-ID"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800664"/>
                <a:ext cx="8915400" cy="4602927"/>
              </a:xfrm>
              <a:blipFill rotWithShape="0">
                <a:blip r:embed="rId2"/>
                <a:stretch>
                  <a:fillRect l="-479" t="-265" r="-410" b="-1192"/>
                </a:stretch>
              </a:blipFill>
            </p:spPr>
            <p:txBody>
              <a:bodyPr/>
              <a:lstStyle/>
              <a:p>
                <a:r>
                  <a:rPr lang="id-ID">
                    <a:noFill/>
                  </a:rPr>
                  <a:t> </a:t>
                </a:r>
              </a:p>
            </p:txBody>
          </p:sp>
        </mc:Fallback>
      </mc:AlternateContent>
      <p:pic>
        <p:nvPicPr>
          <p:cNvPr id="4" name="Picture 3"/>
          <p:cNvPicPr>
            <a:picLocks noChangeAspect="1"/>
          </p:cNvPicPr>
          <p:nvPr/>
        </p:nvPicPr>
        <p:blipFill>
          <a:blip r:embed="rId3"/>
          <a:stretch>
            <a:fillRect/>
          </a:stretch>
        </p:blipFill>
        <p:spPr>
          <a:xfrm>
            <a:off x="7067598" y="2583399"/>
            <a:ext cx="2209800" cy="714375"/>
          </a:xfrm>
          <a:prstGeom prst="rect">
            <a:avLst/>
          </a:prstGeom>
        </p:spPr>
      </p:pic>
      <p:pic>
        <p:nvPicPr>
          <p:cNvPr id="5" name="Picture 4"/>
          <p:cNvPicPr>
            <a:picLocks noChangeAspect="1"/>
          </p:cNvPicPr>
          <p:nvPr/>
        </p:nvPicPr>
        <p:blipFill>
          <a:blip r:embed="rId4"/>
          <a:stretch>
            <a:fillRect/>
          </a:stretch>
        </p:blipFill>
        <p:spPr>
          <a:xfrm>
            <a:off x="8172498" y="3502634"/>
            <a:ext cx="2400300" cy="1971675"/>
          </a:xfrm>
          <a:prstGeom prst="rect">
            <a:avLst/>
          </a:prstGeom>
        </p:spPr>
      </p:pic>
    </p:spTree>
    <p:extLst>
      <p:ext uri="{BB962C8B-B14F-4D97-AF65-F5344CB8AC3E}">
        <p14:creationId xmlns:p14="http://schemas.microsoft.com/office/powerpoint/2010/main" val="2340461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977" y="2776467"/>
            <a:ext cx="8911687" cy="1232825"/>
          </a:xfrm>
        </p:spPr>
        <p:txBody>
          <a:bodyPr>
            <a:normAutofit/>
          </a:bodyPr>
          <a:lstStyle/>
          <a:p>
            <a:pPr algn="ctr"/>
            <a:r>
              <a:rPr lang="id-ID" dirty="0" smtClean="0"/>
              <a:t>Let’s go to coding MATLAB </a:t>
            </a:r>
            <a:r>
              <a:rPr lang="id-ID" dirty="0" smtClean="0">
                <a:sym typeface="Wingdings" panose="05000000000000000000" pitchFamily="2" charset="2"/>
              </a:rPr>
              <a:t></a:t>
            </a:r>
            <a:endParaRPr lang="id-ID" dirty="0"/>
          </a:p>
        </p:txBody>
      </p:sp>
    </p:spTree>
    <p:extLst>
      <p:ext uri="{BB962C8B-B14F-4D97-AF65-F5344CB8AC3E}">
        <p14:creationId xmlns:p14="http://schemas.microsoft.com/office/powerpoint/2010/main" val="1880554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a:t>
            </a:r>
            <a:endParaRPr lang="id-ID"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1444283"/>
                <a:ext cx="8915400" cy="3777622"/>
              </a:xfrm>
            </p:spPr>
            <p:txBody>
              <a:bodyPr>
                <a:normAutofit/>
              </a:bodyPr>
              <a:lstStyle/>
              <a:p>
                <a:pPr marL="0" indent="0" algn="just">
                  <a:buNone/>
                </a:pPr>
                <a:r>
                  <a:rPr lang="id-ID" sz="2400" dirty="0" smtClean="0"/>
                  <a:t>Diberikan </a:t>
                </a:r>
                <a14:m>
                  <m:oMath xmlns:m="http://schemas.openxmlformats.org/officeDocument/2006/math">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𝑦</m:t>
                        </m:r>
                      </m:e>
                      <m:sup>
                        <m:r>
                          <a:rPr lang="id-ID" sz="2400" b="0" i="1" smtClean="0">
                            <a:latin typeface="Cambria Math" panose="02040503050406030204" pitchFamily="18" charset="0"/>
                          </a:rPr>
                          <m:t>′</m:t>
                        </m:r>
                      </m:sup>
                    </m:sSup>
                    <m:r>
                      <a:rPr lang="id-ID" sz="2400" b="0" i="1" smtClean="0">
                        <a:latin typeface="Cambria Math" panose="02040503050406030204" pitchFamily="18" charset="0"/>
                      </a:rPr>
                      <m:t>=</m:t>
                    </m:r>
                    <m:f>
                      <m:fPr>
                        <m:ctrlPr>
                          <a:rPr lang="id-ID" sz="2400" b="0" i="1" smtClean="0">
                            <a:latin typeface="Cambria Math" panose="02040503050406030204" pitchFamily="18" charset="0"/>
                          </a:rPr>
                        </m:ctrlPr>
                      </m:fPr>
                      <m:num>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num>
                      <m:den>
                        <m:r>
                          <a:rPr lang="id-ID" sz="2400" b="0" i="1" smtClean="0">
                            <a:latin typeface="Cambria Math" panose="02040503050406030204" pitchFamily="18" charset="0"/>
                          </a:rPr>
                          <m:t>𝑦</m:t>
                        </m:r>
                      </m:den>
                    </m:f>
                  </m:oMath>
                </a14:m>
                <a:r>
                  <a:rPr lang="id-ID" sz="2400" dirty="0" smtClean="0"/>
                  <a:t>, gambarlah grafik penyelesaian persamaan differensial dengan </a:t>
                </a:r>
                <a:r>
                  <a:rPr lang="id-ID" sz="2400" i="1" dirty="0" smtClean="0"/>
                  <a:t>a</a:t>
                </a:r>
                <a:r>
                  <a:rPr lang="id-ID" sz="2400" dirty="0" smtClean="0"/>
                  <a:t> = </a:t>
                </a:r>
                <a:r>
                  <a:rPr lang="id-ID" sz="2400" dirty="0"/>
                  <a:t>2</a:t>
                </a:r>
                <a:r>
                  <a:rPr lang="id-ID" sz="2400" dirty="0" smtClean="0"/>
                  <a:t>, </a:t>
                </a:r>
                <a:r>
                  <a:rPr lang="id-ID" sz="2400" i="1" dirty="0" smtClean="0"/>
                  <a:t>b</a:t>
                </a:r>
                <a:r>
                  <a:rPr lang="id-ID" sz="2400" dirty="0" smtClean="0"/>
                  <a:t> = 5 dengan </a:t>
                </a:r>
                <a:r>
                  <a:rPr lang="id-ID" sz="2400" i="1" dirty="0" smtClean="0"/>
                  <a:t>n</a:t>
                </a:r>
                <a:r>
                  <a:rPr lang="id-ID" sz="2400" dirty="0" smtClean="0"/>
                  <a:t> = 10 dengan metode Euler, Heun, dan Runge Kutta ! </a:t>
                </a:r>
                <a:endParaRPr lang="id-ID"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1444283"/>
                <a:ext cx="8915400" cy="3777622"/>
              </a:xfrm>
              <a:blipFill rotWithShape="0">
                <a:blip r:embed="rId2"/>
                <a:stretch>
                  <a:fillRect l="-1094" r="-1026"/>
                </a:stretch>
              </a:blipFill>
            </p:spPr>
            <p:txBody>
              <a:bodyPr/>
              <a:lstStyle/>
              <a:p>
                <a:r>
                  <a:rPr lang="id-ID">
                    <a:noFill/>
                  </a:rPr>
                  <a:t> </a:t>
                </a:r>
              </a:p>
            </p:txBody>
          </p:sp>
        </mc:Fallback>
      </mc:AlternateContent>
    </p:spTree>
    <p:extLst>
      <p:ext uri="{BB962C8B-B14F-4D97-AF65-F5344CB8AC3E}">
        <p14:creationId xmlns:p14="http://schemas.microsoft.com/office/powerpoint/2010/main" val="2067309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a:t>
            </a:r>
            <a:endParaRPr lang="id-ID"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444282"/>
                <a:ext cx="8915400" cy="4773637"/>
              </a:xfrm>
            </p:spPr>
            <p:txBody>
              <a:bodyPr>
                <a:normAutofit fontScale="92500"/>
              </a:bodyPr>
              <a:lstStyle/>
              <a:p>
                <a:pPr marL="0" indent="0" algn="just">
                  <a:buNone/>
                </a:pPr>
                <a:r>
                  <a:rPr lang="id-ID" sz="2400" dirty="0" smtClean="0">
                    <a:latin typeface="Adobe Garamond Pro" panose="02020502060506020403" pitchFamily="18" charset="0"/>
                  </a:rPr>
                  <a:t>First, you must determine </a:t>
                </a:r>
                <a:r>
                  <a:rPr lang="id-ID" sz="2400" i="1" dirty="0" smtClean="0">
                    <a:latin typeface="Adobe Garamond Pro" panose="02020502060506020403" pitchFamily="18" charset="0"/>
                  </a:rPr>
                  <a:t>y</a:t>
                </a:r>
                <a:r>
                  <a:rPr lang="id-ID" sz="2400" dirty="0" smtClean="0">
                    <a:latin typeface="Adobe Garamond Pro" panose="02020502060506020403" pitchFamily="18" charset="0"/>
                  </a:rPr>
                  <a:t> eksak. How ? Look at this :</a:t>
                </a:r>
              </a:p>
              <a:p>
                <a:pPr marL="0" indent="0" algn="just">
                  <a:buNone/>
                </a:pPr>
                <a14:m>
                  <m:oMathPara xmlns:m="http://schemas.openxmlformats.org/officeDocument/2006/math">
                    <m:oMathParaPr>
                      <m:jc m:val="centerGroup"/>
                    </m:oMathParaPr>
                    <m:oMath xmlns:m="http://schemas.openxmlformats.org/officeDocument/2006/math">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𝑦</m:t>
                          </m:r>
                        </m:e>
                        <m:sup>
                          <m:r>
                            <a:rPr lang="id-ID" sz="2400" b="0" i="1" smtClean="0">
                              <a:latin typeface="Cambria Math" panose="02040503050406030204" pitchFamily="18" charset="0"/>
                            </a:rPr>
                            <m:t>′</m:t>
                          </m:r>
                        </m:sup>
                      </m:sSup>
                      <m:r>
                        <a:rPr lang="id-ID" sz="2400" b="0" i="1" smtClean="0">
                          <a:latin typeface="Cambria Math" panose="02040503050406030204" pitchFamily="18" charset="0"/>
                        </a:rPr>
                        <m:t>=</m:t>
                      </m:r>
                      <m:f>
                        <m:fPr>
                          <m:ctrlPr>
                            <a:rPr lang="id-ID" sz="2400" b="0" i="1" smtClean="0">
                              <a:latin typeface="Cambria Math" panose="02040503050406030204" pitchFamily="18" charset="0"/>
                            </a:rPr>
                          </m:ctrlPr>
                        </m:fPr>
                        <m:num>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num>
                        <m:den>
                          <m:r>
                            <a:rPr lang="id-ID" sz="2400" b="0" i="1" smtClean="0">
                              <a:latin typeface="Cambria Math" panose="02040503050406030204" pitchFamily="18" charset="0"/>
                            </a:rPr>
                            <m:t>𝑦</m:t>
                          </m:r>
                        </m:den>
                      </m:f>
                    </m:oMath>
                  </m:oMathPara>
                </a14:m>
                <a:endParaRPr lang="id-ID" sz="2400" b="0" dirty="0" smtClean="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f>
                        <m:fPr>
                          <m:ctrlPr>
                            <a:rPr lang="id-ID" sz="2400" b="0" i="1" smtClean="0">
                              <a:latin typeface="Cambria Math" panose="02040503050406030204" pitchFamily="18" charset="0"/>
                            </a:rPr>
                          </m:ctrlPr>
                        </m:fPr>
                        <m:num>
                          <m:r>
                            <a:rPr lang="id-ID" sz="2400" b="0" i="1" smtClean="0">
                              <a:latin typeface="Cambria Math" panose="02040503050406030204" pitchFamily="18" charset="0"/>
                            </a:rPr>
                            <m:t>𝑑𝑦</m:t>
                          </m:r>
                        </m:num>
                        <m:den>
                          <m:r>
                            <a:rPr lang="id-ID" sz="2400" b="0" i="1" smtClean="0">
                              <a:latin typeface="Cambria Math" panose="02040503050406030204" pitchFamily="18" charset="0"/>
                            </a:rPr>
                            <m:t>𝑑𝑥</m:t>
                          </m:r>
                        </m:den>
                      </m:f>
                      <m:r>
                        <a:rPr lang="id-ID" sz="2400" b="0" i="1" smtClean="0">
                          <a:latin typeface="Cambria Math" panose="02040503050406030204" pitchFamily="18" charset="0"/>
                        </a:rPr>
                        <m:t>=</m:t>
                      </m:r>
                      <m:f>
                        <m:fPr>
                          <m:ctrlPr>
                            <a:rPr lang="id-ID" sz="2400" b="0" i="1" smtClean="0">
                              <a:latin typeface="Cambria Math" panose="02040503050406030204" pitchFamily="18" charset="0"/>
                            </a:rPr>
                          </m:ctrlPr>
                        </m:fPr>
                        <m:num>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num>
                        <m:den>
                          <m:r>
                            <a:rPr lang="id-ID" sz="2400" b="0" i="1" smtClean="0">
                              <a:latin typeface="Cambria Math" panose="02040503050406030204" pitchFamily="18" charset="0"/>
                            </a:rPr>
                            <m:t>𝑦</m:t>
                          </m:r>
                        </m:den>
                      </m:f>
                    </m:oMath>
                  </m:oMathPara>
                </a14:m>
                <a:endParaRPr lang="id-ID" sz="2400" b="0" dirty="0" smtClean="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r>
                        <a:rPr lang="id-ID" sz="2400" b="0" i="1" smtClean="0">
                          <a:latin typeface="Cambria Math" panose="02040503050406030204" pitchFamily="18" charset="0"/>
                        </a:rPr>
                        <m:t>𝑦</m:t>
                      </m:r>
                      <m:r>
                        <a:rPr lang="id-ID" sz="2400" b="0" i="1" smtClean="0">
                          <a:latin typeface="Cambria Math" panose="02040503050406030204" pitchFamily="18" charset="0"/>
                        </a:rPr>
                        <m:t>.</m:t>
                      </m:r>
                      <m:r>
                        <a:rPr lang="id-ID" sz="2400" b="0" i="1" smtClean="0">
                          <a:latin typeface="Cambria Math" panose="02040503050406030204" pitchFamily="18" charset="0"/>
                        </a:rPr>
                        <m:t>𝑑𝑦</m:t>
                      </m:r>
                      <m:r>
                        <a:rPr lang="id-ID" sz="2400" b="0" i="1" smtClean="0">
                          <a:latin typeface="Cambria Math" panose="02040503050406030204" pitchFamily="18" charset="0"/>
                        </a:rPr>
                        <m:t>=</m:t>
                      </m:r>
                      <m:d>
                        <m:dPr>
                          <m:ctrlPr>
                            <a:rPr lang="id-ID" sz="2400" b="0" i="1" smtClean="0">
                              <a:latin typeface="Cambria Math" panose="02040503050406030204" pitchFamily="18" charset="0"/>
                            </a:rPr>
                          </m:ctrlPr>
                        </m:dPr>
                        <m:e>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e>
                      </m:d>
                      <m:r>
                        <a:rPr lang="id-ID" sz="2400" b="0" i="1" smtClean="0">
                          <a:latin typeface="Cambria Math" panose="02040503050406030204" pitchFamily="18" charset="0"/>
                        </a:rPr>
                        <m:t>𝑑𝑥</m:t>
                      </m:r>
                    </m:oMath>
                  </m:oMathPara>
                </a14:m>
                <a:endParaRPr lang="id-ID" sz="2400" b="0" dirty="0" smtClean="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nary>
                        <m:naryPr>
                          <m:limLoc m:val="undOvr"/>
                          <m:subHide m:val="on"/>
                          <m:supHide m:val="on"/>
                          <m:ctrlPr>
                            <a:rPr lang="id-ID" sz="2400" i="1" smtClean="0">
                              <a:latin typeface="Cambria Math" panose="02040503050406030204" pitchFamily="18" charset="0"/>
                            </a:rPr>
                          </m:ctrlPr>
                        </m:naryPr>
                        <m:sub/>
                        <m:sup/>
                        <m:e>
                          <m:r>
                            <a:rPr lang="id-ID" sz="2400" b="0" i="1" smtClean="0">
                              <a:latin typeface="Cambria Math" panose="02040503050406030204" pitchFamily="18" charset="0"/>
                            </a:rPr>
                            <m:t>𝑦</m:t>
                          </m:r>
                          <m:r>
                            <a:rPr lang="id-ID" sz="2400" b="0" i="1" smtClean="0">
                              <a:latin typeface="Cambria Math" panose="02040503050406030204" pitchFamily="18" charset="0"/>
                            </a:rPr>
                            <m:t> </m:t>
                          </m:r>
                          <m:r>
                            <a:rPr lang="id-ID" sz="2400" b="0" i="1" smtClean="0">
                              <a:latin typeface="Cambria Math" panose="02040503050406030204" pitchFamily="18" charset="0"/>
                            </a:rPr>
                            <m:t>𝑑𝑦</m:t>
                          </m:r>
                        </m:e>
                      </m:nary>
                      <m:r>
                        <a:rPr lang="id-ID" sz="2400" b="0" i="1" smtClean="0">
                          <a:latin typeface="Cambria Math" panose="02040503050406030204" pitchFamily="18" charset="0"/>
                        </a:rPr>
                        <m:t>=</m:t>
                      </m:r>
                      <m:nary>
                        <m:naryPr>
                          <m:limLoc m:val="undOvr"/>
                          <m:subHide m:val="on"/>
                          <m:supHide m:val="on"/>
                          <m:ctrlPr>
                            <a:rPr lang="id-ID" sz="2400" b="0" i="1" smtClean="0">
                              <a:latin typeface="Cambria Math" panose="02040503050406030204" pitchFamily="18" charset="0"/>
                            </a:rPr>
                          </m:ctrlPr>
                        </m:naryPr>
                        <m:sub/>
                        <m:sup/>
                        <m:e>
                          <m:d>
                            <m:dPr>
                              <m:ctrlPr>
                                <a:rPr lang="id-ID" sz="2400" b="0" i="1" smtClean="0">
                                  <a:latin typeface="Cambria Math" panose="02040503050406030204" pitchFamily="18" charset="0"/>
                                </a:rPr>
                              </m:ctrlPr>
                            </m:dPr>
                            <m:e>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−1</m:t>
                              </m:r>
                            </m:e>
                          </m:d>
                          <m:r>
                            <a:rPr lang="id-ID" sz="2400" b="0" i="1" smtClean="0">
                              <a:latin typeface="Cambria Math" panose="02040503050406030204" pitchFamily="18" charset="0"/>
                            </a:rPr>
                            <m:t>𝑑𝑥</m:t>
                          </m:r>
                        </m:e>
                      </m:nary>
                    </m:oMath>
                  </m:oMathPara>
                </a14:m>
                <a:endParaRPr lang="id-ID" sz="2400" dirty="0" smtClean="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f>
                        <m:fPr>
                          <m:ctrlPr>
                            <a:rPr lang="id-ID" sz="2400" b="0" i="1" smtClean="0">
                              <a:latin typeface="Cambria Math" panose="02040503050406030204" pitchFamily="18" charset="0"/>
                            </a:rPr>
                          </m:ctrlPr>
                        </m:fPr>
                        <m:num>
                          <m:r>
                            <a:rPr lang="id-ID" sz="2400" b="0" i="1" smtClean="0">
                              <a:latin typeface="Cambria Math" panose="02040503050406030204" pitchFamily="18" charset="0"/>
                            </a:rPr>
                            <m:t>1</m:t>
                          </m:r>
                        </m:num>
                        <m:den>
                          <m:r>
                            <a:rPr lang="id-ID" sz="2400" b="0" i="1" smtClean="0">
                              <a:latin typeface="Cambria Math" panose="02040503050406030204" pitchFamily="18" charset="0"/>
                            </a:rPr>
                            <m:t>2</m:t>
                          </m:r>
                        </m:den>
                      </m:f>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𝑦</m:t>
                          </m:r>
                        </m:e>
                        <m:sup>
                          <m:r>
                            <a:rPr lang="id-ID" sz="2400" b="0" i="1" smtClean="0">
                              <a:latin typeface="Cambria Math" panose="02040503050406030204" pitchFamily="18" charset="0"/>
                            </a:rPr>
                            <m:t>2</m:t>
                          </m:r>
                        </m:sup>
                      </m:sSup>
                      <m:r>
                        <a:rPr lang="id-ID" sz="2400" b="0" i="1" smtClean="0">
                          <a:latin typeface="Cambria Math" panose="02040503050406030204" pitchFamily="18" charset="0"/>
                        </a:rPr>
                        <m:t>=</m:t>
                      </m:r>
                      <m:f>
                        <m:fPr>
                          <m:ctrlPr>
                            <a:rPr lang="id-ID" sz="2400" b="0" i="1" smtClean="0">
                              <a:latin typeface="Cambria Math" panose="02040503050406030204" pitchFamily="18" charset="0"/>
                            </a:rPr>
                          </m:ctrlPr>
                        </m:fPr>
                        <m:num>
                          <m:r>
                            <a:rPr lang="id-ID" sz="2400" b="0" i="1" smtClean="0">
                              <a:latin typeface="Cambria Math" panose="02040503050406030204" pitchFamily="18" charset="0"/>
                            </a:rPr>
                            <m:t>1</m:t>
                          </m:r>
                        </m:num>
                        <m:den>
                          <m:r>
                            <a:rPr lang="id-ID" sz="2400" b="0" i="1" smtClean="0">
                              <a:latin typeface="Cambria Math" panose="02040503050406030204" pitchFamily="18" charset="0"/>
                            </a:rPr>
                            <m:t>3</m:t>
                          </m:r>
                        </m:den>
                      </m:f>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3</m:t>
                          </m:r>
                        </m:sup>
                      </m:sSup>
                      <m:r>
                        <a:rPr lang="id-ID" sz="2400" b="0" i="1" smtClean="0">
                          <a:latin typeface="Cambria Math" panose="02040503050406030204" pitchFamily="18" charset="0"/>
                        </a:rPr>
                        <m:t>−</m:t>
                      </m:r>
                      <m:r>
                        <a:rPr lang="id-ID" sz="2400" b="0" i="1" smtClean="0">
                          <a:latin typeface="Cambria Math" panose="02040503050406030204" pitchFamily="18" charset="0"/>
                        </a:rPr>
                        <m:t>𝑥</m:t>
                      </m:r>
                    </m:oMath>
                  </m:oMathPara>
                </a14:m>
                <a:endParaRPr lang="id-ID" sz="2400" b="0" dirty="0" smtClean="0">
                  <a:latin typeface="Adobe Garamond Pro" panose="02020502060506020403" pitchFamily="18" charset="0"/>
                </a:endParaRPr>
              </a:p>
              <a:p>
                <a:pPr marL="0" indent="0" algn="just">
                  <a:buNone/>
                </a:pPr>
                <a14:m>
                  <m:oMathPara xmlns:m="http://schemas.openxmlformats.org/officeDocument/2006/math">
                    <m:oMathParaPr>
                      <m:jc m:val="centerGroup"/>
                    </m:oMathParaPr>
                    <m:oMath xmlns:m="http://schemas.openxmlformats.org/officeDocument/2006/math">
                      <m:r>
                        <a:rPr lang="id-ID" sz="2400" b="0" i="1" smtClean="0">
                          <a:latin typeface="Cambria Math" panose="02040503050406030204" pitchFamily="18" charset="0"/>
                        </a:rPr>
                        <m:t>𝑦</m:t>
                      </m:r>
                      <m:r>
                        <a:rPr lang="id-ID" sz="2400" b="0" i="1" smtClean="0">
                          <a:latin typeface="Cambria Math" panose="02040503050406030204" pitchFamily="18" charset="0"/>
                        </a:rPr>
                        <m:t>= </m:t>
                      </m:r>
                      <m:rad>
                        <m:radPr>
                          <m:degHide m:val="on"/>
                          <m:ctrlPr>
                            <a:rPr lang="id-ID" sz="2400" b="0" i="1" smtClean="0">
                              <a:latin typeface="Cambria Math" panose="02040503050406030204" pitchFamily="18" charset="0"/>
                            </a:rPr>
                          </m:ctrlPr>
                        </m:radPr>
                        <m:deg/>
                        <m:e>
                          <m:f>
                            <m:fPr>
                              <m:ctrlPr>
                                <a:rPr lang="id-ID" sz="2400" b="0" i="1" smtClean="0">
                                  <a:latin typeface="Cambria Math" panose="02040503050406030204" pitchFamily="18" charset="0"/>
                                </a:rPr>
                              </m:ctrlPr>
                            </m:fPr>
                            <m:num>
                              <m:r>
                                <a:rPr lang="id-ID" sz="2400" b="0" i="1" smtClean="0">
                                  <a:latin typeface="Cambria Math" panose="02040503050406030204" pitchFamily="18" charset="0"/>
                                </a:rPr>
                                <m:t>2</m:t>
                              </m:r>
                            </m:num>
                            <m:den>
                              <m:r>
                                <a:rPr lang="id-ID" sz="2400" b="0" i="1" smtClean="0">
                                  <a:latin typeface="Cambria Math" panose="02040503050406030204" pitchFamily="18" charset="0"/>
                                </a:rPr>
                                <m:t>3</m:t>
                              </m:r>
                            </m:den>
                          </m:f>
                          <m:sSup>
                            <m:sSupPr>
                              <m:ctrlPr>
                                <a:rPr lang="id-ID" sz="2400" b="0" i="1" smtClean="0">
                                  <a:latin typeface="Cambria Math" panose="02040503050406030204" pitchFamily="18" charset="0"/>
                                </a:rPr>
                              </m:ctrlPr>
                            </m:sSupPr>
                            <m:e>
                              <m:r>
                                <a:rPr lang="id-ID" sz="2400" b="0" i="1" smtClean="0">
                                  <a:latin typeface="Cambria Math" panose="02040503050406030204" pitchFamily="18" charset="0"/>
                                </a:rPr>
                                <m:t>𝑥</m:t>
                              </m:r>
                            </m:e>
                            <m:sup>
                              <m:r>
                                <a:rPr lang="id-ID" sz="2400" b="0" i="1" smtClean="0">
                                  <a:latin typeface="Cambria Math" panose="02040503050406030204" pitchFamily="18" charset="0"/>
                                </a:rPr>
                                <m:t>3</m:t>
                              </m:r>
                            </m:sup>
                          </m:sSup>
                          <m:r>
                            <a:rPr lang="id-ID" sz="2400" b="0" i="1" smtClean="0">
                              <a:latin typeface="Cambria Math" panose="02040503050406030204" pitchFamily="18" charset="0"/>
                            </a:rPr>
                            <m:t>−2</m:t>
                          </m:r>
                          <m:r>
                            <a:rPr lang="id-ID" sz="2400" b="0" i="1" smtClean="0">
                              <a:latin typeface="Cambria Math" panose="02040503050406030204" pitchFamily="18" charset="0"/>
                            </a:rPr>
                            <m:t>𝑥</m:t>
                          </m:r>
                        </m:e>
                      </m:rad>
                    </m:oMath>
                  </m:oMathPara>
                </a14:m>
                <a:endParaRPr lang="id-ID" sz="2400" dirty="0">
                  <a:latin typeface="Adobe Garamond Pro" panose="02020502060506020403"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444282"/>
                <a:ext cx="8915400" cy="4773637"/>
              </a:xfrm>
              <a:blipFill rotWithShape="0">
                <a:blip r:embed="rId2"/>
                <a:stretch>
                  <a:fillRect l="-889" t="-894"/>
                </a:stretch>
              </a:blipFill>
            </p:spPr>
            <p:txBody>
              <a:bodyPr/>
              <a:lstStyle/>
              <a:p>
                <a:r>
                  <a:rPr lang="id-ID">
                    <a:noFill/>
                  </a:rPr>
                  <a:t> </a:t>
                </a:r>
              </a:p>
            </p:txBody>
          </p:sp>
        </mc:Fallback>
      </mc:AlternateContent>
    </p:spTree>
    <p:extLst>
      <p:ext uri="{BB962C8B-B14F-4D97-AF65-F5344CB8AC3E}">
        <p14:creationId xmlns:p14="http://schemas.microsoft.com/office/powerpoint/2010/main" val="3755352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5527" y="2956493"/>
            <a:ext cx="8911687" cy="1280890"/>
          </a:xfrm>
        </p:spPr>
        <p:txBody>
          <a:bodyPr/>
          <a:lstStyle/>
          <a:p>
            <a:r>
              <a:rPr lang="id-ID" dirty="0" smtClean="0"/>
              <a:t>Finish</a:t>
            </a:r>
            <a:br>
              <a:rPr lang="id-ID" dirty="0" smtClean="0"/>
            </a:br>
            <a:r>
              <a:rPr lang="id-ID" dirty="0" smtClean="0"/>
              <a:t>Any Question ?</a:t>
            </a:r>
            <a:endParaRPr lang="id-ID" dirty="0"/>
          </a:p>
        </p:txBody>
      </p:sp>
      <p:sp>
        <p:nvSpPr>
          <p:cNvPr id="3" name="Content Placeholder 2"/>
          <p:cNvSpPr>
            <a:spLocks noGrp="1"/>
          </p:cNvSpPr>
          <p:nvPr>
            <p:ph idx="1"/>
          </p:nvPr>
        </p:nvSpPr>
        <p:spPr>
          <a:xfrm>
            <a:off x="1502533" y="1417777"/>
            <a:ext cx="10437676" cy="5049283"/>
          </a:xfrm>
        </p:spPr>
        <p:txBody>
          <a:bodyPr>
            <a:normAutofit/>
          </a:bodyPr>
          <a:lstStyle/>
          <a:p>
            <a:pPr marL="0" indent="0" algn="just">
              <a:buNone/>
            </a:pPr>
            <a:r>
              <a:rPr lang="id-ID" sz="2400" dirty="0" smtClean="0"/>
              <a:t>Sekarang lanjut ke post test !</a:t>
            </a:r>
            <a:endParaRPr lang="id-ID" sz="2400" dirty="0" smtClean="0"/>
          </a:p>
          <a:p>
            <a:pPr marL="0" indent="0" algn="just">
              <a:buNone/>
            </a:pPr>
            <a:endParaRPr lang="id-ID" sz="2400" dirty="0" smtClean="0"/>
          </a:p>
          <a:p>
            <a:pPr marL="0" indent="0" algn="just">
              <a:buNone/>
            </a:pPr>
            <a:endParaRPr lang="id-ID" sz="2400" dirty="0"/>
          </a:p>
          <a:p>
            <a:pPr marL="0" indent="0" algn="just">
              <a:buNone/>
            </a:pPr>
            <a:endParaRPr lang="id-ID" sz="2400" dirty="0"/>
          </a:p>
        </p:txBody>
      </p:sp>
    </p:spTree>
    <p:extLst>
      <p:ext uri="{BB962C8B-B14F-4D97-AF65-F5344CB8AC3E}">
        <p14:creationId xmlns:p14="http://schemas.microsoft.com/office/powerpoint/2010/main" val="1262883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245</TotalTime>
  <Words>105</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Adobe Garamond Pro</vt:lpstr>
      <vt:lpstr>Arial</vt:lpstr>
      <vt:lpstr>Cambria Math</vt:lpstr>
      <vt:lpstr>Century Gothic</vt:lpstr>
      <vt:lpstr>Wingdings</vt:lpstr>
      <vt:lpstr>Wingdings 3</vt:lpstr>
      <vt:lpstr>Wisp</vt:lpstr>
      <vt:lpstr>PRAKTIKUM METODE NUMERIK</vt:lpstr>
      <vt:lpstr>Pretest</vt:lpstr>
      <vt:lpstr>Persamaan Differensial Biasa</vt:lpstr>
      <vt:lpstr>Perbedaan Persamaan Differensial Biasa Dengan Persamaan Differensial Parsial</vt:lpstr>
      <vt:lpstr>Metode Penyelesaian Persamaan Differensial Biasa</vt:lpstr>
      <vt:lpstr>Let’s go to coding MATLAB </vt:lpstr>
      <vt:lpstr>Contoh</vt:lpstr>
      <vt:lpstr>Contoh</vt:lpstr>
      <vt:lpstr>Finish Any Question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PRAKTIKUM METODE NUMERIK</dc:title>
  <dc:creator>PERSONAL Co</dc:creator>
  <cp:lastModifiedBy>PERSONAL Co</cp:lastModifiedBy>
  <cp:revision>20</cp:revision>
  <dcterms:created xsi:type="dcterms:W3CDTF">2017-05-01T15:34:07Z</dcterms:created>
  <dcterms:modified xsi:type="dcterms:W3CDTF">2017-05-04T06:03:16Z</dcterms:modified>
</cp:coreProperties>
</file>