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76" r:id="rId6"/>
    <p:sldId id="259" r:id="rId7"/>
    <p:sldId id="277" r:id="rId8"/>
    <p:sldId id="261" r:id="rId9"/>
    <p:sldId id="262" r:id="rId10"/>
    <p:sldId id="263" r:id="rId11"/>
    <p:sldId id="278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7559675" cy="1069181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328" autoAdjust="0"/>
  </p:normalViewPr>
  <p:slideViewPr>
    <p:cSldViewPr snapToGrid="0">
      <p:cViewPr varScale="1">
        <p:scale>
          <a:sx n="62" d="100"/>
          <a:sy n="62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4F99A-2CFC-414D-89D8-1E6441AE7062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94DBE-A2A8-4B34-8A02-E7012A0C7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96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err="1" smtClean="0"/>
              <a:t>Galat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eskperimental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galat</a:t>
            </a:r>
            <a:r>
              <a:rPr lang="en-US" baseline="0" dirty="0" smtClean="0">
                <a:sym typeface="Wingdings" panose="05000000000000000000" pitchFamily="2" charset="2"/>
              </a:rPr>
              <a:t> yang </a:t>
            </a:r>
            <a:r>
              <a:rPr lang="en-US" baseline="0" dirty="0" err="1" smtClean="0">
                <a:sym typeface="Wingdings" panose="05000000000000000000" pitchFamily="2" charset="2"/>
              </a:rPr>
              <a:t>timbul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dari</a:t>
            </a:r>
            <a:r>
              <a:rPr lang="en-US" baseline="0" dirty="0" smtClean="0">
                <a:sym typeface="Wingdings" panose="05000000000000000000" pitchFamily="2" charset="2"/>
              </a:rPr>
              <a:t> data yang </a:t>
            </a:r>
            <a:r>
              <a:rPr lang="en-US" baseline="0" dirty="0" err="1" smtClean="0">
                <a:sym typeface="Wingdings" panose="05000000000000000000" pitchFamily="2" charset="2"/>
              </a:rPr>
              <a:t>diberikan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misalnya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karena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kesalahan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pengukuran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ketidaktelitian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alat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ukur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dll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>
                <a:sym typeface="Wingdings" panose="05000000000000000000" pitchFamily="2" charset="2"/>
              </a:rPr>
              <a:t>Galat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pemrograman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dinamakan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i="1" baseline="0" dirty="0" smtClean="0">
                <a:sym typeface="Wingdings" panose="05000000000000000000" pitchFamily="2" charset="2"/>
              </a:rPr>
              <a:t>bug</a:t>
            </a:r>
            <a:r>
              <a:rPr lang="en-US" i="0" baseline="0" dirty="0" smtClean="0">
                <a:sym typeface="Wingdings" panose="05000000000000000000" pitchFamily="2" charset="2"/>
              </a:rPr>
              <a:t>, </a:t>
            </a:r>
            <a:r>
              <a:rPr lang="en-US" i="0" baseline="0" dirty="0" err="1" smtClean="0">
                <a:sym typeface="Wingdings" panose="05000000000000000000" pitchFamily="2" charset="2"/>
              </a:rPr>
              <a:t>dan</a:t>
            </a:r>
            <a:r>
              <a:rPr lang="en-US" i="0" baseline="0" dirty="0" smtClean="0">
                <a:sym typeface="Wingdings" panose="05000000000000000000" pitchFamily="2" charset="2"/>
              </a:rPr>
              <a:t> proses </a:t>
            </a:r>
            <a:r>
              <a:rPr lang="en-US" i="0" baseline="0" dirty="0" err="1" smtClean="0">
                <a:sym typeface="Wingdings" panose="05000000000000000000" pitchFamily="2" charset="2"/>
              </a:rPr>
              <a:t>penghilangannya</a:t>
            </a:r>
            <a:r>
              <a:rPr lang="en-US" i="0" baseline="0" dirty="0" smtClean="0">
                <a:sym typeface="Wingdings" panose="05000000000000000000" pitchFamily="2" charset="2"/>
              </a:rPr>
              <a:t> </a:t>
            </a:r>
            <a:r>
              <a:rPr lang="en-US" i="0" baseline="0" dirty="0" err="1" smtClean="0">
                <a:sym typeface="Wingdings" panose="05000000000000000000" pitchFamily="2" charset="2"/>
              </a:rPr>
              <a:t>dinamakan</a:t>
            </a:r>
            <a:r>
              <a:rPr lang="en-US" i="0" baseline="0" dirty="0" smtClean="0">
                <a:sym typeface="Wingdings" panose="05000000000000000000" pitchFamily="2" charset="2"/>
              </a:rPr>
              <a:t> </a:t>
            </a:r>
            <a:r>
              <a:rPr lang="en-US" i="1" baseline="0" dirty="0" smtClean="0">
                <a:sym typeface="Wingdings" panose="05000000000000000000" pitchFamily="2" charset="2"/>
              </a:rPr>
              <a:t>debugging</a:t>
            </a:r>
            <a:endParaRPr lang="en-US" i="0" baseline="0" dirty="0" smtClean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en-US" i="0" baseline="0" dirty="0" smtClean="0">
                <a:sym typeface="Wingdings" panose="05000000000000000000" pitchFamily="2" charset="2"/>
              </a:rPr>
              <a:t>Kita </a:t>
            </a:r>
            <a:r>
              <a:rPr lang="en-US" i="0" baseline="0" dirty="0" err="1" smtClean="0">
                <a:sym typeface="Wingdings" panose="05000000000000000000" pitchFamily="2" charset="2"/>
              </a:rPr>
              <a:t>tidak</a:t>
            </a:r>
            <a:r>
              <a:rPr lang="en-US" i="0" baseline="0" dirty="0" smtClean="0">
                <a:sym typeface="Wingdings" panose="05000000000000000000" pitchFamily="2" charset="2"/>
              </a:rPr>
              <a:t> </a:t>
            </a:r>
            <a:r>
              <a:rPr lang="en-US" i="0" baseline="0" dirty="0" err="1" smtClean="0">
                <a:sym typeface="Wingdings" panose="05000000000000000000" pitchFamily="2" charset="2"/>
              </a:rPr>
              <a:t>akan</a:t>
            </a:r>
            <a:r>
              <a:rPr lang="en-US" i="0" baseline="0" dirty="0" smtClean="0">
                <a:sym typeface="Wingdings" panose="05000000000000000000" pitchFamily="2" charset="2"/>
              </a:rPr>
              <a:t> </a:t>
            </a:r>
            <a:r>
              <a:rPr lang="en-US" i="0" baseline="0" dirty="0" err="1" smtClean="0">
                <a:sym typeface="Wingdings" panose="05000000000000000000" pitchFamily="2" charset="2"/>
              </a:rPr>
              <a:t>membicarakan</a:t>
            </a:r>
            <a:r>
              <a:rPr lang="en-US" i="0" baseline="0" dirty="0" smtClean="0">
                <a:sym typeface="Wingdings" panose="05000000000000000000" pitchFamily="2" charset="2"/>
              </a:rPr>
              <a:t> </a:t>
            </a:r>
            <a:r>
              <a:rPr lang="en-US" i="0" baseline="0" dirty="0" err="1" smtClean="0">
                <a:sym typeface="Wingdings" panose="05000000000000000000" pitchFamily="2" charset="2"/>
              </a:rPr>
              <a:t>nomor</a:t>
            </a:r>
            <a:r>
              <a:rPr lang="en-US" i="0" baseline="0" dirty="0" smtClean="0">
                <a:sym typeface="Wingdings" panose="05000000000000000000" pitchFamily="2" charset="2"/>
              </a:rPr>
              <a:t> 3 </a:t>
            </a:r>
            <a:r>
              <a:rPr lang="en-US" i="0" baseline="0" dirty="0" err="1" smtClean="0">
                <a:sym typeface="Wingdings" panose="05000000000000000000" pitchFamily="2" charset="2"/>
              </a:rPr>
              <a:t>dan</a:t>
            </a:r>
            <a:r>
              <a:rPr lang="en-US" i="0" baseline="0" dirty="0" smtClean="0">
                <a:sym typeface="Wingdings" panose="05000000000000000000" pitchFamily="2" charset="2"/>
              </a:rPr>
              <a:t>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94DBE-A2A8-4B34-8A02-E7012A0C7F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95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768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1097280" y="3946680"/>
            <a:ext cx="1005768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51040" y="1845720"/>
            <a:ext cx="490788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51040" y="3946680"/>
            <a:ext cx="490788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1097280" y="3946680"/>
            <a:ext cx="490788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7680" cy="402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7680" cy="402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91" name="Picture 90"/>
          <p:cNvPicPr/>
          <p:nvPr/>
        </p:nvPicPr>
        <p:blipFill>
          <a:blip r:embed="rId2"/>
          <a:stretch/>
        </p:blipFill>
        <p:spPr>
          <a:xfrm>
            <a:off x="3605400" y="1845720"/>
            <a:ext cx="5041440" cy="4022640"/>
          </a:xfrm>
          <a:prstGeom prst="rect">
            <a:avLst/>
          </a:prstGeom>
          <a:ln>
            <a:noFill/>
          </a:ln>
        </p:spPr>
      </p:pic>
      <p:pic>
        <p:nvPicPr>
          <p:cNvPr id="92" name="Picture 91"/>
          <p:cNvPicPr/>
          <p:nvPr/>
        </p:nvPicPr>
        <p:blipFill>
          <a:blip r:embed="rId2"/>
          <a:stretch/>
        </p:blipFill>
        <p:spPr>
          <a:xfrm>
            <a:off x="3605400" y="1845720"/>
            <a:ext cx="5041440" cy="4022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7680" cy="402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7680" cy="402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402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51040" y="1845720"/>
            <a:ext cx="4907880" cy="402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7680" cy="672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097280" y="3946680"/>
            <a:ext cx="490788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51040" y="1845720"/>
            <a:ext cx="4907880" cy="402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402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51040" y="1845720"/>
            <a:ext cx="490788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51040" y="3946680"/>
            <a:ext cx="490788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788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51040" y="1845720"/>
            <a:ext cx="490788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1097280" y="3946680"/>
            <a:ext cx="10057680" cy="1918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7"/>
          <p:cNvPicPr/>
          <p:nvPr/>
        </p:nvPicPr>
        <p:blipFill>
          <a:blip r:embed="rId15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608040" y="609480"/>
            <a:ext cx="10972440" cy="5638320"/>
          </a:xfrm>
          <a:prstGeom prst="rect">
            <a:avLst/>
          </a:prstGeom>
          <a:noFill/>
          <a:ln w="15840">
            <a:miter/>
          </a:ln>
          <a:effectLst>
            <a:innerShdw blurRad="25400" dist="12700" dir="13500000">
              <a:srgbClr val="000000">
                <a:alpha val="45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1" name="Picture 9"/>
          <p:cNvPicPr/>
          <p:nvPr/>
        </p:nvPicPr>
        <p:blipFill>
          <a:blip r:embed="rId16"/>
          <a:stretch/>
        </p:blipFill>
        <p:spPr>
          <a:xfrm>
            <a:off x="-15840" y="3153960"/>
            <a:ext cx="776880" cy="606240"/>
          </a:xfrm>
          <a:prstGeom prst="rect">
            <a:avLst/>
          </a:prstGeom>
          <a:ln>
            <a:noFill/>
          </a:ln>
        </p:spPr>
      </p:pic>
      <p:pic>
        <p:nvPicPr>
          <p:cNvPr id="52" name="Picture 10"/>
          <p:cNvPicPr/>
          <p:nvPr/>
        </p:nvPicPr>
        <p:blipFill>
          <a:blip r:embed="rId16"/>
          <a:stretch/>
        </p:blipFill>
        <p:spPr>
          <a:xfrm>
            <a:off x="11436840" y="3153960"/>
            <a:ext cx="776880" cy="606240"/>
          </a:xfrm>
          <a:prstGeom prst="rect">
            <a:avLst/>
          </a:prstGeom>
          <a:ln>
            <a:noFill/>
          </a:ln>
        </p:spPr>
      </p:pic>
      <p:sp>
        <p:nvSpPr>
          <p:cNvPr id="53" name="Line 2"/>
          <p:cNvSpPr/>
          <p:nvPr/>
        </p:nvSpPr>
        <p:spPr>
          <a:xfrm>
            <a:off x="1396080" y="2421360"/>
            <a:ext cx="9407160" cy="0"/>
          </a:xfrm>
          <a:prstGeom prst="line">
            <a:avLst/>
          </a:prstGeom>
          <a:ln>
            <a:round/>
          </a:ln>
        </p:spPr>
      </p:sp>
      <p:sp>
        <p:nvSpPr>
          <p:cNvPr id="54" name="PlaceHolder 3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id-ID" sz="4400" strike="noStrike">
                <a:solidFill>
                  <a:srgbClr val="262626"/>
                </a:solidFill>
                <a:latin typeface="Garamond"/>
              </a:rPr>
              <a:t>Click to edit Master title style</a:t>
            </a:r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id-ID" sz="2400" strike="noStrike">
                <a:solidFill>
                  <a:srgbClr val="262626"/>
                </a:solidFill>
                <a:latin typeface="Garamond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d-ID" sz="2400" strike="noStrike">
                <a:solidFill>
                  <a:srgbClr val="262626"/>
                </a:solidFill>
                <a:latin typeface="Garamond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d-ID" sz="2400" strike="noStrike">
                <a:solidFill>
                  <a:srgbClr val="262626"/>
                </a:solidFill>
                <a:latin typeface="Garamond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d-ID" sz="2400" strike="noStrike">
                <a:solidFill>
                  <a:srgbClr val="262626"/>
                </a:solidFill>
                <a:latin typeface="Garamond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d-ID" sz="2400" strike="noStrike">
                <a:solidFill>
                  <a:srgbClr val="262626"/>
                </a:solidFill>
                <a:latin typeface="Garamond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d-ID" sz="2400" strike="noStrike">
                <a:solidFill>
                  <a:srgbClr val="262626"/>
                </a:solidFill>
                <a:latin typeface="Garamond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115000"/>
              <a:buFont typeface="Arial"/>
              <a:buChar char="•"/>
            </a:pPr>
            <a:r>
              <a:rPr lang="id-ID" sz="2400" strike="noStrike">
                <a:solidFill>
                  <a:srgbClr val="262626"/>
                </a:solidFill>
                <a:latin typeface="Garamond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115000"/>
              <a:buFont typeface="Arial"/>
              <a:buChar char="•"/>
            </a:pPr>
            <a:r>
              <a:rPr lang="id-ID" sz="2000" strike="noStrike">
                <a:solidFill>
                  <a:srgbClr val="262626"/>
                </a:solidFill>
                <a:latin typeface="Garamond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115000"/>
              <a:buFont typeface="Arial"/>
              <a:buChar char="•"/>
            </a:pPr>
            <a:r>
              <a:rPr lang="id-ID" strike="noStrike">
                <a:solidFill>
                  <a:srgbClr val="262626"/>
                </a:solidFill>
                <a:latin typeface="Garamond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115000"/>
              <a:buFont typeface="Arial"/>
              <a:buChar char="•"/>
            </a:pPr>
            <a:r>
              <a:rPr lang="id-ID" sz="1600" strike="noStrike">
                <a:solidFill>
                  <a:srgbClr val="262626"/>
                </a:solidFill>
                <a:latin typeface="Garamond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115000"/>
              <a:buFont typeface="Arial"/>
              <a:buChar char="•"/>
            </a:pPr>
            <a:r>
              <a:rPr lang="id-ID" sz="1400" strike="noStrike">
                <a:solidFill>
                  <a:srgbClr val="262626"/>
                </a:solidFill>
                <a:latin typeface="Garamond"/>
              </a:rPr>
              <a:t>Fifth level</a:t>
            </a:r>
            <a:endParaRPr/>
          </a:p>
        </p:txBody>
      </p:sp>
      <p:sp>
        <p:nvSpPr>
          <p:cNvPr id="56" name="PlaceHolder 5"/>
          <p:cNvSpPr>
            <a:spLocks noGrp="1"/>
          </p:cNvSpPr>
          <p:nvPr>
            <p:ph type="dt"/>
          </p:nvPr>
        </p:nvSpPr>
        <p:spPr>
          <a:xfrm>
            <a:off x="8677440" y="5969160"/>
            <a:ext cx="1599840" cy="2790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Garamond"/>
              </a:rPr>
              <a:t>3/21/17</a:t>
            </a:r>
            <a:endParaRPr/>
          </a:p>
        </p:txBody>
      </p:sp>
      <p:sp>
        <p:nvSpPr>
          <p:cNvPr id="57" name="PlaceHolder 6"/>
          <p:cNvSpPr>
            <a:spLocks noGrp="1"/>
          </p:cNvSpPr>
          <p:nvPr>
            <p:ph type="ftr"/>
          </p:nvPr>
        </p:nvSpPr>
        <p:spPr>
          <a:xfrm>
            <a:off x="1295280" y="5969160"/>
            <a:ext cx="7305480" cy="2790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58" name="PlaceHolder 7"/>
          <p:cNvSpPr>
            <a:spLocks noGrp="1"/>
          </p:cNvSpPr>
          <p:nvPr>
            <p:ph type="sldNum"/>
          </p:nvPr>
        </p:nvSpPr>
        <p:spPr>
          <a:xfrm>
            <a:off x="10353960" y="5969160"/>
            <a:ext cx="542160" cy="2790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3048FCE-6A2F-46E3-A125-7B5AB209F5D6}" type="slidenum">
              <a:rPr lang="en-US" sz="1000" strike="noStrike">
                <a:solidFill>
                  <a:srgbClr val="000000"/>
                </a:solidFill>
                <a:latin typeface="Garamond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097280" y="1360080"/>
            <a:ext cx="10057680" cy="21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600" strike="noStrike" dirty="0">
                <a:solidFill>
                  <a:srgbClr val="262626"/>
                </a:solidFill>
                <a:latin typeface="Calibri Light"/>
              </a:rPr>
              <a:t>PRAKTIKUM METODE NUMERIK</a:t>
            </a:r>
            <a:endParaRPr dirty="0"/>
          </a:p>
        </p:txBody>
      </p:sp>
      <p:sp>
        <p:nvSpPr>
          <p:cNvPr id="134" name="CustomShape 2"/>
          <p:cNvSpPr/>
          <p:nvPr/>
        </p:nvSpPr>
        <p:spPr>
          <a:xfrm>
            <a:off x="1097280" y="4119120"/>
            <a:ext cx="10057680" cy="220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cap="all">
                <a:solidFill>
                  <a:srgbClr val="637052"/>
                </a:solidFill>
                <a:latin typeface="Calibri Light"/>
              </a:rPr>
              <a:t>PERTEMUAN 2 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b="1" strike="noStrike" cap="all">
                <a:solidFill>
                  <a:srgbClr val="637052"/>
                </a:solidFill>
                <a:latin typeface="Calibri Light"/>
              </a:rPr>
              <a:t>GALAT / ERROR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1097280" y="349383"/>
            <a:ext cx="10057680" cy="145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id-ID" sz="5400" dirty="0">
                <a:latin typeface="Arial"/>
              </a:rPr>
              <a:t>Error Trunkasi</a:t>
            </a:r>
            <a:endParaRPr dirty="0"/>
          </a:p>
        </p:txBody>
      </p:sp>
      <p:sp>
        <p:nvSpPr>
          <p:cNvPr id="6" name="Text Placeholder 2"/>
          <p:cNvSpPr>
            <a:spLocks noGrp="1"/>
          </p:cNvSpPr>
          <p:nvPr>
            <p:ph type="body"/>
          </p:nvPr>
        </p:nvSpPr>
        <p:spPr>
          <a:xfrm>
            <a:off x="1097280" y="1736640"/>
            <a:ext cx="10057680" cy="425345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/>
              <a:t>galat</a:t>
            </a:r>
            <a:r>
              <a:rPr lang="en-US" sz="2400" dirty="0"/>
              <a:t> yang </a:t>
            </a:r>
            <a:r>
              <a:rPr lang="en-US" sz="2400" dirty="0" err="1"/>
              <a:t>ditimbulkan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pembatasan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komputasi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proses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 smtClean="0"/>
              <a:t>numerik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numerik</a:t>
            </a:r>
            <a:r>
              <a:rPr lang="en-US" sz="2400" dirty="0"/>
              <a:t> yang </a:t>
            </a:r>
            <a:r>
              <a:rPr lang="en-US" sz="2400" dirty="0" err="1"/>
              <a:t>penurunan</a:t>
            </a:r>
            <a:r>
              <a:rPr lang="en-US" sz="2400" dirty="0"/>
              <a:t> </a:t>
            </a:r>
            <a:r>
              <a:rPr lang="en-US" sz="2400" dirty="0" err="1"/>
              <a:t>rumusnya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proses </a:t>
            </a:r>
            <a:r>
              <a:rPr lang="en-US" sz="2400" dirty="0" err="1"/>
              <a:t>iterasi</a:t>
            </a:r>
            <a:r>
              <a:rPr lang="en-US" sz="2400" dirty="0"/>
              <a:t> yang </a:t>
            </a:r>
            <a:r>
              <a:rPr lang="en-US" sz="2400" dirty="0" err="1"/>
              <a:t>jumlahnya</a:t>
            </a:r>
            <a:r>
              <a:rPr lang="en-US" sz="2400" dirty="0"/>
              <a:t> </a:t>
            </a:r>
            <a:r>
              <a:rPr lang="en-US" sz="2400" dirty="0" err="1"/>
              <a:t>tak</a:t>
            </a:r>
            <a:r>
              <a:rPr lang="en-US" sz="2400" dirty="0"/>
              <a:t> </a:t>
            </a:r>
            <a:r>
              <a:rPr lang="en-US" sz="2400" dirty="0" err="1"/>
              <a:t>terhingga</a:t>
            </a:r>
            <a:r>
              <a:rPr lang="en-US" sz="2400" dirty="0"/>
              <a:t>,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membatasi</a:t>
            </a:r>
            <a:r>
              <a:rPr lang="en-US" sz="2400" dirty="0"/>
              <a:t> proses </a:t>
            </a:r>
            <a:r>
              <a:rPr lang="en-US" sz="2400" dirty="0" err="1"/>
              <a:t>penghitungan</a:t>
            </a:r>
            <a:r>
              <a:rPr lang="en-US" sz="2400" dirty="0"/>
              <a:t>,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iterasi</a:t>
            </a:r>
            <a:r>
              <a:rPr lang="en-US" sz="2400" dirty="0"/>
              <a:t> </a:t>
            </a:r>
            <a:r>
              <a:rPr lang="en-US" sz="2400" dirty="0" err="1"/>
              <a:t>dibatasi</a:t>
            </a:r>
            <a:r>
              <a:rPr lang="en-US" sz="2400" dirty="0"/>
              <a:t> </a:t>
            </a:r>
            <a:r>
              <a:rPr lang="en-US" sz="2400" dirty="0" err="1"/>
              <a:t>sampai</a:t>
            </a:r>
            <a:r>
              <a:rPr lang="en-US" sz="2400" dirty="0"/>
              <a:t> </a:t>
            </a:r>
            <a:r>
              <a:rPr lang="en-US" sz="2400" dirty="0" err="1"/>
              <a:t>langkah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smtClean="0"/>
              <a:t>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/>
              <a:t>penghitungan</a:t>
            </a:r>
            <a:r>
              <a:rPr lang="en-US" sz="2400" dirty="0"/>
              <a:t> </a:t>
            </a:r>
            <a:r>
              <a:rPr lang="en-US" sz="2400" dirty="0" err="1"/>
              <a:t>sampai</a:t>
            </a:r>
            <a:r>
              <a:rPr lang="en-US" sz="2400" dirty="0"/>
              <a:t> </a:t>
            </a:r>
            <a:r>
              <a:rPr lang="en-US" sz="2400" dirty="0" err="1"/>
              <a:t>langkah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n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hampiran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penghitungan</a:t>
            </a:r>
            <a:r>
              <a:rPr lang="en-US" sz="2400" dirty="0"/>
              <a:t> </a:t>
            </a:r>
            <a:r>
              <a:rPr lang="en-US" sz="2400" dirty="0" err="1"/>
              <a:t>langkah</a:t>
            </a:r>
            <a:r>
              <a:rPr lang="en-US" sz="2400" dirty="0"/>
              <a:t> n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galat</a:t>
            </a:r>
            <a:r>
              <a:rPr lang="en-US" sz="2400" dirty="0"/>
              <a:t> </a:t>
            </a:r>
            <a:r>
              <a:rPr lang="en-US" sz="2400" dirty="0" err="1"/>
              <a:t>pemotongan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id-ID" sz="5400">
                <a:latin typeface="Arial"/>
              </a:rPr>
              <a:t>Error Trunkasi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id-ID" sz="2800" dirty="0">
                <a:latin typeface="Arial"/>
              </a:rPr>
              <a:t>Error ini terjadi ketika suatu rumus komputasi disederhanakan dengan cara membuang suku yang berderajat tinggi.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id-ID" sz="2800" dirty="0">
                <a:latin typeface="Arial"/>
              </a:rPr>
              <a:t>Misalkan pada perhitungan nilai </a:t>
            </a:r>
            <a:r>
              <a:rPr lang="id-ID" sz="2800" dirty="0" smtClean="0">
                <a:latin typeface="Arial"/>
              </a:rPr>
              <a:t>-</a:t>
            </a:r>
            <a:r>
              <a:rPr lang="id-ID" sz="2800" i="1" dirty="0" smtClean="0">
                <a:latin typeface="Arial"/>
              </a:rPr>
              <a:t>In</a:t>
            </a:r>
            <a:r>
              <a:rPr lang="id-ID" sz="2800" dirty="0" smtClean="0">
                <a:latin typeface="Arial"/>
              </a:rPr>
              <a:t> </a:t>
            </a:r>
            <a:r>
              <a:rPr lang="id-ID" sz="2800" dirty="0">
                <a:latin typeface="Arial"/>
              </a:rPr>
              <a:t>2 dengan rumus </a:t>
            </a:r>
            <a:r>
              <a:rPr lang="id-ID" sz="2800" dirty="0" smtClean="0">
                <a:latin typeface="Arial"/>
              </a:rPr>
              <a:t>:</a:t>
            </a:r>
          </a:p>
          <a:p>
            <a:pPr>
              <a:buSzPct val="45000"/>
              <a:buFont typeface="StarSymbol"/>
              <a:buChar char=""/>
            </a:pPr>
            <a:endParaRPr lang="id-ID" sz="2800" dirty="0">
              <a:latin typeface="Arial"/>
            </a:endParaRPr>
          </a:p>
          <a:p>
            <a:pPr algn="ctr">
              <a:buSzPct val="45000"/>
              <a:buFont typeface="StarSymbol"/>
              <a:buChar char=""/>
            </a:pP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017" y="3644853"/>
            <a:ext cx="2864205" cy="98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371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id-ID" sz="4400">
                <a:latin typeface="Arial"/>
              </a:rPr>
              <a:t>Error Progresif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id-ID" sz="2800">
                <a:latin typeface="Arial"/>
              </a:rPr>
              <a:t>Error ini lebih ke arah penanganan stabil atau tidaknya pada proses komputasinya.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id-ID" sz="2800">
                <a:latin typeface="Arial"/>
              </a:rPr>
              <a:t>Komputasi yang stabil : konvergen.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id-ID" sz="2800">
                <a:latin typeface="Arial"/>
              </a:rPr>
              <a:t>Komputasi yang tidak stabil : divergen.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id-ID" sz="2800">
                <a:latin typeface="Arial"/>
              </a:rPr>
              <a:t>Biasanya lebih ke arah pendekatan nilai seperti menghitung nilai </a:t>
            </a:r>
            <a:r>
              <a:rPr lang="id-ID" sz="2800" i="1">
                <a:latin typeface="Arial"/>
              </a:rPr>
              <a:t>x</a:t>
            </a:r>
            <a:r>
              <a:rPr lang="id-ID" sz="2800">
                <a:latin typeface="Arial"/>
              </a:rPr>
              <a:t> pada persamaan non-linier.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id-ID" sz="4800">
                <a:latin typeface="Arial"/>
              </a:rPr>
              <a:t>Error Batasan Angka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id-ID" sz="2800" dirty="0">
                <a:latin typeface="Arial"/>
              </a:rPr>
              <a:t>Biasanya lebih arah ke perhitungan yang nilainya sangat besar maupun sangat kecil.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id-ID" sz="2800" dirty="0">
                <a:latin typeface="Arial"/>
              </a:rPr>
              <a:t>Do you remmember </a:t>
            </a:r>
            <a:r>
              <a:rPr lang="id-ID" sz="2800" dirty="0" smtClean="0">
                <a:latin typeface="Arial"/>
              </a:rPr>
              <a:t>about int, float, double ? Kira – kira bedanya apa ? </a:t>
            </a:r>
            <a:r>
              <a:rPr lang="id-ID" sz="2800" smtClean="0">
                <a:latin typeface="Arial"/>
              </a:rPr>
              <a:t>Ketiga variabel tersebut cocoknya untuk perhitungan apa 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335240" y="2353320"/>
            <a:ext cx="10057680" cy="145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id-ID" sz="4400" strike="noStrike">
                <a:solidFill>
                  <a:srgbClr val="000000"/>
                </a:solidFill>
                <a:latin typeface="Arial"/>
                <a:ea typeface="DejaVu Sans"/>
              </a:rPr>
              <a:t>Let’s go to coding MATLAB </a:t>
            </a:r>
            <a:r>
              <a:rPr lang="id-ID" sz="4400" strike="noStrike">
                <a:solidFill>
                  <a:srgbClr val="000000"/>
                </a:solidFill>
                <a:latin typeface="Wingdings"/>
                <a:ea typeface="DejaVu Sans"/>
              </a:rPr>
              <a:t>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1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Shape 1"/>
              <p:cNvSpPr txBox="1"/>
              <p:nvPr/>
            </p:nvSpPr>
            <p:spPr>
              <a:xfrm>
                <a:off x="1097280" y="286560"/>
                <a:ext cx="10057680" cy="1450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ctr"/>
              <a:lstStyle/>
              <a:p>
                <a:pPr>
                  <a:lnSpc>
                    <a:spcPct val="90000"/>
                  </a:lnSpc>
                </a:pPr>
                <a:r>
                  <a:rPr lang="id-ID" sz="4400" strike="noStrike" dirty="0" smtClean="0">
                    <a:solidFill>
                      <a:srgbClr val="000000"/>
                    </a:solidFill>
                    <a:latin typeface="Arial"/>
                    <a:ea typeface="DejaVu Sans"/>
                  </a:rPr>
                  <a:t>Menghitung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d-ID" sz="4400" i="1" strike="noStrik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d-ID" sz="4400" b="0" i="1" strike="noStrik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id-ID" sz="4400" strike="noStrike" dirty="0" smtClean="0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endParaRPr dirty="0"/>
              </a:p>
            </p:txBody>
          </p:sp>
        </mc:Choice>
        <mc:Fallback xmlns="">
          <p:sp>
            <p:nvSpPr>
              <p:cNvPr id="155" name="TextShap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6560"/>
                <a:ext cx="10057680" cy="1450080"/>
              </a:xfrm>
              <a:prstGeom prst="rect">
                <a:avLst/>
              </a:prstGeom>
              <a:blipFill rotWithShape="0">
                <a:blip r:embed="rId2"/>
                <a:stretch>
                  <a:fillRect l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TextShape 3"/>
          <p:cNvSpPr txBox="1"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Arial"/>
                <a:ea typeface="DejaVu Sans"/>
              </a:rPr>
              <a:t>How ??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D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Shape 1"/>
              <p:cNvSpPr txBox="1"/>
              <p:nvPr/>
            </p:nvSpPr>
            <p:spPr>
              <a:xfrm>
                <a:off x="1097280" y="647114"/>
                <a:ext cx="10057680" cy="12660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ctr"/>
              <a:lstStyle/>
              <a:p>
                <a:pPr>
                  <a:lnSpc>
                    <a:spcPct val="90000"/>
                  </a:lnSpc>
                </a:pPr>
                <a:r>
                  <a:rPr lang="id-ID" sz="4400" strike="noStrike" dirty="0" smtClean="0">
                    <a:solidFill>
                      <a:srgbClr val="000000"/>
                    </a:solidFill>
                    <a:latin typeface="Arial"/>
                    <a:ea typeface="DejaVu Sans"/>
                  </a:rPr>
                  <a:t>Program 1 :
Menghitung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d-ID" sz="4400" i="1" strike="noStrik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d-ID" sz="4400" b="0" i="1" strike="noStrik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id-ID" sz="4400" strike="noStrike" dirty="0" smtClean="0">
                    <a:solidFill>
                      <a:srgbClr val="000000"/>
                    </a:solidFill>
                    <a:latin typeface="Arial"/>
                    <a:ea typeface="DejaVu Sans"/>
                  </a:rPr>
                  <a:t>  </a:t>
                </a:r>
                <a:endParaRPr dirty="0"/>
              </a:p>
            </p:txBody>
          </p:sp>
        </mc:Choice>
        <mc:Fallback xmlns="">
          <p:sp>
            <p:nvSpPr>
              <p:cNvPr id="158" name="TextShap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647114"/>
                <a:ext cx="10057680" cy="1266092"/>
              </a:xfrm>
              <a:prstGeom prst="rect">
                <a:avLst/>
              </a:prstGeom>
              <a:blipFill rotWithShape="0">
                <a:blip r:embed="rId2"/>
                <a:stretch>
                  <a:fillRect l="-3333" t="-19231" b="-264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0" name="Picture 3"/>
          <p:cNvPicPr/>
          <p:nvPr/>
        </p:nvPicPr>
        <p:blipFill>
          <a:blip r:embed="rId3"/>
          <a:stretch/>
        </p:blipFill>
        <p:spPr>
          <a:xfrm>
            <a:off x="3009420" y="2046490"/>
            <a:ext cx="6233400" cy="396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id-ID" sz="4400" strike="noStrike">
                <a:solidFill>
                  <a:srgbClr val="000000"/>
                </a:solidFill>
                <a:latin typeface="Arial"/>
                <a:ea typeface="DejaVu Sans"/>
              </a:rPr>
              <a:t>Program 2 :
Menghitung </a:t>
            </a:r>
            <a:r>
              <a:rPr lang="id-ID" sz="4400" i="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lang="id-ID" sz="4400" i="1" strike="noStrike" baseline="30000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endParaRPr/>
          </a:p>
        </p:txBody>
      </p:sp>
      <p:pic>
        <p:nvPicPr>
          <p:cNvPr id="162" name="Picture 3"/>
          <p:cNvPicPr/>
          <p:nvPr/>
        </p:nvPicPr>
        <p:blipFill>
          <a:blip r:embed="rId2"/>
          <a:stretch/>
        </p:blipFill>
        <p:spPr>
          <a:xfrm>
            <a:off x="2630160" y="1737000"/>
            <a:ext cx="6992280" cy="3847680"/>
          </a:xfrm>
          <a:prstGeom prst="rect">
            <a:avLst/>
          </a:prstGeom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858" y="4185005"/>
            <a:ext cx="3636112" cy="1399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id-ID" sz="4400" strike="noStrike">
                <a:solidFill>
                  <a:srgbClr val="000000"/>
                </a:solidFill>
                <a:latin typeface="Arial"/>
                <a:ea typeface="DejaVu Sans"/>
              </a:rPr>
              <a:t>Menghitung nilai galat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1097280" y="1997640"/>
            <a:ext cx="10057680" cy="32353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Arial"/>
                <a:ea typeface="DejaVu Sans"/>
              </a:rPr>
              <a:t>Coba hitung galat dari nilai eksak dengan nilai dengan metode dari kedua program di atas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4000" strike="noStrike">
                <a:solidFill>
                  <a:srgbClr val="000000"/>
                </a:solidFill>
                <a:latin typeface="Arial"/>
                <a:ea typeface="DejaVu Sans"/>
              </a:rPr>
              <a:t>What Happened ??</a:t>
            </a:r>
            <a:endParaRPr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1012874" y="708591"/>
            <a:ext cx="10057680" cy="76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id-ID" sz="4400" strike="noStrike" dirty="0">
                <a:solidFill>
                  <a:srgbClr val="000000"/>
                </a:solidFill>
                <a:latin typeface="Arial"/>
                <a:ea typeface="DejaVu Sans"/>
              </a:rPr>
              <a:t>Program 1 :</a:t>
            </a:r>
            <a:endParaRPr dirty="0"/>
          </a:p>
        </p:txBody>
      </p:sp>
      <p:sp>
        <p:nvSpPr>
          <p:cNvPr id="166" name="TextShape 2"/>
          <p:cNvSpPr txBox="1"/>
          <p:nvPr/>
        </p:nvSpPr>
        <p:spPr>
          <a:xfrm>
            <a:off x="1209960" y="1927440"/>
            <a:ext cx="10057680" cy="3207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800" strike="noStrike" dirty="0" err="1">
                <a:solidFill>
                  <a:srgbClr val="000000"/>
                </a:solidFill>
                <a:latin typeface="Arial"/>
                <a:ea typeface="DejaVu Sans"/>
              </a:rPr>
              <a:t>Hasilnya</a:t>
            </a:r>
            <a:r>
              <a:rPr lang="en-US" sz="2800" strike="noStrike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Arial"/>
                <a:ea typeface="DejaVu Sans"/>
              </a:rPr>
              <a:t>akan</a:t>
            </a:r>
            <a:r>
              <a:rPr lang="en-US" sz="2800" strike="noStrike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Arial"/>
                <a:ea typeface="DejaVu Sans"/>
              </a:rPr>
              <a:t>diperoleh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800" strike="noStrike" dirty="0">
                <a:solidFill>
                  <a:srgbClr val="000000"/>
                </a:solidFill>
                <a:latin typeface="Arial"/>
                <a:ea typeface="DejaVu Sans"/>
              </a:rPr>
              <a:t>ε = 0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2800" strike="noStrike" dirty="0" err="1">
                <a:solidFill>
                  <a:srgbClr val="000000"/>
                </a:solidFill>
                <a:latin typeface="Arial"/>
                <a:ea typeface="DejaVu Sans"/>
              </a:rPr>
              <a:t>Tapi</a:t>
            </a:r>
            <a:r>
              <a:rPr lang="en-US" sz="2800" strike="noStrike" dirty="0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800" strike="noStrike" dirty="0" err="1">
                <a:solidFill>
                  <a:srgbClr val="000000"/>
                </a:solidFill>
                <a:latin typeface="Arial"/>
                <a:ea typeface="DejaVu Sans"/>
              </a:rPr>
              <a:t>Jika</a:t>
            </a:r>
            <a:r>
              <a:rPr lang="en-US" sz="2800" strike="noStrike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Arial"/>
                <a:ea typeface="DejaVu Sans"/>
              </a:rPr>
              <a:t>batas</a:t>
            </a:r>
            <a:r>
              <a:rPr lang="en-US" sz="2800" strike="noStrike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Arial"/>
                <a:ea typeface="DejaVu Sans"/>
              </a:rPr>
              <a:t>iterasi</a:t>
            </a:r>
            <a:r>
              <a:rPr lang="en-US" sz="2800" strike="noStrike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Arial"/>
                <a:ea typeface="DejaVu Sans"/>
              </a:rPr>
              <a:t>menjadi</a:t>
            </a:r>
            <a:r>
              <a:rPr lang="en-US" sz="2800" strike="noStrike" dirty="0">
                <a:solidFill>
                  <a:srgbClr val="000000"/>
                </a:solidFill>
                <a:latin typeface="Arial"/>
                <a:ea typeface="DejaVu Sans"/>
              </a:rPr>
              <a:t> 0,5. What happened 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295280" y="982080"/>
            <a:ext cx="9600840" cy="13348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id-ID" sz="6000" strike="noStrike">
                <a:solidFill>
                  <a:srgbClr val="262626"/>
                </a:solidFill>
                <a:latin typeface="Garamond"/>
              </a:rPr>
              <a:t>Soal PreTest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1295280" y="2705760"/>
            <a:ext cx="9600840" cy="3169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115000"/>
              <a:buFont typeface="Arial"/>
              <a:buAutoNum type="arabicPeriod"/>
            </a:pPr>
            <a:r>
              <a:rPr lang="id-ID" sz="2400" strike="noStrike">
                <a:solidFill>
                  <a:srgbClr val="262626"/>
                </a:solidFill>
                <a:latin typeface="Garamond"/>
              </a:rPr>
              <a:t>Apa yang anda ketahui tentang galat atau error ?</a:t>
            </a:r>
            <a:endParaRPr/>
          </a:p>
          <a:p>
            <a:pPr>
              <a:lnSpc>
                <a:spcPct val="100000"/>
              </a:lnSpc>
              <a:buSzPct val="115000"/>
              <a:buFont typeface="Arial"/>
              <a:buAutoNum type="arabicPeriod"/>
            </a:pPr>
            <a:r>
              <a:rPr lang="id-ID" sz="2400" strike="noStrike">
                <a:solidFill>
                  <a:srgbClr val="262626"/>
                </a:solidFill>
                <a:latin typeface="Garamond"/>
              </a:rPr>
              <a:t>Sebutkan minimal 3 apa yang menyebabkan munculnya nilai error / galat ! </a:t>
            </a:r>
            <a:endParaRPr/>
          </a:p>
          <a:p>
            <a:pPr>
              <a:lnSpc>
                <a:spcPct val="100000"/>
              </a:lnSpc>
              <a:buSzPct val="115000"/>
              <a:buFont typeface="Arial"/>
              <a:buAutoNum type="arabicPeriod"/>
            </a:pPr>
            <a:r>
              <a:rPr lang="id-ID" sz="2400" strike="noStrike">
                <a:solidFill>
                  <a:srgbClr val="262626"/>
                </a:solidFill>
                <a:latin typeface="Garamond"/>
              </a:rPr>
              <a:t>Sebutkan macam – macam error komputasi numerik beserta contohnya !</a:t>
            </a: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083212" y="680455"/>
            <a:ext cx="10057680" cy="76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id-ID" sz="4400" strike="noStrike" dirty="0">
                <a:solidFill>
                  <a:srgbClr val="000000"/>
                </a:solidFill>
                <a:latin typeface="Arial"/>
                <a:ea typeface="DejaVu Sans"/>
              </a:rPr>
              <a:t>Program 1 :</a:t>
            </a:r>
            <a:endParaRPr dirty="0"/>
          </a:p>
        </p:txBody>
      </p:sp>
      <p:sp>
        <p:nvSpPr>
          <p:cNvPr id="168" name="TextShape 2"/>
          <p:cNvSpPr txBox="1"/>
          <p:nvPr/>
        </p:nvSpPr>
        <p:spPr>
          <a:xfrm>
            <a:off x="1209960" y="1927440"/>
            <a:ext cx="10057680" cy="3207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800" strike="noStrike" dirty="0" err="1">
                <a:solidFill>
                  <a:srgbClr val="000000"/>
                </a:solidFill>
                <a:latin typeface="Arial"/>
                <a:ea typeface="DejaVu Sans"/>
              </a:rPr>
              <a:t>Hasilnya</a:t>
            </a:r>
            <a:r>
              <a:rPr lang="en-US" sz="2800" strike="noStrike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Arial"/>
                <a:ea typeface="DejaVu Sans"/>
              </a:rPr>
              <a:t>akan</a:t>
            </a:r>
            <a:r>
              <a:rPr lang="en-US" sz="2800" strike="noStrike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Arial"/>
                <a:ea typeface="DejaVu Sans"/>
              </a:rPr>
              <a:t>diperoleh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800" strike="noStrike" dirty="0">
                <a:solidFill>
                  <a:srgbClr val="000000"/>
                </a:solidFill>
                <a:latin typeface="Arial"/>
                <a:ea typeface="DejaVu Sans"/>
              </a:rPr>
              <a:t>ε = 0,0858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US" sz="2800" strike="noStrike" dirty="0">
                <a:solidFill>
                  <a:srgbClr val="000000"/>
                </a:solidFill>
                <a:latin typeface="Arial"/>
                <a:ea typeface="DejaVu Sans"/>
              </a:rPr>
              <a:t>Why ???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id-ID" sz="4400" strike="noStrike">
                <a:solidFill>
                  <a:srgbClr val="000000"/>
                </a:solidFill>
                <a:latin typeface="Arial"/>
                <a:ea typeface="DejaVu Sans"/>
              </a:rPr>
              <a:t>Program 2 :</a:t>
            </a:r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strike="noStrike" dirty="0" err="1">
                <a:solidFill>
                  <a:srgbClr val="000000"/>
                </a:solidFill>
                <a:latin typeface="Arial"/>
                <a:ea typeface="DejaVu Sans"/>
              </a:rPr>
              <a:t>Misalkan</a:t>
            </a:r>
            <a:r>
              <a:rPr lang="en-US" sz="2800" strike="noStrike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Arial"/>
                <a:ea typeface="DejaVu Sans"/>
              </a:rPr>
              <a:t>menghitung</a:t>
            </a:r>
            <a:r>
              <a:rPr lang="en-US" sz="2800" strike="noStrike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Arial"/>
                <a:ea typeface="DejaVu Sans"/>
              </a:rPr>
              <a:t>nilai</a:t>
            </a:r>
            <a:r>
              <a:rPr lang="en-US" sz="2800" strike="noStrike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800" i="1" strike="noStrike" dirty="0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lang="en-US" sz="2800" i="1" strike="noStrike" baseline="30000" dirty="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en-US" sz="2800" i="1" strike="noStrike" dirty="0">
                <a:solidFill>
                  <a:srgbClr val="000000"/>
                </a:solidFill>
                <a:latin typeface="Arial"/>
                <a:ea typeface="DejaVu Sans"/>
              </a:rPr>
              <a:t> = 2,7183</a:t>
            </a:r>
            <a:r>
              <a:rPr lang="en-US" sz="2800" strike="noStrike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800" strike="noStrike" dirty="0" err="1">
                <a:solidFill>
                  <a:srgbClr val="000000"/>
                </a:solidFill>
                <a:latin typeface="Arial"/>
                <a:ea typeface="DejaVu Sans"/>
              </a:rPr>
              <a:t>Sekarang</a:t>
            </a:r>
            <a:r>
              <a:rPr lang="en-US" sz="2800" strike="noStrike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Arial"/>
                <a:ea typeface="DejaVu Sans"/>
              </a:rPr>
              <a:t>dengan</a:t>
            </a:r>
            <a:r>
              <a:rPr lang="en-US" sz="2800" strike="noStrike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Arial"/>
                <a:ea typeface="DejaVu Sans"/>
              </a:rPr>
              <a:t>Deret</a:t>
            </a:r>
            <a:r>
              <a:rPr lang="en-US" sz="2800" strike="noStrike" dirty="0">
                <a:solidFill>
                  <a:srgbClr val="000000"/>
                </a:solidFill>
                <a:latin typeface="Arial"/>
                <a:ea typeface="DejaVu Sans"/>
              </a:rPr>
              <a:t> Taylor, </a:t>
            </a:r>
            <a:r>
              <a:rPr lang="en-US" sz="2800" strike="noStrike" dirty="0" err="1">
                <a:solidFill>
                  <a:srgbClr val="000000"/>
                </a:solidFill>
                <a:latin typeface="Arial"/>
                <a:ea typeface="DejaVu Sans"/>
              </a:rPr>
              <a:t>misalkan</a:t>
            </a:r>
            <a:r>
              <a:rPr lang="en-US" sz="2800" strike="noStrike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800" i="1" strike="noStrike" dirty="0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lang="en-US" sz="2800" strike="noStrike" dirty="0">
                <a:solidFill>
                  <a:srgbClr val="000000"/>
                </a:solidFill>
                <a:latin typeface="Arial"/>
                <a:ea typeface="DejaVu Sans"/>
              </a:rPr>
              <a:t> = 10 </a:t>
            </a:r>
            <a:r>
              <a:rPr lang="en-US" sz="2800" strike="noStrike" dirty="0" err="1">
                <a:solidFill>
                  <a:srgbClr val="000000"/>
                </a:solidFill>
                <a:latin typeface="Arial"/>
                <a:ea typeface="DejaVu Sans"/>
              </a:rPr>
              <a:t>akan</a:t>
            </a:r>
            <a:r>
              <a:rPr lang="en-US" sz="2800" strike="noStrike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Arial"/>
                <a:ea typeface="DejaVu Sans"/>
              </a:rPr>
              <a:t>diperoleh</a:t>
            </a:r>
            <a:r>
              <a:rPr lang="en-US" sz="2800" strike="noStrike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Arial"/>
                <a:ea typeface="DejaVu Sans"/>
              </a:rPr>
              <a:t>berapa</a:t>
            </a:r>
            <a:r>
              <a:rPr lang="en-US" sz="2800" strike="noStrike" dirty="0">
                <a:solidFill>
                  <a:srgbClr val="000000"/>
                </a:solidFill>
                <a:latin typeface="Arial"/>
                <a:ea typeface="DejaVu Sans"/>
              </a:rPr>
              <a:t> ? </a:t>
            </a:r>
            <a:r>
              <a:rPr lang="en-US" sz="2800" strike="noStrike" dirty="0" err="1">
                <a:solidFill>
                  <a:srgbClr val="000000"/>
                </a:solidFill>
                <a:latin typeface="Arial"/>
                <a:ea typeface="DejaVu Sans"/>
              </a:rPr>
              <a:t>Berapa</a:t>
            </a:r>
            <a:r>
              <a:rPr lang="en-US" sz="2800" strike="noStrike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Arial"/>
                <a:ea typeface="DejaVu Sans"/>
              </a:rPr>
              <a:t>nilai</a:t>
            </a:r>
            <a:r>
              <a:rPr lang="en-US" sz="2800" strike="noStrike" dirty="0">
                <a:solidFill>
                  <a:srgbClr val="000000"/>
                </a:solidFill>
                <a:latin typeface="Arial"/>
                <a:ea typeface="DejaVu Sans"/>
              </a:rPr>
              <a:t> error-</a:t>
            </a:r>
            <a:r>
              <a:rPr lang="en-US" sz="2800" strike="noStrike" dirty="0" err="1">
                <a:solidFill>
                  <a:srgbClr val="000000"/>
                </a:solidFill>
                <a:latin typeface="Arial"/>
                <a:ea typeface="DejaVu Sans"/>
              </a:rPr>
              <a:t>nya</a:t>
            </a:r>
            <a:r>
              <a:rPr lang="en-US" sz="2800" strike="noStrike" dirty="0">
                <a:solidFill>
                  <a:srgbClr val="000000"/>
                </a:solidFill>
                <a:latin typeface="Arial"/>
                <a:ea typeface="DejaVu Sans"/>
              </a:rPr>
              <a:t> ?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800" strike="noStrike" dirty="0" err="1">
                <a:solidFill>
                  <a:srgbClr val="000000"/>
                </a:solidFill>
                <a:latin typeface="Arial"/>
                <a:ea typeface="DejaVu Sans"/>
              </a:rPr>
              <a:t>Coba</a:t>
            </a:r>
            <a:r>
              <a:rPr lang="en-US" sz="2800" strike="noStrike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800" i="1" strike="noStrike" dirty="0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lang="en-US" sz="2800" strike="noStrike" dirty="0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lang="en-US" sz="2800" strike="noStrike" dirty="0" err="1">
                <a:solidFill>
                  <a:srgbClr val="000000"/>
                </a:solidFill>
                <a:latin typeface="Arial"/>
                <a:ea typeface="DejaVu Sans"/>
              </a:rPr>
              <a:t>nya</a:t>
            </a:r>
            <a:r>
              <a:rPr lang="en-US" sz="2800" strike="noStrike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Arial"/>
                <a:ea typeface="DejaVu Sans"/>
              </a:rPr>
              <a:t>diganti</a:t>
            </a:r>
            <a:r>
              <a:rPr lang="en-US" sz="2800" strike="noStrike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800" i="1" strike="noStrike" dirty="0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lang="en-US" sz="2800" strike="noStrike" dirty="0">
                <a:solidFill>
                  <a:srgbClr val="000000"/>
                </a:solidFill>
                <a:latin typeface="Arial"/>
                <a:ea typeface="DejaVu Sans"/>
              </a:rPr>
              <a:t> = 5. </a:t>
            </a:r>
            <a:r>
              <a:rPr lang="en-US" sz="2800" strike="noStrike" dirty="0" err="1">
                <a:solidFill>
                  <a:srgbClr val="000000"/>
                </a:solidFill>
                <a:latin typeface="Arial"/>
                <a:ea typeface="DejaVu Sans"/>
              </a:rPr>
              <a:t>Berapa</a:t>
            </a:r>
            <a:r>
              <a:rPr lang="en-US" sz="2800" strike="noStrike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Arial"/>
                <a:ea typeface="DejaVu Sans"/>
              </a:rPr>
              <a:t>nilai</a:t>
            </a:r>
            <a:r>
              <a:rPr lang="en-US" sz="2800" strike="noStrike" dirty="0">
                <a:solidFill>
                  <a:srgbClr val="000000"/>
                </a:solidFill>
                <a:latin typeface="Arial"/>
                <a:ea typeface="DejaVu Sans"/>
              </a:rPr>
              <a:t> error-</a:t>
            </a:r>
            <a:r>
              <a:rPr lang="en-US" sz="2800" strike="noStrike" dirty="0" err="1">
                <a:solidFill>
                  <a:srgbClr val="000000"/>
                </a:solidFill>
                <a:latin typeface="Arial"/>
                <a:ea typeface="DejaVu Sans"/>
              </a:rPr>
              <a:t>nya</a:t>
            </a:r>
            <a:r>
              <a:rPr lang="en-US" sz="2800" strike="noStrike" dirty="0">
                <a:solidFill>
                  <a:srgbClr val="000000"/>
                </a:solidFill>
                <a:latin typeface="Arial"/>
                <a:ea typeface="DejaVu Sans"/>
              </a:rPr>
              <a:t> 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1098000" y="610117"/>
            <a:ext cx="10057680" cy="145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id-ID" sz="4800" dirty="0">
                <a:latin typeface="Arial"/>
              </a:rPr>
              <a:t>Praktikum Pertemuan 1 sudah selesai</a:t>
            </a:r>
            <a:endParaRPr dirty="0"/>
          </a:p>
        </p:txBody>
      </p:sp>
      <p:sp>
        <p:nvSpPr>
          <p:cNvPr id="172" name="TextShape 2"/>
          <p:cNvSpPr txBox="1"/>
          <p:nvPr/>
        </p:nvSpPr>
        <p:spPr>
          <a:xfrm>
            <a:off x="1098000" y="3125880"/>
            <a:ext cx="10057680" cy="1080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id-ID" sz="4000">
                <a:latin typeface="Arial"/>
              </a:rPr>
              <a:t>Sekarang bersiaplah soal Posttest-nya.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id-ID" sz="5400">
                <a:latin typeface="Arial"/>
              </a:rPr>
              <a:t>FINISH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id-ID" sz="5400">
                <a:latin typeface="Arial"/>
              </a:rPr>
              <a:t>Any Question ?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CE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800" strike="noStrike" dirty="0" err="1">
                <a:solidFill>
                  <a:srgbClr val="404040"/>
                </a:solidFill>
                <a:latin typeface="Calibri Light"/>
                <a:ea typeface="DejaVu Sans"/>
              </a:rPr>
              <a:t>Apa</a:t>
            </a:r>
            <a:r>
              <a:rPr lang="en-US" sz="4800" strike="noStrike" dirty="0">
                <a:solidFill>
                  <a:srgbClr val="404040"/>
                </a:solidFill>
                <a:latin typeface="Calibri Light"/>
                <a:ea typeface="DejaVu Sans"/>
              </a:rPr>
              <a:t> </a:t>
            </a:r>
            <a:r>
              <a:rPr lang="en-US" sz="4800" strike="noStrike" dirty="0" err="1">
                <a:solidFill>
                  <a:srgbClr val="404040"/>
                </a:solidFill>
                <a:latin typeface="Calibri Light"/>
                <a:ea typeface="DejaVu Sans"/>
              </a:rPr>
              <a:t>itu</a:t>
            </a:r>
            <a:r>
              <a:rPr lang="en-US" sz="4800" strike="noStrike" dirty="0">
                <a:solidFill>
                  <a:srgbClr val="404040"/>
                </a:solidFill>
                <a:latin typeface="Calibri Light"/>
                <a:ea typeface="DejaVu Sans"/>
              </a:rPr>
              <a:t> </a:t>
            </a:r>
            <a:r>
              <a:rPr lang="en-US" sz="4800" strike="noStrike" dirty="0" err="1">
                <a:solidFill>
                  <a:srgbClr val="404040"/>
                </a:solidFill>
                <a:latin typeface="Calibri Light"/>
                <a:ea typeface="DejaVu Sans"/>
              </a:rPr>
              <a:t>Galat</a:t>
            </a:r>
            <a:r>
              <a:rPr lang="en-US" sz="4800" strike="noStrike" dirty="0">
                <a:solidFill>
                  <a:srgbClr val="404040"/>
                </a:solidFill>
                <a:latin typeface="Calibri Light"/>
                <a:ea typeface="DejaVu Sans"/>
              </a:rPr>
              <a:t> / Error ?</a:t>
            </a:r>
            <a:endParaRPr dirty="0"/>
          </a:p>
        </p:txBody>
      </p:sp>
      <p:sp>
        <p:nvSpPr>
          <p:cNvPr id="138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dirty="0" err="1">
                <a:latin typeface="Arial"/>
              </a:rPr>
              <a:t>Galat</a:t>
            </a:r>
            <a:r>
              <a:rPr lang="en-US" dirty="0">
                <a:latin typeface="Arial"/>
              </a:rPr>
              <a:t> </a:t>
            </a:r>
            <a:r>
              <a:rPr lang="en-US" dirty="0" err="1">
                <a:latin typeface="Arial"/>
              </a:rPr>
              <a:t>atau</a:t>
            </a:r>
            <a:r>
              <a:rPr lang="en-US" dirty="0">
                <a:latin typeface="Arial"/>
              </a:rPr>
              <a:t> error </a:t>
            </a:r>
            <a:r>
              <a:rPr lang="en-US" dirty="0" err="1">
                <a:latin typeface="Arial"/>
              </a:rPr>
              <a:t>adalah</a:t>
            </a:r>
            <a:r>
              <a:rPr lang="en-US" dirty="0">
                <a:latin typeface="Arial"/>
              </a:rPr>
              <a:t> </a:t>
            </a:r>
            <a:r>
              <a:rPr lang="en-US" dirty="0" err="1">
                <a:latin typeface="Arial"/>
              </a:rPr>
              <a:t>kesalahan</a:t>
            </a:r>
            <a:r>
              <a:rPr lang="en-US" dirty="0">
                <a:latin typeface="Arial"/>
              </a:rPr>
              <a:t> yang </a:t>
            </a:r>
            <a:r>
              <a:rPr lang="en-US" dirty="0" err="1">
                <a:latin typeface="Arial"/>
              </a:rPr>
              <a:t>ditimbulkan</a:t>
            </a:r>
            <a:r>
              <a:rPr lang="en-US" dirty="0">
                <a:latin typeface="Arial"/>
              </a:rPr>
              <a:t> </a:t>
            </a:r>
            <a:r>
              <a:rPr lang="en-US" dirty="0" err="1">
                <a:latin typeface="Arial"/>
              </a:rPr>
              <a:t>karena</a:t>
            </a:r>
            <a:r>
              <a:rPr lang="en-US" dirty="0">
                <a:latin typeface="Arial"/>
              </a:rPr>
              <a:t> proses </a:t>
            </a:r>
            <a:r>
              <a:rPr lang="en-US" dirty="0" err="1">
                <a:latin typeface="Arial"/>
              </a:rPr>
              <a:t>pengukuran</a:t>
            </a:r>
            <a:r>
              <a:rPr lang="en-US" dirty="0">
                <a:latin typeface="Arial"/>
              </a:rPr>
              <a:t> </a:t>
            </a:r>
            <a:r>
              <a:rPr lang="en-US" dirty="0" err="1">
                <a:latin typeface="Arial"/>
              </a:rPr>
              <a:t>atau</a:t>
            </a:r>
            <a:r>
              <a:rPr lang="en-US" dirty="0">
                <a:latin typeface="Arial"/>
              </a:rPr>
              <a:t> </a:t>
            </a:r>
            <a:r>
              <a:rPr lang="en-US" dirty="0" err="1">
                <a:latin typeface="Arial"/>
              </a:rPr>
              <a:t>penggunaan</a:t>
            </a:r>
            <a:r>
              <a:rPr lang="en-US" dirty="0">
                <a:latin typeface="Arial"/>
              </a:rPr>
              <a:t> </a:t>
            </a:r>
            <a:r>
              <a:rPr lang="en-US" dirty="0" err="1">
                <a:latin typeface="Arial"/>
              </a:rPr>
              <a:t>hampiran</a:t>
            </a:r>
            <a:r>
              <a:rPr lang="en-US" dirty="0">
                <a:latin typeface="Arial"/>
              </a:rPr>
              <a:t> ( </a:t>
            </a:r>
            <a:r>
              <a:rPr lang="en-US" i="1" dirty="0" err="1">
                <a:latin typeface="Arial"/>
              </a:rPr>
              <a:t>aproksimasi</a:t>
            </a:r>
            <a:r>
              <a:rPr lang="en-US" i="1" dirty="0">
                <a:latin typeface="Arial"/>
              </a:rPr>
              <a:t> </a:t>
            </a:r>
            <a:r>
              <a:rPr lang="en-US" dirty="0">
                <a:latin typeface="Arial"/>
              </a:rPr>
              <a:t>).</a:t>
            </a:r>
            <a:endParaRPr dirty="0"/>
          </a:p>
          <a:p>
            <a:endParaRPr dirty="0"/>
          </a:p>
          <a:p>
            <a:r>
              <a:rPr lang="en-US" dirty="0" err="1">
                <a:latin typeface="Arial"/>
              </a:rPr>
              <a:t>Pada</a:t>
            </a:r>
            <a:r>
              <a:rPr lang="en-US" dirty="0">
                <a:latin typeface="Arial"/>
              </a:rPr>
              <a:t> </a:t>
            </a:r>
            <a:r>
              <a:rPr lang="en-US" dirty="0" err="1">
                <a:latin typeface="Arial"/>
              </a:rPr>
              <a:t>umumnya</a:t>
            </a:r>
            <a:r>
              <a:rPr lang="en-US" dirty="0">
                <a:latin typeface="Arial"/>
              </a:rPr>
              <a:t>, </a:t>
            </a:r>
            <a:r>
              <a:rPr lang="en-US" dirty="0" err="1">
                <a:latin typeface="Arial"/>
              </a:rPr>
              <a:t>munculnya</a:t>
            </a:r>
            <a:r>
              <a:rPr lang="en-US" dirty="0">
                <a:latin typeface="Arial"/>
              </a:rPr>
              <a:t> </a:t>
            </a:r>
            <a:r>
              <a:rPr lang="en-US" dirty="0" err="1">
                <a:latin typeface="Arial"/>
              </a:rPr>
              <a:t>galat</a:t>
            </a:r>
            <a:r>
              <a:rPr lang="en-US" dirty="0">
                <a:latin typeface="Arial"/>
              </a:rPr>
              <a:t> / error </a:t>
            </a:r>
            <a:r>
              <a:rPr lang="en-US" dirty="0" err="1">
                <a:latin typeface="Arial"/>
              </a:rPr>
              <a:t>terjadi</a:t>
            </a:r>
            <a:r>
              <a:rPr lang="en-US" dirty="0">
                <a:latin typeface="Arial"/>
              </a:rPr>
              <a:t> </a:t>
            </a:r>
            <a:r>
              <a:rPr lang="en-US" dirty="0" err="1">
                <a:latin typeface="Arial"/>
              </a:rPr>
              <a:t>karena</a:t>
            </a:r>
            <a:r>
              <a:rPr lang="en-US" dirty="0">
                <a:latin typeface="Arial"/>
              </a:rPr>
              <a:t> :</a:t>
            </a:r>
            <a:endParaRPr dirty="0"/>
          </a:p>
          <a:p>
            <a:r>
              <a:rPr lang="en-US" dirty="0">
                <a:latin typeface="Arial"/>
              </a:rPr>
              <a:t>a. Model </a:t>
            </a:r>
            <a:r>
              <a:rPr lang="en-US" dirty="0" err="1">
                <a:latin typeface="Arial"/>
              </a:rPr>
              <a:t>matematika</a:t>
            </a:r>
            <a:r>
              <a:rPr lang="en-US" dirty="0">
                <a:latin typeface="Arial"/>
              </a:rPr>
              <a:t> </a:t>
            </a:r>
            <a:r>
              <a:rPr lang="en-US" dirty="0" err="1">
                <a:latin typeface="Arial"/>
              </a:rPr>
              <a:t>pada</a:t>
            </a:r>
            <a:r>
              <a:rPr lang="en-US" dirty="0">
                <a:latin typeface="Arial"/>
              </a:rPr>
              <a:t> </a:t>
            </a:r>
            <a:r>
              <a:rPr lang="en-US" dirty="0" err="1">
                <a:latin typeface="Arial"/>
              </a:rPr>
              <a:t>fenomena</a:t>
            </a:r>
            <a:r>
              <a:rPr lang="en-US" dirty="0">
                <a:latin typeface="Arial"/>
              </a:rPr>
              <a:t> </a:t>
            </a:r>
            <a:r>
              <a:rPr lang="en-US" dirty="0" err="1">
                <a:latin typeface="Arial"/>
              </a:rPr>
              <a:t>alam</a:t>
            </a:r>
            <a:r>
              <a:rPr lang="en-US" dirty="0">
                <a:latin typeface="Arial"/>
              </a:rPr>
              <a:t>.</a:t>
            </a:r>
            <a:endParaRPr dirty="0"/>
          </a:p>
          <a:p>
            <a:r>
              <a:rPr lang="en-US" dirty="0">
                <a:latin typeface="Arial"/>
              </a:rPr>
              <a:t>b. </a:t>
            </a:r>
            <a:r>
              <a:rPr lang="en-US" dirty="0" err="1">
                <a:latin typeface="Arial"/>
              </a:rPr>
              <a:t>Galat</a:t>
            </a:r>
            <a:r>
              <a:rPr lang="en-US" dirty="0">
                <a:latin typeface="Arial"/>
              </a:rPr>
              <a:t> </a:t>
            </a:r>
            <a:r>
              <a:rPr lang="en-US" dirty="0" err="1">
                <a:latin typeface="Arial"/>
              </a:rPr>
              <a:t>bawaan</a:t>
            </a:r>
            <a:r>
              <a:rPr lang="en-US" dirty="0">
                <a:latin typeface="Arial"/>
              </a:rPr>
              <a:t> </a:t>
            </a:r>
            <a:r>
              <a:rPr lang="en-US" dirty="0" err="1">
                <a:latin typeface="Arial"/>
              </a:rPr>
              <a:t>dari</a:t>
            </a:r>
            <a:r>
              <a:rPr lang="en-US" dirty="0">
                <a:latin typeface="Arial"/>
              </a:rPr>
              <a:t> </a:t>
            </a:r>
            <a:r>
              <a:rPr lang="en-US" dirty="0" err="1">
                <a:latin typeface="Arial"/>
              </a:rPr>
              <a:t>masukan</a:t>
            </a:r>
            <a:r>
              <a:rPr lang="en-US" dirty="0">
                <a:latin typeface="Arial"/>
              </a:rPr>
              <a:t>.</a:t>
            </a:r>
            <a:endParaRPr dirty="0"/>
          </a:p>
          <a:p>
            <a:r>
              <a:rPr lang="en-US" dirty="0">
                <a:latin typeface="Arial"/>
              </a:rPr>
              <a:t>c. </a:t>
            </a:r>
            <a:r>
              <a:rPr lang="en-US" dirty="0" err="1">
                <a:latin typeface="Arial"/>
              </a:rPr>
              <a:t>Metode</a:t>
            </a:r>
            <a:r>
              <a:rPr lang="en-US" dirty="0">
                <a:latin typeface="Arial"/>
              </a:rPr>
              <a:t> </a:t>
            </a:r>
            <a:r>
              <a:rPr lang="en-US" dirty="0" err="1">
                <a:latin typeface="Arial"/>
              </a:rPr>
              <a:t>penyelesaian</a:t>
            </a:r>
            <a:r>
              <a:rPr lang="en-US" dirty="0">
                <a:latin typeface="Arial"/>
              </a:rPr>
              <a:t>.</a:t>
            </a:r>
            <a:endParaRPr dirty="0"/>
          </a:p>
          <a:p>
            <a:r>
              <a:rPr lang="en-US" dirty="0">
                <a:latin typeface="Arial"/>
              </a:rPr>
              <a:t>d. </a:t>
            </a:r>
            <a:r>
              <a:rPr lang="en-US" dirty="0" err="1">
                <a:latin typeface="Arial"/>
              </a:rPr>
              <a:t>Adanya</a:t>
            </a:r>
            <a:r>
              <a:rPr lang="en-US" dirty="0">
                <a:latin typeface="Arial"/>
              </a:rPr>
              <a:t> proses </a:t>
            </a:r>
            <a:r>
              <a:rPr lang="en-US" dirty="0" err="1">
                <a:latin typeface="Arial"/>
              </a:rPr>
              <a:t>pembulatan</a:t>
            </a:r>
            <a:r>
              <a:rPr lang="en-US" dirty="0">
                <a:latin typeface="Arial"/>
              </a:rPr>
              <a:t> </a:t>
            </a:r>
            <a:r>
              <a:rPr lang="en-US" dirty="0" err="1">
                <a:latin typeface="Arial"/>
              </a:rPr>
              <a:t>dalam</a:t>
            </a:r>
            <a:r>
              <a:rPr lang="en-US" dirty="0">
                <a:latin typeface="Arial"/>
              </a:rPr>
              <a:t> </a:t>
            </a:r>
            <a:r>
              <a:rPr lang="en-US" dirty="0" err="1">
                <a:latin typeface="Arial"/>
              </a:rPr>
              <a:t>suatu</a:t>
            </a:r>
            <a:r>
              <a:rPr lang="en-US" dirty="0">
                <a:latin typeface="Arial"/>
              </a:rPr>
              <a:t> </a:t>
            </a:r>
            <a:r>
              <a:rPr lang="en-US" dirty="0" err="1">
                <a:latin typeface="Arial"/>
              </a:rPr>
              <a:t>perhitungan</a:t>
            </a:r>
            <a:r>
              <a:rPr lang="en-US" dirty="0">
                <a:latin typeface="Arial"/>
              </a:rPr>
              <a:t>.</a:t>
            </a:r>
            <a:endParaRPr dirty="0"/>
          </a:p>
          <a:p>
            <a:endParaRPr dirty="0"/>
          </a:p>
          <a:p>
            <a:r>
              <a:rPr lang="en-US" dirty="0" err="1">
                <a:latin typeface="Arial"/>
              </a:rPr>
              <a:t>Dengan</a:t>
            </a:r>
            <a:r>
              <a:rPr lang="en-US" dirty="0">
                <a:latin typeface="Arial"/>
              </a:rPr>
              <a:t> </a:t>
            </a:r>
            <a:r>
              <a:rPr lang="en-US" dirty="0" err="1">
                <a:latin typeface="Arial"/>
              </a:rPr>
              <a:t>munculnya</a:t>
            </a:r>
            <a:r>
              <a:rPr lang="en-US" dirty="0">
                <a:latin typeface="Arial"/>
              </a:rPr>
              <a:t> </a:t>
            </a:r>
            <a:r>
              <a:rPr lang="en-US" dirty="0" err="1">
                <a:latin typeface="Arial"/>
              </a:rPr>
              <a:t>tersebut</a:t>
            </a:r>
            <a:r>
              <a:rPr lang="en-US" dirty="0">
                <a:latin typeface="Arial"/>
              </a:rPr>
              <a:t>, </a:t>
            </a:r>
            <a:r>
              <a:rPr lang="en-US" dirty="0" err="1">
                <a:latin typeface="Arial"/>
              </a:rPr>
              <a:t>maka</a:t>
            </a:r>
            <a:r>
              <a:rPr lang="en-US" dirty="0">
                <a:latin typeface="Arial"/>
              </a:rPr>
              <a:t> </a:t>
            </a:r>
            <a:r>
              <a:rPr lang="en-US" dirty="0" err="1">
                <a:latin typeface="Arial"/>
              </a:rPr>
              <a:t>tercipta</a:t>
            </a:r>
            <a:r>
              <a:rPr lang="en-US" dirty="0">
                <a:latin typeface="Arial"/>
              </a:rPr>
              <a:t> </a:t>
            </a:r>
            <a:r>
              <a:rPr lang="en-US" b="1" dirty="0" err="1">
                <a:latin typeface="Arial"/>
              </a:rPr>
              <a:t>Komputasi</a:t>
            </a:r>
            <a:r>
              <a:rPr lang="en-US" b="1" dirty="0">
                <a:latin typeface="Arial"/>
              </a:rPr>
              <a:t> </a:t>
            </a:r>
            <a:r>
              <a:rPr lang="en-US" b="1" dirty="0" err="1">
                <a:latin typeface="Arial"/>
              </a:rPr>
              <a:t>Numerik</a:t>
            </a:r>
            <a:r>
              <a:rPr lang="en-US" dirty="0">
                <a:latin typeface="Arial"/>
              </a:rPr>
              <a:t>.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800" strike="noStrike" dirty="0" err="1">
                <a:solidFill>
                  <a:srgbClr val="000000"/>
                </a:solidFill>
                <a:latin typeface="Arial"/>
                <a:ea typeface="DejaVu Sans"/>
              </a:rPr>
              <a:t>Komputasi</a:t>
            </a:r>
            <a:r>
              <a:rPr lang="en-US" sz="4800" strike="noStrike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4800" strike="noStrike" dirty="0" err="1">
                <a:solidFill>
                  <a:srgbClr val="000000"/>
                </a:solidFill>
                <a:latin typeface="Arial"/>
                <a:ea typeface="DejaVu Sans"/>
              </a:rPr>
              <a:t>Numerik</a:t>
            </a:r>
            <a:endParaRPr dirty="0"/>
          </a:p>
        </p:txBody>
      </p:sp>
      <p:sp>
        <p:nvSpPr>
          <p:cNvPr id="142" name="CustomShape 2"/>
          <p:cNvSpPr/>
          <p:nvPr/>
        </p:nvSpPr>
        <p:spPr>
          <a:xfrm>
            <a:off x="1097280" y="189576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just">
              <a:lnSpc>
                <a:spcPct val="100000"/>
              </a:lnSpc>
            </a:pPr>
            <a:r>
              <a:rPr lang="en-US" sz="2600" strike="noStrike" dirty="0" err="1">
                <a:solidFill>
                  <a:srgbClr val="000000"/>
                </a:solidFill>
                <a:latin typeface="Arial"/>
                <a:ea typeface="DejaVu Sans"/>
              </a:rPr>
              <a:t>Dengan</a:t>
            </a:r>
            <a:r>
              <a:rPr lang="en-US" sz="2600" strike="noStrike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600" strike="noStrike" dirty="0" err="1">
                <a:solidFill>
                  <a:srgbClr val="000000"/>
                </a:solidFill>
                <a:latin typeface="Arial"/>
                <a:ea typeface="DejaVu Sans"/>
              </a:rPr>
              <a:t>munculnya</a:t>
            </a:r>
            <a:r>
              <a:rPr lang="en-US" sz="2600" strike="noStrike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600" strike="noStrike" dirty="0" err="1">
                <a:solidFill>
                  <a:srgbClr val="000000"/>
                </a:solidFill>
                <a:latin typeface="Arial"/>
                <a:ea typeface="DejaVu Sans"/>
              </a:rPr>
              <a:t>suatu</a:t>
            </a:r>
            <a:r>
              <a:rPr lang="en-US" sz="2600" strike="noStrike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600" strike="noStrike" dirty="0" err="1">
                <a:solidFill>
                  <a:srgbClr val="000000"/>
                </a:solidFill>
                <a:latin typeface="Arial"/>
                <a:ea typeface="DejaVu Sans"/>
              </a:rPr>
              <a:t>galat</a:t>
            </a:r>
            <a:r>
              <a:rPr lang="en-US" sz="2600" strike="noStrike" dirty="0">
                <a:solidFill>
                  <a:srgbClr val="000000"/>
                </a:solidFill>
                <a:latin typeface="Arial"/>
                <a:ea typeface="DejaVu Sans"/>
              </a:rPr>
              <a:t> / error, </a:t>
            </a:r>
            <a:r>
              <a:rPr lang="en-US" sz="2600" strike="noStrike" dirty="0" err="1">
                <a:solidFill>
                  <a:srgbClr val="000000"/>
                </a:solidFill>
                <a:latin typeface="Arial"/>
                <a:ea typeface="DejaVu Sans"/>
              </a:rPr>
              <a:t>maka</a:t>
            </a:r>
            <a:r>
              <a:rPr lang="en-US" sz="2600" strike="noStrike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600" strike="noStrike" dirty="0" err="1">
                <a:solidFill>
                  <a:srgbClr val="000000"/>
                </a:solidFill>
                <a:latin typeface="Arial"/>
                <a:ea typeface="DejaVu Sans"/>
              </a:rPr>
              <a:t>terciptalah</a:t>
            </a:r>
            <a:r>
              <a:rPr lang="en-US" sz="2600" strike="noStrike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600" b="1" strike="noStrike" dirty="0" err="1">
                <a:solidFill>
                  <a:srgbClr val="000000"/>
                </a:solidFill>
                <a:latin typeface="Arial"/>
                <a:ea typeface="DejaVu Sans"/>
              </a:rPr>
              <a:t>Komputasi</a:t>
            </a:r>
            <a:r>
              <a:rPr lang="en-US" sz="2600" b="1" strike="noStrike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600" b="1" strike="noStrike" dirty="0" err="1">
                <a:solidFill>
                  <a:srgbClr val="000000"/>
                </a:solidFill>
                <a:latin typeface="Arial"/>
                <a:ea typeface="DejaVu Sans"/>
              </a:rPr>
              <a:t>Numerik</a:t>
            </a:r>
            <a:r>
              <a:rPr lang="en-US" sz="2600" strike="noStrike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lang="en-US" sz="2600" strike="noStrike" dirty="0" err="1">
                <a:solidFill>
                  <a:srgbClr val="000000"/>
                </a:solidFill>
                <a:latin typeface="Arial"/>
                <a:ea typeface="DejaVu Sans"/>
              </a:rPr>
              <a:t>Komputasi</a:t>
            </a:r>
            <a:r>
              <a:rPr lang="en-US" sz="2600" strike="noStrike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600" strike="noStrike" dirty="0" err="1">
                <a:solidFill>
                  <a:srgbClr val="000000"/>
                </a:solidFill>
                <a:latin typeface="Arial"/>
                <a:ea typeface="DejaVu Sans"/>
              </a:rPr>
              <a:t>numerik</a:t>
            </a:r>
            <a:r>
              <a:rPr lang="en-US" sz="2600" strike="noStrike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600" strike="noStrike" dirty="0" err="1">
                <a:solidFill>
                  <a:srgbClr val="000000"/>
                </a:solidFill>
                <a:latin typeface="Arial"/>
                <a:ea typeface="DejaVu Sans"/>
              </a:rPr>
              <a:t>merupakan</a:t>
            </a:r>
            <a:r>
              <a:rPr lang="en-US" sz="2600" strike="noStrike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600" strike="noStrike" dirty="0" err="1">
                <a:solidFill>
                  <a:srgbClr val="000000"/>
                </a:solidFill>
                <a:latin typeface="Arial"/>
                <a:ea typeface="DejaVu Sans"/>
              </a:rPr>
              <a:t>komputasi</a:t>
            </a:r>
            <a:r>
              <a:rPr lang="en-US" sz="2600" strike="noStrike" dirty="0">
                <a:solidFill>
                  <a:srgbClr val="000000"/>
                </a:solidFill>
                <a:latin typeface="Arial"/>
                <a:ea typeface="DejaVu Sans"/>
              </a:rPr>
              <a:t> yang </a:t>
            </a:r>
            <a:r>
              <a:rPr lang="en-US" sz="2600" strike="noStrike" dirty="0" err="1">
                <a:solidFill>
                  <a:srgbClr val="000000"/>
                </a:solidFill>
                <a:latin typeface="Arial"/>
                <a:ea typeface="DejaVu Sans"/>
              </a:rPr>
              <a:t>mengikuti</a:t>
            </a:r>
            <a:r>
              <a:rPr lang="en-US" sz="2600" strike="noStrike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600" strike="noStrike" dirty="0" err="1">
                <a:solidFill>
                  <a:srgbClr val="000000"/>
                </a:solidFill>
                <a:latin typeface="Arial"/>
                <a:ea typeface="DejaVu Sans"/>
              </a:rPr>
              <a:t>suatu</a:t>
            </a:r>
            <a:r>
              <a:rPr lang="en-US" sz="2600" strike="noStrike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600" strike="noStrike" dirty="0" err="1">
                <a:solidFill>
                  <a:srgbClr val="000000"/>
                </a:solidFill>
                <a:latin typeface="Arial"/>
                <a:ea typeface="DejaVu Sans"/>
              </a:rPr>
              <a:t>algoritma</a:t>
            </a:r>
            <a:r>
              <a:rPr lang="en-US" sz="2600" strike="noStrike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600" strike="noStrike" dirty="0" err="1">
                <a:solidFill>
                  <a:srgbClr val="000000"/>
                </a:solidFill>
                <a:latin typeface="Arial"/>
                <a:ea typeface="DejaVu Sans"/>
              </a:rPr>
              <a:t>pendekatan</a:t>
            </a:r>
            <a:r>
              <a:rPr lang="en-US" sz="2600" strike="noStrike" dirty="0">
                <a:solidFill>
                  <a:srgbClr val="000000"/>
                </a:solidFill>
                <a:latin typeface="Arial"/>
                <a:ea typeface="DejaVu Sans"/>
              </a:rPr>
              <a:t> ( </a:t>
            </a:r>
            <a:r>
              <a:rPr lang="en-US" sz="2600" strike="noStrike" dirty="0" err="1">
                <a:solidFill>
                  <a:srgbClr val="000000"/>
                </a:solidFill>
                <a:latin typeface="Arial"/>
                <a:ea typeface="DejaVu Sans"/>
              </a:rPr>
              <a:t>aproksimasi</a:t>
            </a:r>
            <a:r>
              <a:rPr lang="en-US" sz="2600" strike="noStrike" dirty="0">
                <a:solidFill>
                  <a:srgbClr val="000000"/>
                </a:solidFill>
                <a:latin typeface="Arial"/>
                <a:ea typeface="DejaVu Sans"/>
              </a:rPr>
              <a:t> ) </a:t>
            </a:r>
            <a:r>
              <a:rPr lang="en-US" sz="2600" strike="noStrike" dirty="0" err="1">
                <a:solidFill>
                  <a:srgbClr val="000000"/>
                </a:solidFill>
                <a:latin typeface="Arial"/>
                <a:ea typeface="DejaVu Sans"/>
              </a:rPr>
              <a:t>untuk</a:t>
            </a:r>
            <a:r>
              <a:rPr lang="en-US" sz="2600" strike="noStrike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600" strike="noStrike" dirty="0" err="1">
                <a:solidFill>
                  <a:srgbClr val="000000"/>
                </a:solidFill>
                <a:latin typeface="Arial"/>
                <a:ea typeface="DejaVu Sans"/>
              </a:rPr>
              <a:t>menyelesaikan</a:t>
            </a:r>
            <a:r>
              <a:rPr lang="en-US" sz="2600" strike="noStrike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600" strike="noStrike" dirty="0" err="1">
                <a:solidFill>
                  <a:srgbClr val="000000"/>
                </a:solidFill>
                <a:latin typeface="Arial"/>
                <a:ea typeface="DejaVu Sans"/>
              </a:rPr>
              <a:t>suatu</a:t>
            </a:r>
            <a:r>
              <a:rPr lang="en-US" sz="2600" strike="noStrike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600" strike="noStrike" dirty="0" err="1">
                <a:solidFill>
                  <a:srgbClr val="000000"/>
                </a:solidFill>
                <a:latin typeface="Arial"/>
                <a:ea typeface="DejaVu Sans"/>
              </a:rPr>
              <a:t>persoalan</a:t>
            </a:r>
            <a:r>
              <a:rPr lang="en-US" sz="2600" strike="noStrike" dirty="0">
                <a:solidFill>
                  <a:srgbClr val="000000"/>
                </a:solidFill>
                <a:latin typeface="Arial"/>
                <a:ea typeface="DejaVu Sans"/>
              </a:rPr>
              <a:t>, yang </a:t>
            </a:r>
            <a:r>
              <a:rPr lang="en-US" sz="2600" strike="noStrike" dirty="0" err="1">
                <a:solidFill>
                  <a:srgbClr val="000000"/>
                </a:solidFill>
                <a:latin typeface="Arial"/>
                <a:ea typeface="DejaVu Sans"/>
              </a:rPr>
              <a:t>dengan</a:t>
            </a:r>
            <a:r>
              <a:rPr lang="en-US" sz="2600" strike="noStrike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600" strike="noStrike" dirty="0" err="1">
                <a:solidFill>
                  <a:srgbClr val="000000"/>
                </a:solidFill>
                <a:latin typeface="Arial"/>
                <a:ea typeface="DejaVu Sans"/>
              </a:rPr>
              <a:t>demikian</a:t>
            </a:r>
            <a:r>
              <a:rPr lang="en-US" sz="2600" strike="noStrike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600" strike="noStrike" dirty="0" err="1">
                <a:solidFill>
                  <a:srgbClr val="000000"/>
                </a:solidFill>
                <a:latin typeface="Arial"/>
                <a:ea typeface="DejaVu Sans"/>
              </a:rPr>
              <a:t>besar</a:t>
            </a:r>
            <a:r>
              <a:rPr lang="en-US" sz="2600" strike="noStrike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600" strike="noStrike" dirty="0" err="1">
                <a:solidFill>
                  <a:srgbClr val="000000"/>
                </a:solidFill>
                <a:latin typeface="Arial"/>
                <a:ea typeface="DejaVu Sans"/>
              </a:rPr>
              <a:t>kemungkinan</a:t>
            </a:r>
            <a:r>
              <a:rPr lang="en-US" sz="2600" strike="noStrike" dirty="0">
                <a:solidFill>
                  <a:srgbClr val="000000"/>
                </a:solidFill>
                <a:latin typeface="Arial"/>
                <a:ea typeface="DejaVu Sans"/>
              </a:rPr>
              <a:t> di situ </a:t>
            </a:r>
            <a:r>
              <a:rPr lang="en-US" sz="2600" strike="noStrike" dirty="0" err="1">
                <a:solidFill>
                  <a:srgbClr val="000000"/>
                </a:solidFill>
                <a:latin typeface="Arial"/>
                <a:ea typeface="DejaVu Sans"/>
              </a:rPr>
              <a:t>terkandung</a:t>
            </a:r>
            <a:r>
              <a:rPr lang="en-US" sz="2600" strike="noStrike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600" i="1" strike="noStrike" dirty="0" err="1">
                <a:solidFill>
                  <a:srgbClr val="000000"/>
                </a:solidFill>
                <a:latin typeface="Arial"/>
                <a:ea typeface="DejaVu Sans"/>
              </a:rPr>
              <a:t>kesalahan</a:t>
            </a:r>
            <a:r>
              <a:rPr lang="en-US" sz="2600" strike="noStrike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dirty="0"/>
          </a:p>
        </p:txBody>
      </p:sp>
      <p:sp>
        <p:nvSpPr>
          <p:cNvPr id="143" name="CustomShape 3"/>
          <p:cNvSpPr/>
          <p:nvPr/>
        </p:nvSpPr>
        <p:spPr>
          <a:xfrm>
            <a:off x="5636880" y="2975040"/>
            <a:ext cx="360" cy="27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Galat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1097280" y="1342263"/>
            <a:ext cx="10057680" cy="557856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Menganalisis</a:t>
            </a:r>
            <a:r>
              <a:rPr lang="en-US" sz="3200" dirty="0" smtClean="0"/>
              <a:t> </a:t>
            </a:r>
            <a:r>
              <a:rPr lang="en-US" sz="3200" dirty="0" err="1" smtClean="0"/>
              <a:t>galat</a:t>
            </a:r>
            <a:r>
              <a:rPr lang="en-US" sz="3200" dirty="0" smtClean="0"/>
              <a:t> </a:t>
            </a:r>
            <a:r>
              <a:rPr lang="en-US" sz="3200" dirty="0" err="1" smtClean="0"/>
              <a:t>sangatlah</a:t>
            </a:r>
            <a:r>
              <a:rPr lang="en-US" sz="3200" dirty="0" smtClean="0"/>
              <a:t> </a:t>
            </a:r>
            <a:r>
              <a:rPr lang="en-US" sz="3200" dirty="0" err="1" smtClean="0"/>
              <a:t>penting</a:t>
            </a:r>
            <a:r>
              <a:rPr lang="en-US" sz="3200" dirty="0" smtClean="0"/>
              <a:t> di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perhitungan</a:t>
            </a:r>
            <a:r>
              <a:rPr lang="en-US" sz="3200" dirty="0" smtClean="0"/>
              <a:t> yang </a:t>
            </a:r>
            <a:r>
              <a:rPr lang="en-US" sz="3200" dirty="0" err="1" smtClean="0"/>
              <a:t>menggunakan</a:t>
            </a:r>
            <a:r>
              <a:rPr lang="en-US" sz="3200" dirty="0" smtClean="0"/>
              <a:t> </a:t>
            </a:r>
            <a:r>
              <a:rPr lang="en-US" sz="3200" dirty="0" err="1" smtClean="0"/>
              <a:t>komputasi</a:t>
            </a:r>
            <a:r>
              <a:rPr lang="en-US" sz="3200" dirty="0" smtClean="0"/>
              <a:t> </a:t>
            </a:r>
            <a:r>
              <a:rPr lang="en-US" sz="3200" dirty="0" err="1" smtClean="0"/>
              <a:t>numerik</a:t>
            </a:r>
            <a:r>
              <a:rPr lang="en-US" sz="32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Galat</a:t>
            </a:r>
            <a:r>
              <a:rPr lang="en-US" sz="3200" dirty="0" smtClean="0"/>
              <a:t> </a:t>
            </a:r>
            <a:r>
              <a:rPr lang="en-US" sz="3200" dirty="0" err="1" smtClean="0"/>
              <a:t>berasosiasi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seberapa</a:t>
            </a:r>
            <a:r>
              <a:rPr lang="en-US" sz="3200" dirty="0" smtClean="0"/>
              <a:t> </a:t>
            </a:r>
            <a:r>
              <a:rPr lang="en-US" sz="3200" dirty="0" err="1" smtClean="0"/>
              <a:t>dekat</a:t>
            </a:r>
            <a:r>
              <a:rPr lang="en-US" sz="3200" dirty="0" smtClean="0"/>
              <a:t> </a:t>
            </a:r>
            <a:r>
              <a:rPr lang="en-US" sz="3200" dirty="0" err="1" smtClean="0"/>
              <a:t>solusi</a:t>
            </a:r>
            <a:r>
              <a:rPr lang="en-US" sz="3200" dirty="0" smtClean="0"/>
              <a:t> </a:t>
            </a:r>
            <a:r>
              <a:rPr lang="en-US" sz="3200" dirty="0" err="1" smtClean="0"/>
              <a:t>hampiran</a:t>
            </a:r>
            <a:r>
              <a:rPr lang="en-US" sz="3200" dirty="0" smtClean="0"/>
              <a:t> </a:t>
            </a:r>
            <a:r>
              <a:rPr lang="en-US" sz="3200" dirty="0" err="1" smtClean="0"/>
              <a:t>terhadap</a:t>
            </a:r>
            <a:r>
              <a:rPr lang="en-US" sz="3200" dirty="0" smtClean="0"/>
              <a:t> </a:t>
            </a:r>
            <a:r>
              <a:rPr lang="en-US" sz="3200" dirty="0" err="1" smtClean="0"/>
              <a:t>solusi</a:t>
            </a:r>
            <a:r>
              <a:rPr lang="en-US" sz="3200" dirty="0" smtClean="0"/>
              <a:t> </a:t>
            </a:r>
            <a:r>
              <a:rPr lang="en-US" sz="3200" dirty="0" err="1" smtClean="0"/>
              <a:t>sejatinya</a:t>
            </a:r>
            <a:r>
              <a:rPr lang="en-US" sz="32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 smtClean="0"/>
              <a:t>Semakin</a:t>
            </a:r>
            <a:r>
              <a:rPr lang="en-US" sz="3200" dirty="0" smtClean="0"/>
              <a:t> </a:t>
            </a:r>
            <a:r>
              <a:rPr lang="en-US" sz="3200" dirty="0" err="1" smtClean="0"/>
              <a:t>kecil</a:t>
            </a:r>
            <a:r>
              <a:rPr lang="en-US" sz="3200" dirty="0" smtClean="0"/>
              <a:t> </a:t>
            </a:r>
            <a:r>
              <a:rPr lang="en-US" sz="3200" dirty="0" err="1" smtClean="0"/>
              <a:t>galat</a:t>
            </a:r>
            <a:r>
              <a:rPr lang="en-US" sz="3200" dirty="0" smtClean="0"/>
              <a:t>, </a:t>
            </a:r>
            <a:r>
              <a:rPr lang="en-US" sz="3200" dirty="0" err="1" smtClean="0"/>
              <a:t>semakin</a:t>
            </a:r>
            <a:r>
              <a:rPr lang="en-US" sz="3200" dirty="0" smtClean="0"/>
              <a:t> </a:t>
            </a:r>
            <a:r>
              <a:rPr lang="en-US" sz="3200" dirty="0" err="1" smtClean="0"/>
              <a:t>teliti</a:t>
            </a:r>
            <a:r>
              <a:rPr lang="en-US" sz="3200" dirty="0" smtClean="0"/>
              <a:t> </a:t>
            </a:r>
            <a:r>
              <a:rPr lang="en-US" sz="3200" dirty="0" err="1" smtClean="0"/>
              <a:t>solusi</a:t>
            </a:r>
            <a:r>
              <a:rPr lang="en-US" sz="3200" dirty="0" smtClean="0"/>
              <a:t> </a:t>
            </a:r>
            <a:r>
              <a:rPr lang="en-US" sz="3200" dirty="0" err="1" smtClean="0"/>
              <a:t>numerik</a:t>
            </a:r>
            <a:r>
              <a:rPr lang="en-US" sz="3200" dirty="0" smtClean="0"/>
              <a:t> yang </a:t>
            </a:r>
            <a:r>
              <a:rPr lang="en-US" sz="3200" dirty="0" err="1" smtClean="0"/>
              <a:t>didapatkan</a:t>
            </a:r>
            <a:r>
              <a:rPr lang="en-US" sz="32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Kita </a:t>
            </a:r>
            <a:r>
              <a:rPr lang="en-US" sz="3200" dirty="0" err="1" smtClean="0"/>
              <a:t>harus</a:t>
            </a:r>
            <a:r>
              <a:rPr lang="en-US" sz="3200" dirty="0" smtClean="0"/>
              <a:t> </a:t>
            </a:r>
            <a:r>
              <a:rPr lang="en-US" sz="3200" dirty="0" err="1" smtClean="0"/>
              <a:t>paham</a:t>
            </a:r>
            <a:r>
              <a:rPr lang="en-US" sz="3200" dirty="0" smtClean="0"/>
              <a:t>:</a:t>
            </a:r>
          </a:p>
          <a:p>
            <a:pPr marL="1081088" indent="-571500">
              <a:buFont typeface="+mj-lt"/>
              <a:buAutoNum type="arabicPeriod"/>
            </a:pPr>
            <a:r>
              <a:rPr lang="en-US" sz="3200" dirty="0" err="1" smtClean="0"/>
              <a:t>Bagaimana</a:t>
            </a:r>
            <a:r>
              <a:rPr lang="en-US" sz="3200" dirty="0" smtClean="0"/>
              <a:t> </a:t>
            </a:r>
            <a:r>
              <a:rPr lang="en-US" sz="3200" dirty="0" err="1" smtClean="0"/>
              <a:t>menghitung</a:t>
            </a:r>
            <a:r>
              <a:rPr lang="en-US" sz="3200" dirty="0" smtClean="0"/>
              <a:t> </a:t>
            </a:r>
            <a:r>
              <a:rPr lang="en-US" sz="3200" dirty="0" err="1" smtClean="0"/>
              <a:t>galat</a:t>
            </a:r>
            <a:endParaRPr lang="en-US" sz="3200" dirty="0" smtClean="0"/>
          </a:p>
          <a:p>
            <a:pPr marL="1081088" indent="-571500">
              <a:buFont typeface="+mj-lt"/>
              <a:buAutoNum type="arabicPeriod"/>
            </a:pPr>
            <a:r>
              <a:rPr lang="en-US" sz="3200" dirty="0" err="1" smtClean="0"/>
              <a:t>Bagaimana</a:t>
            </a:r>
            <a:r>
              <a:rPr lang="en-US" sz="3200" dirty="0" smtClean="0"/>
              <a:t> </a:t>
            </a:r>
            <a:r>
              <a:rPr lang="en-US" sz="3200" dirty="0" err="1" smtClean="0"/>
              <a:t>galat</a:t>
            </a:r>
            <a:r>
              <a:rPr lang="en-US" sz="3200" dirty="0" smtClean="0"/>
              <a:t> </a:t>
            </a:r>
            <a:r>
              <a:rPr lang="en-US" sz="3200" dirty="0" err="1" smtClean="0"/>
              <a:t>timbul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1072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109806" y="286560"/>
            <a:ext cx="10057680" cy="145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id-ID" sz="5400" b="1">
                <a:latin typeface="Arial"/>
              </a:rPr>
              <a:t>RUMUS GALAT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Shape 2"/>
              <p:cNvSpPr txBox="1"/>
              <p:nvPr/>
            </p:nvSpPr>
            <p:spPr>
              <a:xfrm>
                <a:off x="1097280" y="1845720"/>
                <a:ext cx="10057680" cy="40226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>
                  <a:buSzPct val="45000"/>
                  <a:buFont typeface="StarSymbol"/>
                  <a:buChar char=""/>
                </a:pPr>
                <a:r>
                  <a:rPr lang="id-ID" sz="2800" dirty="0" smtClean="0">
                    <a:latin typeface="Arial"/>
                  </a:rPr>
                  <a:t>Galat abstrak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id-ID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sz="2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id-ID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ar-AE" dirty="0"/>
              </a:p>
              <a:p>
                <a:pPr>
                  <a:buSzPct val="45000"/>
                  <a:buFont typeface="StarSymbol"/>
                  <a:buChar char=""/>
                </a:pPr>
                <a:endParaRPr lang="id-ID" sz="2800" dirty="0" smtClean="0">
                  <a:latin typeface="Arial"/>
                </a:endParaRPr>
              </a:p>
              <a:p>
                <a:pPr>
                  <a:buSzPct val="45000"/>
                  <a:buFont typeface="StarSymbol"/>
                  <a:buChar char=""/>
                </a:pPr>
                <a:r>
                  <a:rPr lang="id-ID" sz="2800" dirty="0"/>
                  <a:t>Galat relati</a:t>
                </a:r>
                <a:r>
                  <a:rPr lang="en-US" sz="2800" dirty="0"/>
                  <a:t>f </a:t>
                </a:r>
                <a:r>
                  <a:rPr lang="id-ID" sz="28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28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id-ID" sz="2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d-ID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2800" i="1">
                            <a:latin typeface="Cambria Math" panose="02040503050406030204" pitchFamily="18" charset="0"/>
                          </a:rPr>
                          <m:t> − </m:t>
                        </m:r>
                        <m:acc>
                          <m:accPr>
                            <m:chr m:val="̅"/>
                            <m:ctrlPr>
                              <a:rPr lang="id-ID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d-ID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id-ID" sz="2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2800" dirty="0" smtClean="0">
                  <a:latin typeface="Arial"/>
                </a:endParaRPr>
              </a:p>
              <a:p>
                <a:pPr>
                  <a:buSzPct val="45000"/>
                  <a:buFont typeface="StarSymbol"/>
                  <a:buChar char=""/>
                </a:pPr>
                <a:endParaRPr lang="en-US" sz="2800" dirty="0" smtClean="0">
                  <a:latin typeface="Arial"/>
                </a:endParaRPr>
              </a:p>
              <a:p>
                <a:pPr>
                  <a:buSzPct val="45000"/>
                  <a:buFont typeface="StarSymbol"/>
                  <a:buChar char=""/>
                </a:pPr>
                <a:r>
                  <a:rPr lang="id-ID" sz="2800" dirty="0" smtClean="0">
                    <a:latin typeface="Arial"/>
                  </a:rPr>
                  <a:t>Galat relati</a:t>
                </a:r>
                <a:r>
                  <a:rPr lang="en-US" sz="2800" dirty="0" smtClean="0">
                    <a:latin typeface="Arial"/>
                  </a:rPr>
                  <a:t>f </a:t>
                </a:r>
                <a:r>
                  <a:rPr lang="en-US" sz="2800" dirty="0" err="1" smtClean="0">
                    <a:latin typeface="Arial"/>
                  </a:rPr>
                  <a:t>hampiran</a:t>
                </a:r>
                <a:r>
                  <a:rPr lang="id-ID" sz="2800" dirty="0" smtClean="0">
                    <a:latin typeface="Arial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id-ID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d-ID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acc>
                          <m:accPr>
                            <m:chr m:val="̅"/>
                            <m:ctrlPr>
                              <a:rPr lang="id-ID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d-ID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acc>
                          <m:accPr>
                            <m:chr m:val="̅"/>
                            <m:ctrlPr>
                              <a:rPr lang="id-ID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d-ID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den>
                    </m:f>
                  </m:oMath>
                </a14:m>
                <a:endParaRPr lang="id-ID" dirty="0"/>
              </a:p>
              <a:p>
                <a:pPr>
                  <a:buSzPct val="45000"/>
                  <a:buFont typeface="StarSymbol"/>
                  <a:buChar char=""/>
                </a:pPr>
                <a:endParaRPr lang="id-ID" sz="2800" dirty="0" smtClean="0">
                  <a:latin typeface="Arial"/>
                </a:endParaRPr>
              </a:p>
              <a:p>
                <a:pPr>
                  <a:buSzPct val="45000"/>
                  <a:buFont typeface="StarSymbol"/>
                  <a:buChar char=""/>
                </a:pPr>
                <a:r>
                  <a:rPr lang="id-ID" sz="2800" dirty="0" smtClean="0">
                    <a:latin typeface="Arial"/>
                  </a:rPr>
                  <a:t>% </a:t>
                </a:r>
                <a:r>
                  <a:rPr lang="id-ID" sz="2800" dirty="0">
                    <a:latin typeface="Arial"/>
                  </a:rPr>
                  <a:t>Galat relatif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id-ID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id-ID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  <m:r>
                      <a:rPr lang="id-ID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140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45720"/>
                <a:ext cx="10057680" cy="4022640"/>
              </a:xfrm>
              <a:prstGeom prst="rect">
                <a:avLst/>
              </a:prstGeom>
              <a:blipFill>
                <a:blip r:embed="rId2"/>
                <a:stretch>
                  <a:fillRect l="-909" t="-27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07138"/>
            <a:ext cx="10057680" cy="1450080"/>
          </a:xfrm>
        </p:spPr>
        <p:txBody>
          <a:bodyPr/>
          <a:lstStyle/>
          <a:p>
            <a:pPr algn="ctr"/>
            <a:r>
              <a:rPr lang="id-ID" dirty="0"/>
              <a:t>Macam – Macam Sumber Kesalahan Pada Komputasi Numerik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1097280" y="2557218"/>
            <a:ext cx="10057680" cy="34328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Galat</a:t>
            </a:r>
            <a:r>
              <a:rPr lang="en-US" dirty="0"/>
              <a:t> </a:t>
            </a:r>
            <a:r>
              <a:rPr lang="en-US" dirty="0" err="1"/>
              <a:t>pembulatan</a:t>
            </a:r>
            <a:r>
              <a:rPr lang="en-US" dirty="0"/>
              <a:t> (</a:t>
            </a:r>
            <a:r>
              <a:rPr lang="en-US" i="1" dirty="0"/>
              <a:t>round-off error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Galat</a:t>
            </a:r>
            <a:r>
              <a:rPr lang="en-US" dirty="0" smtClean="0"/>
              <a:t> </a:t>
            </a:r>
            <a:r>
              <a:rPr lang="en-US" dirty="0" err="1"/>
              <a:t>pemotongan</a:t>
            </a:r>
            <a:r>
              <a:rPr lang="en-US" dirty="0"/>
              <a:t> (</a:t>
            </a:r>
            <a:r>
              <a:rPr lang="en-US" i="1" dirty="0"/>
              <a:t>truncation error</a:t>
            </a:r>
            <a:r>
              <a:rPr lang="en-US" dirty="0"/>
              <a:t>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Galat</a:t>
            </a:r>
            <a:r>
              <a:rPr lang="en-US" dirty="0" smtClean="0"/>
              <a:t> </a:t>
            </a:r>
            <a:r>
              <a:rPr lang="en-US" dirty="0" err="1" smtClean="0"/>
              <a:t>eksperimental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Galat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55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id-ID" sz="4400" dirty="0">
                <a:latin typeface="Arial"/>
              </a:rPr>
              <a:t>Macam – Macam Sumber Kesalahan Pada Komputasi Numerik </a:t>
            </a:r>
            <a:endParaRPr dirty="0"/>
          </a:p>
        </p:txBody>
      </p:sp>
      <p:sp>
        <p:nvSpPr>
          <p:cNvPr id="145" name="TextShape 2"/>
          <p:cNvSpPr txBox="1"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just"/>
            <a:r>
              <a:rPr lang="en-US" sz="3200" dirty="0">
                <a:latin typeface="Arial"/>
              </a:rPr>
              <a:t>1. Error </a:t>
            </a:r>
            <a:r>
              <a:rPr lang="en-US" sz="3200" dirty="0" err="1">
                <a:latin typeface="Arial"/>
              </a:rPr>
              <a:t>pembulatan</a:t>
            </a:r>
            <a:r>
              <a:rPr lang="en-US" sz="3200" dirty="0">
                <a:latin typeface="Arial"/>
              </a:rPr>
              <a:t> ( </a:t>
            </a:r>
            <a:r>
              <a:rPr lang="en-US" sz="3200" i="1" dirty="0">
                <a:latin typeface="Arial"/>
              </a:rPr>
              <a:t>Round-off error </a:t>
            </a:r>
            <a:r>
              <a:rPr lang="en-US" sz="3200" dirty="0">
                <a:latin typeface="Arial"/>
              </a:rPr>
              <a:t>)</a:t>
            </a:r>
            <a:endParaRPr dirty="0"/>
          </a:p>
          <a:p>
            <a:pPr algn="just"/>
            <a:r>
              <a:rPr lang="en-US" sz="3200" dirty="0">
                <a:latin typeface="Arial"/>
              </a:rPr>
              <a:t>2. Error </a:t>
            </a:r>
            <a:r>
              <a:rPr lang="en-US" sz="3200" dirty="0" err="1">
                <a:latin typeface="Arial"/>
              </a:rPr>
              <a:t>Trunkasi</a:t>
            </a:r>
            <a:r>
              <a:rPr lang="en-US" sz="3200" dirty="0">
                <a:latin typeface="Arial"/>
              </a:rPr>
              <a:t> ( </a:t>
            </a:r>
            <a:r>
              <a:rPr lang="en-US" sz="3200" i="1" dirty="0">
                <a:latin typeface="Arial"/>
              </a:rPr>
              <a:t>Truncation error </a:t>
            </a:r>
            <a:r>
              <a:rPr lang="en-US" sz="3200" dirty="0">
                <a:latin typeface="Arial"/>
              </a:rPr>
              <a:t>)</a:t>
            </a:r>
            <a:endParaRPr dirty="0"/>
          </a:p>
          <a:p>
            <a:pPr algn="just"/>
            <a:r>
              <a:rPr lang="en-US" sz="3200" dirty="0">
                <a:latin typeface="Arial"/>
              </a:rPr>
              <a:t>3. Error </a:t>
            </a:r>
            <a:r>
              <a:rPr lang="en-US" sz="3200" dirty="0" err="1">
                <a:latin typeface="Arial"/>
              </a:rPr>
              <a:t>Progresif</a:t>
            </a:r>
            <a:r>
              <a:rPr lang="en-US" sz="3200" dirty="0">
                <a:latin typeface="Arial"/>
              </a:rPr>
              <a:t> ( </a:t>
            </a:r>
            <a:r>
              <a:rPr lang="en-US" sz="3200" i="1" dirty="0">
                <a:latin typeface="Arial"/>
              </a:rPr>
              <a:t>Progressive error </a:t>
            </a:r>
            <a:r>
              <a:rPr lang="en-US" sz="3200" dirty="0">
                <a:latin typeface="Arial"/>
              </a:rPr>
              <a:t>)</a:t>
            </a:r>
            <a:endParaRPr dirty="0"/>
          </a:p>
          <a:p>
            <a:pPr algn="just"/>
            <a:r>
              <a:rPr lang="en-US" sz="3200" dirty="0">
                <a:latin typeface="Arial"/>
              </a:rPr>
              <a:t>4. Error </a:t>
            </a:r>
            <a:r>
              <a:rPr lang="en-US" sz="3200" dirty="0" err="1">
                <a:latin typeface="Arial"/>
              </a:rPr>
              <a:t>Batasan</a:t>
            </a:r>
            <a:r>
              <a:rPr lang="en-US" sz="3200" dirty="0">
                <a:latin typeface="Arial"/>
              </a:rPr>
              <a:t> </a:t>
            </a:r>
            <a:r>
              <a:rPr lang="en-US" sz="3200" dirty="0" err="1">
                <a:latin typeface="Arial"/>
              </a:rPr>
              <a:t>Angka</a:t>
            </a:r>
            <a:r>
              <a:rPr lang="en-US" sz="3200" dirty="0">
                <a:latin typeface="Arial"/>
              </a:rPr>
              <a:t> ( </a:t>
            </a:r>
            <a:r>
              <a:rPr lang="en-US" sz="3200" i="1" dirty="0">
                <a:latin typeface="Arial"/>
              </a:rPr>
              <a:t>Range error</a:t>
            </a:r>
            <a:r>
              <a:rPr lang="en-US" sz="3200" dirty="0">
                <a:latin typeface="Arial"/>
              </a:rPr>
              <a:t> )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id-ID" sz="6600">
                <a:latin typeface="Arial"/>
              </a:rPr>
              <a:t>Error Pembulatan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Shape 2"/>
              <p:cNvSpPr txBox="1"/>
              <p:nvPr/>
            </p:nvSpPr>
            <p:spPr>
              <a:xfrm>
                <a:off x="1097280" y="1845720"/>
                <a:ext cx="10057680" cy="40226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>
                  <a:buSzPct val="45000"/>
                  <a:buFont typeface="StarSymbol"/>
                  <a:buChar char=""/>
                </a:pPr>
                <a:r>
                  <a:rPr lang="id-ID" sz="2800" dirty="0" smtClean="0">
                    <a:latin typeface="Arial"/>
                  </a:rPr>
                  <a:t>Misalkan nilai </a:t>
                </a:r>
                <a:r>
                  <a:rPr lang="el-GR" sz="2800" dirty="0">
                    <a:latin typeface="Ubuntu"/>
                    <a:ea typeface="Ubuntu"/>
                  </a:rPr>
                  <a:t>α = 3,45436565 </a:t>
                </a:r>
                <a:r>
                  <a:rPr lang="id-ID" sz="2800" dirty="0">
                    <a:latin typeface="Ubuntu"/>
                    <a:ea typeface="Ubuntu"/>
                  </a:rPr>
                  <a:t>dibulatkan dalam bentuk dua desimal sehingga akan diperoleh </a:t>
                </a:r>
                <a:r>
                  <a:rPr lang="el-GR" sz="2800" dirty="0">
                    <a:latin typeface="Ubuntu"/>
                    <a:ea typeface="Ubuntu"/>
                  </a:rPr>
                  <a:t>α = 3,45. </a:t>
                </a:r>
                <a:r>
                  <a:rPr lang="id-ID" sz="2800" dirty="0">
                    <a:latin typeface="Ubuntu"/>
                    <a:ea typeface="Ubuntu"/>
                  </a:rPr>
                  <a:t>Maka, nilai </a:t>
                </a:r>
                <a:endParaRPr lang="id-ID" dirty="0"/>
              </a:p>
              <a:p>
                <a:pPr>
                  <a:buSzPct val="45000"/>
                  <a:buFont typeface="StarSymbol"/>
                  <a:buChar char=""/>
                </a:pPr>
                <a:r>
                  <a:rPr lang="el-GR" sz="2800" dirty="0">
                    <a:latin typeface="Ubuntu"/>
                    <a:ea typeface="Ubuntu"/>
                  </a:rPr>
                  <a:t>ε = | 3,45 – 3,45436565 | = 0,436565.</a:t>
                </a:r>
                <a:endParaRPr lang="el-GR" dirty="0"/>
              </a:p>
              <a:p>
                <a:pPr>
                  <a:buSzPct val="45000"/>
                  <a:buFont typeface="StarSymbol"/>
                  <a:buChar char=""/>
                </a:pPr>
                <a:endParaRPr lang="el-GR" dirty="0"/>
              </a:p>
              <a:p>
                <a:pPr>
                  <a:buSzPct val="45000"/>
                  <a:buFont typeface="StarSymbol"/>
                  <a:buChar char=""/>
                </a:pPr>
                <a:r>
                  <a:rPr lang="id-ID" sz="2800" dirty="0">
                    <a:latin typeface="Ubuntu"/>
                    <a:ea typeface="Ubuntu"/>
                  </a:rPr>
                  <a:t>Contoh lainnya seperti nilai </a:t>
                </a:r>
                <a:r>
                  <a:rPr lang="el-GR" sz="2800" dirty="0">
                    <a:latin typeface="Ubuntu"/>
                    <a:ea typeface="Ubuntu"/>
                  </a:rPr>
                  <a:t>β = 4,56795332 </a:t>
                </a:r>
                <a:r>
                  <a:rPr lang="id-ID" sz="2800" dirty="0">
                    <a:latin typeface="Ubuntu"/>
                    <a:ea typeface="Ubuntu"/>
                  </a:rPr>
                  <a:t>dibulatkan dalam bentuk 4 desimal akan diperoleh </a:t>
                </a:r>
                <a:r>
                  <a:rPr lang="el-GR" sz="2800" dirty="0">
                    <a:latin typeface="Ubuntu"/>
                    <a:ea typeface="Ubuntu"/>
                  </a:rPr>
                  <a:t>β = 4,5680. </a:t>
                </a:r>
                <a:r>
                  <a:rPr lang="id-ID" sz="2800" dirty="0">
                    <a:latin typeface="Ubuntu"/>
                    <a:ea typeface="Ubuntu"/>
                  </a:rPr>
                  <a:t>Mka, nilai</a:t>
                </a:r>
                <a:endParaRPr lang="id-ID" dirty="0"/>
              </a:p>
              <a:p>
                <a:pPr>
                  <a:buSzPct val="45000"/>
                  <a:buFont typeface="StarSymbol"/>
                  <a:buChar char=""/>
                </a:pPr>
                <a:r>
                  <a:rPr lang="el-GR" sz="2800" dirty="0">
                    <a:latin typeface="Ubuntu"/>
                    <a:ea typeface="Ubuntu"/>
                  </a:rPr>
                  <a:t>ε = | 4,5680 – 4,56795332 | = 0,00004668</a:t>
                </a:r>
                <a:endParaRPr lang="el-GR" dirty="0"/>
              </a:p>
              <a:p>
                <a:pPr>
                  <a:buSzPct val="45000"/>
                  <a:buFont typeface="StarSymbol"/>
                  <a:buChar char=""/>
                </a:pPr>
                <a:endParaRPr lang="el-GR" dirty="0"/>
              </a:p>
              <a:p>
                <a:pPr>
                  <a:buSzPct val="45000"/>
                  <a:buFont typeface="StarSymbol"/>
                  <a:buChar char=""/>
                </a:pPr>
                <a:r>
                  <a:rPr lang="id-ID" sz="2800" dirty="0">
                    <a:latin typeface="Ubuntu"/>
                    <a:ea typeface="Ubuntu"/>
                  </a:rPr>
                  <a:t>Jika diperhatikan nilai </a:t>
                </a:r>
                <a:r>
                  <a:rPr lang="el-GR" sz="2800" dirty="0">
                    <a:latin typeface="Ubuntu"/>
                    <a:ea typeface="Ubuntu"/>
                  </a:rPr>
                  <a:t>ε </a:t>
                </a:r>
                <a:r>
                  <a:rPr lang="id-ID" sz="2800" dirty="0">
                    <a:latin typeface="Ubuntu"/>
                    <a:ea typeface="Ubuntu"/>
                  </a:rPr>
                  <a:t>untuk kasus error pembulatan selalu :</a:t>
                </a:r>
                <a:endParaRPr lang="id-ID" dirty="0"/>
              </a:p>
              <a:p>
                <a:pPr algn="ctr">
                  <a:buSzPct val="45000"/>
                  <a:buFont typeface="StarSymbol"/>
                  <a:buChar char=""/>
                </a:pPr>
                <a:r>
                  <a:rPr lang="el-GR" sz="2800" dirty="0">
                    <a:latin typeface="Ubuntu"/>
                    <a:ea typeface="Ubuntu"/>
                  </a:rPr>
                  <a:t>ε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ar-AE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d-ID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id-ID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d-ID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ar-AE" dirty="0"/>
              </a:p>
              <a:p>
                <a:pPr>
                  <a:buSzPct val="45000"/>
                  <a:buFont typeface="StarSymbol"/>
                  <a:buChar char=""/>
                </a:pPr>
                <a:endParaRPr lang="ar-AE" dirty="0"/>
              </a:p>
              <a:p>
                <a:pPr>
                  <a:buSzPct val="45000"/>
                  <a:buFont typeface="StarSymbol"/>
                  <a:buChar char=""/>
                </a:pPr>
                <a:r>
                  <a:rPr lang="ar-AE" sz="2800" dirty="0">
                    <a:latin typeface="Ubuntu"/>
                    <a:ea typeface="Ubuntu"/>
                  </a:rPr>
                  <a:t> </a:t>
                </a:r>
                <a:endParaRPr dirty="0"/>
              </a:p>
            </p:txBody>
          </p:sp>
        </mc:Choice>
        <mc:Fallback xmlns="">
          <p:sp>
            <p:nvSpPr>
              <p:cNvPr id="147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45720"/>
                <a:ext cx="10057680" cy="4022640"/>
              </a:xfrm>
              <a:prstGeom prst="rect">
                <a:avLst/>
              </a:prstGeom>
              <a:blipFill rotWithShape="0">
                <a:blip r:embed="rId2"/>
                <a:stretch>
                  <a:fillRect l="-2121" t="-2727" r="-424" b="-265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4309</TotalTime>
  <Words>683</Words>
  <Application>Microsoft Office PowerPoint</Application>
  <PresentationFormat>Widescreen</PresentationFormat>
  <Paragraphs>106</Paragraphs>
  <Slides>23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DejaVu Sans</vt:lpstr>
      <vt:lpstr>Garamond</vt:lpstr>
      <vt:lpstr>StarSymbol</vt:lpstr>
      <vt:lpstr>Ubuntu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Analisis Galat</vt:lpstr>
      <vt:lpstr>PowerPoint Presentation</vt:lpstr>
      <vt:lpstr>Macam – Macam Sumber Kesalahan Pada Komputasi Numerik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METODE NUMERIK</dc:title>
  <dc:creator>PERSONAL Co</dc:creator>
  <cp:lastModifiedBy>Muhammad Adam Fahmil 'Ilmi</cp:lastModifiedBy>
  <cp:revision>45</cp:revision>
  <dcterms:created xsi:type="dcterms:W3CDTF">2017-03-20T15:07:42Z</dcterms:created>
  <dcterms:modified xsi:type="dcterms:W3CDTF">2017-03-24T04:16:50Z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