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76" r:id="rId10"/>
    <p:sldId id="264" r:id="rId11"/>
    <p:sldId id="265" r:id="rId12"/>
    <p:sldId id="266" r:id="rId13"/>
    <p:sldId id="267" r:id="rId14"/>
    <p:sldId id="268" r:id="rId15"/>
    <p:sldId id="269" r:id="rId16"/>
    <p:sldId id="270" r:id="rId17"/>
    <p:sldId id="274" r:id="rId18"/>
    <p:sldId id="275" r:id="rId19"/>
    <p:sldId id="272" r:id="rId20"/>
    <p:sldId id="273" r:id="rId2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6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7D4292-28EB-4150-8998-450D6D181D85}" type="datetimeFigureOut">
              <a:rPr lang="id-ID" smtClean="0"/>
              <a:t>30/03/2017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D9CB451-7D81-4E0F-AE87-8673533D284F}"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03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7D4292-28EB-4150-8998-450D6D181D85}" type="datetimeFigureOut">
              <a:rPr lang="id-ID" smtClean="0"/>
              <a:t>30/03/2017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D9CB451-7D81-4E0F-AE87-8673533D284F}" type="slidenum">
              <a:rPr lang="id-ID" smtClean="0"/>
              <a:t>‹#›</a:t>
            </a:fld>
            <a:endParaRPr lang="id-ID"/>
          </a:p>
        </p:txBody>
      </p:sp>
    </p:spTree>
    <p:extLst>
      <p:ext uri="{BB962C8B-B14F-4D97-AF65-F5344CB8AC3E}">
        <p14:creationId xmlns:p14="http://schemas.microsoft.com/office/powerpoint/2010/main" val="55804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7D4292-28EB-4150-8998-450D6D181D85}" type="datetimeFigureOut">
              <a:rPr lang="id-ID" smtClean="0"/>
              <a:t>30/03/2017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D9CB451-7D81-4E0F-AE87-8673533D284F}" type="slidenum">
              <a:rPr lang="id-ID" smtClean="0"/>
              <a:t>‹#›</a:t>
            </a:fld>
            <a:endParaRPr lang="id-ID"/>
          </a:p>
        </p:txBody>
      </p:sp>
    </p:spTree>
    <p:extLst>
      <p:ext uri="{BB962C8B-B14F-4D97-AF65-F5344CB8AC3E}">
        <p14:creationId xmlns:p14="http://schemas.microsoft.com/office/powerpoint/2010/main" val="196081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7D4292-28EB-4150-8998-450D6D181D85}" type="datetimeFigureOut">
              <a:rPr lang="id-ID" smtClean="0"/>
              <a:t>30/03/2017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D9CB451-7D81-4E0F-AE87-8673533D284F}" type="slidenum">
              <a:rPr lang="id-ID" smtClean="0"/>
              <a:t>‹#›</a:t>
            </a:fld>
            <a:endParaRPr lang="id-ID"/>
          </a:p>
        </p:txBody>
      </p:sp>
    </p:spTree>
    <p:extLst>
      <p:ext uri="{BB962C8B-B14F-4D97-AF65-F5344CB8AC3E}">
        <p14:creationId xmlns:p14="http://schemas.microsoft.com/office/powerpoint/2010/main" val="3827481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7D4292-28EB-4150-8998-450D6D181D85}" type="datetimeFigureOut">
              <a:rPr lang="id-ID" smtClean="0"/>
              <a:t>30/03/2017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D9CB451-7D81-4E0F-AE87-8673533D284F}"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488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7D4292-28EB-4150-8998-450D6D181D85}" type="datetimeFigureOut">
              <a:rPr lang="id-ID" smtClean="0"/>
              <a:t>30/03/2017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D9CB451-7D81-4E0F-AE87-8673533D284F}" type="slidenum">
              <a:rPr lang="id-ID" smtClean="0"/>
              <a:t>‹#›</a:t>
            </a:fld>
            <a:endParaRPr lang="id-ID"/>
          </a:p>
        </p:txBody>
      </p:sp>
    </p:spTree>
    <p:extLst>
      <p:ext uri="{BB962C8B-B14F-4D97-AF65-F5344CB8AC3E}">
        <p14:creationId xmlns:p14="http://schemas.microsoft.com/office/powerpoint/2010/main" val="391750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7D4292-28EB-4150-8998-450D6D181D85}" type="datetimeFigureOut">
              <a:rPr lang="id-ID" smtClean="0"/>
              <a:t>30/03/2017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D9CB451-7D81-4E0F-AE87-8673533D284F}" type="slidenum">
              <a:rPr lang="id-ID" smtClean="0"/>
              <a:t>‹#›</a:t>
            </a:fld>
            <a:endParaRPr lang="id-ID"/>
          </a:p>
        </p:txBody>
      </p:sp>
    </p:spTree>
    <p:extLst>
      <p:ext uri="{BB962C8B-B14F-4D97-AF65-F5344CB8AC3E}">
        <p14:creationId xmlns:p14="http://schemas.microsoft.com/office/powerpoint/2010/main" val="189784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7D4292-28EB-4150-8998-450D6D181D85}" type="datetimeFigureOut">
              <a:rPr lang="id-ID" smtClean="0"/>
              <a:t>30/03/2017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D9CB451-7D81-4E0F-AE87-8673533D284F}" type="slidenum">
              <a:rPr lang="id-ID" smtClean="0"/>
              <a:t>‹#›</a:t>
            </a:fld>
            <a:endParaRPr lang="id-ID"/>
          </a:p>
        </p:txBody>
      </p:sp>
    </p:spTree>
    <p:extLst>
      <p:ext uri="{BB962C8B-B14F-4D97-AF65-F5344CB8AC3E}">
        <p14:creationId xmlns:p14="http://schemas.microsoft.com/office/powerpoint/2010/main" val="411925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7D4292-28EB-4150-8998-450D6D181D85}" type="datetimeFigureOut">
              <a:rPr lang="id-ID" smtClean="0"/>
              <a:t>30/03/2017</a:t>
            </a:fld>
            <a:endParaRPr lang="id-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d-ID"/>
          </a:p>
        </p:txBody>
      </p:sp>
      <p:sp>
        <p:nvSpPr>
          <p:cNvPr id="9" name="Slide Number Placeholder 8"/>
          <p:cNvSpPr>
            <a:spLocks noGrp="1"/>
          </p:cNvSpPr>
          <p:nvPr>
            <p:ph type="sldNum" sz="quarter" idx="12"/>
          </p:nvPr>
        </p:nvSpPr>
        <p:spPr/>
        <p:txBody>
          <a:bodyPr/>
          <a:lstStyle/>
          <a:p>
            <a:fld id="{8D9CB451-7D81-4E0F-AE87-8673533D284F}" type="slidenum">
              <a:rPr lang="id-ID" smtClean="0"/>
              <a:t>‹#›</a:t>
            </a:fld>
            <a:endParaRPr lang="id-ID"/>
          </a:p>
        </p:txBody>
      </p:sp>
    </p:spTree>
    <p:extLst>
      <p:ext uri="{BB962C8B-B14F-4D97-AF65-F5344CB8AC3E}">
        <p14:creationId xmlns:p14="http://schemas.microsoft.com/office/powerpoint/2010/main" val="236373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7D4292-28EB-4150-8998-450D6D181D85}" type="datetimeFigureOut">
              <a:rPr lang="id-ID" smtClean="0"/>
              <a:t>30/03/2017</a:t>
            </a:fld>
            <a:endParaRPr lang="id-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D9CB451-7D81-4E0F-AE87-8673533D284F}" type="slidenum">
              <a:rPr lang="id-ID" smtClean="0"/>
              <a:t>‹#›</a:t>
            </a:fld>
            <a:endParaRPr lang="id-ID"/>
          </a:p>
        </p:txBody>
      </p:sp>
    </p:spTree>
    <p:extLst>
      <p:ext uri="{BB962C8B-B14F-4D97-AF65-F5344CB8AC3E}">
        <p14:creationId xmlns:p14="http://schemas.microsoft.com/office/powerpoint/2010/main" val="224236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D4292-28EB-4150-8998-450D6D181D85}" type="datetimeFigureOut">
              <a:rPr lang="id-ID" smtClean="0"/>
              <a:t>30/03/2017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D9CB451-7D81-4E0F-AE87-8673533D284F}" type="slidenum">
              <a:rPr lang="id-ID" smtClean="0"/>
              <a:t>‹#›</a:t>
            </a:fld>
            <a:endParaRPr lang="id-ID"/>
          </a:p>
        </p:txBody>
      </p:sp>
    </p:spTree>
    <p:extLst>
      <p:ext uri="{BB962C8B-B14F-4D97-AF65-F5344CB8AC3E}">
        <p14:creationId xmlns:p14="http://schemas.microsoft.com/office/powerpoint/2010/main" val="56859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7D4292-28EB-4150-8998-450D6D181D85}" type="datetimeFigureOut">
              <a:rPr lang="id-ID" smtClean="0"/>
              <a:t>30/03/2017</a:t>
            </a:fld>
            <a:endParaRPr lang="id-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d-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D9CB451-7D81-4E0F-AE87-8673533D284F}" type="slidenum">
              <a:rPr lang="id-ID" smtClean="0"/>
              <a:t>‹#›</a:t>
            </a:fld>
            <a:endParaRPr lang="id-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1035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15617"/>
            <a:ext cx="8825658" cy="2153451"/>
          </a:xfrm>
        </p:spPr>
        <p:txBody>
          <a:bodyPr>
            <a:normAutofit fontScale="90000"/>
          </a:bodyPr>
          <a:lstStyle/>
          <a:p>
            <a:pPr algn="ctr"/>
            <a:r>
              <a:rPr lang="id-ID" dirty="0" smtClean="0"/>
              <a:t>PRAKTIKUM METODE NUMERIK</a:t>
            </a:r>
            <a:endParaRPr lang="id-ID" dirty="0"/>
          </a:p>
        </p:txBody>
      </p:sp>
      <p:sp>
        <p:nvSpPr>
          <p:cNvPr id="3" name="Subtitle 2"/>
          <p:cNvSpPr>
            <a:spLocks noGrp="1"/>
          </p:cNvSpPr>
          <p:nvPr>
            <p:ph type="subTitle" idx="1"/>
          </p:nvPr>
        </p:nvSpPr>
        <p:spPr>
          <a:xfrm>
            <a:off x="1154955" y="3081102"/>
            <a:ext cx="8825658" cy="1928220"/>
          </a:xfrm>
        </p:spPr>
        <p:txBody>
          <a:bodyPr>
            <a:normAutofit/>
          </a:bodyPr>
          <a:lstStyle/>
          <a:p>
            <a:pPr algn="ctr"/>
            <a:r>
              <a:rPr lang="id-ID" sz="3200" dirty="0" smtClean="0"/>
              <a:t>PERTEMUAN 3 :</a:t>
            </a:r>
          </a:p>
          <a:p>
            <a:pPr algn="ctr"/>
            <a:r>
              <a:rPr lang="id-ID" sz="3200" dirty="0" smtClean="0"/>
              <a:t>Sistem Persamaan linier</a:t>
            </a:r>
            <a:endParaRPr lang="id-ID" sz="3200" dirty="0"/>
          </a:p>
        </p:txBody>
      </p:sp>
    </p:spTree>
    <p:extLst>
      <p:ext uri="{BB962C8B-B14F-4D97-AF65-F5344CB8AC3E}">
        <p14:creationId xmlns:p14="http://schemas.microsoft.com/office/powerpoint/2010/main" val="3371638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Try This </a:t>
            </a:r>
            <a:endParaRPr lang="id-ID" dirty="0"/>
          </a:p>
        </p:txBody>
      </p:sp>
      <p:sp>
        <p:nvSpPr>
          <p:cNvPr id="3" name="Content Placeholder 2"/>
          <p:cNvSpPr>
            <a:spLocks noGrp="1"/>
          </p:cNvSpPr>
          <p:nvPr>
            <p:ph idx="1"/>
          </p:nvPr>
        </p:nvSpPr>
        <p:spPr/>
        <p:txBody>
          <a:bodyPr>
            <a:normAutofit/>
          </a:bodyPr>
          <a:lstStyle/>
          <a:p>
            <a:r>
              <a:rPr lang="id-ID" sz="3200" dirty="0" smtClean="0"/>
              <a:t>Sekarang cobalah tentukan himpunan penyelesaian dari bentuk SPL di bawah ini :</a:t>
            </a:r>
          </a:p>
          <a:p>
            <a:endParaRPr lang="id-ID" sz="3200" dirty="0"/>
          </a:p>
          <a:p>
            <a:endParaRPr lang="id-ID" sz="3200" dirty="0"/>
          </a:p>
        </p:txBody>
      </p:sp>
      <p:pic>
        <p:nvPicPr>
          <p:cNvPr id="4" name="Picture 3"/>
          <p:cNvPicPr>
            <a:picLocks noChangeAspect="1"/>
          </p:cNvPicPr>
          <p:nvPr/>
        </p:nvPicPr>
        <p:blipFill>
          <a:blip r:embed="rId2"/>
          <a:stretch>
            <a:fillRect/>
          </a:stretch>
        </p:blipFill>
        <p:spPr>
          <a:xfrm>
            <a:off x="4335743" y="2949567"/>
            <a:ext cx="3581474" cy="1618745"/>
          </a:xfrm>
          <a:prstGeom prst="rect">
            <a:avLst/>
          </a:prstGeom>
        </p:spPr>
      </p:pic>
      <p:sp>
        <p:nvSpPr>
          <p:cNvPr id="5" name="Rectangle 4"/>
          <p:cNvSpPr/>
          <p:nvPr/>
        </p:nvSpPr>
        <p:spPr>
          <a:xfrm rot="20497154">
            <a:off x="1056505" y="3158775"/>
            <a:ext cx="3320014" cy="1200329"/>
          </a:xfrm>
          <a:prstGeom prst="rect">
            <a:avLst/>
          </a:prstGeom>
          <a:noFill/>
        </p:spPr>
        <p:txBody>
          <a:bodyPr wrap="square" lIns="91440" tIns="45720" rIns="91440" bIns="45720">
            <a:spAutoFit/>
          </a:bodyPr>
          <a:lstStyle/>
          <a:p>
            <a:pPr algn="ctr"/>
            <a:r>
              <a:rPr lang="id-ID" sz="7200" b="0" cap="none" spc="0" dirty="0" smtClean="0">
                <a:ln w="0"/>
                <a:solidFill>
                  <a:schemeClr val="tx1"/>
                </a:solidFill>
                <a:effectLst>
                  <a:outerShdw blurRad="38100" dist="19050" dir="2700000" algn="tl" rotWithShape="0">
                    <a:schemeClr val="dk1">
                      <a:alpha val="40000"/>
                    </a:schemeClr>
                  </a:outerShdw>
                </a:effectLst>
              </a:rPr>
              <a:t>HOW??</a:t>
            </a:r>
            <a:endParaRPr lang="en-US" sz="7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462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Try This </a:t>
            </a:r>
            <a:endParaRPr lang="id-ID" dirty="0"/>
          </a:p>
        </p:txBody>
      </p:sp>
      <p:sp>
        <p:nvSpPr>
          <p:cNvPr id="6" name="Rectangle 5"/>
          <p:cNvSpPr/>
          <p:nvPr/>
        </p:nvSpPr>
        <p:spPr>
          <a:xfrm>
            <a:off x="1820397" y="1845734"/>
            <a:ext cx="8612166" cy="923330"/>
          </a:xfrm>
          <a:prstGeom prst="rect">
            <a:avLst/>
          </a:prstGeom>
          <a:noFill/>
        </p:spPr>
        <p:txBody>
          <a:bodyPr wrap="none" lIns="91440" tIns="45720" rIns="91440" bIns="45720">
            <a:spAutoFit/>
          </a:bodyPr>
          <a:lstStyle/>
          <a:p>
            <a:pPr algn="ctr"/>
            <a:r>
              <a:rPr lang="id-ID" sz="5400" b="0" cap="none" spc="0" dirty="0" smtClean="0">
                <a:ln w="0"/>
                <a:solidFill>
                  <a:schemeClr val="tx1"/>
                </a:solidFill>
                <a:effectLst>
                  <a:outerShdw blurRad="38100" dist="19050" dir="2700000" algn="tl" rotWithShape="0">
                    <a:schemeClr val="dk1">
                      <a:alpha val="40000"/>
                    </a:schemeClr>
                  </a:outerShdw>
                </a:effectLst>
              </a:rPr>
              <a:t>Do you get “Not Konvergen”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1251186" y="2769064"/>
            <a:ext cx="9313650" cy="923330"/>
          </a:xfrm>
          <a:prstGeom prst="rect">
            <a:avLst/>
          </a:prstGeom>
          <a:noFill/>
        </p:spPr>
        <p:txBody>
          <a:bodyPr wrap="square" lIns="91440" tIns="45720" rIns="91440" bIns="45720">
            <a:spAutoFit/>
          </a:bodyPr>
          <a:lstStyle/>
          <a:p>
            <a:pPr algn="ctr"/>
            <a:r>
              <a:rPr lang="id-ID" sz="5400" b="1" dirty="0" smtClean="0">
                <a:ln w="22225">
                  <a:solidFill>
                    <a:schemeClr val="accent2"/>
                  </a:solidFill>
                  <a:prstDash val="solid"/>
                </a:ln>
                <a:solidFill>
                  <a:schemeClr val="accent2">
                    <a:lumMod val="40000"/>
                    <a:lumOff val="60000"/>
                  </a:schemeClr>
                </a:solidFill>
              </a:rPr>
              <a:t>What should I do ??</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Heart 7"/>
          <p:cNvSpPr/>
          <p:nvPr/>
        </p:nvSpPr>
        <p:spPr>
          <a:xfrm>
            <a:off x="3967089" y="3692394"/>
            <a:ext cx="4164037" cy="2483323"/>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t>Don’t worry.</a:t>
            </a:r>
            <a:br>
              <a:rPr lang="id-ID" sz="2800" dirty="0" smtClean="0"/>
            </a:br>
            <a:r>
              <a:rPr lang="id-ID" sz="2800" dirty="0" smtClean="0"/>
              <a:t>I have solution for you</a:t>
            </a:r>
            <a:endParaRPr lang="id-ID" sz="2800" dirty="0"/>
          </a:p>
        </p:txBody>
      </p:sp>
      <p:sp>
        <p:nvSpPr>
          <p:cNvPr id="3" name="Smiley Face 2"/>
          <p:cNvSpPr/>
          <p:nvPr/>
        </p:nvSpPr>
        <p:spPr>
          <a:xfrm>
            <a:off x="8892209" y="2886172"/>
            <a:ext cx="781878" cy="689113"/>
          </a:xfrm>
          <a:prstGeom prst="smileyFace">
            <a:avLst>
              <a:gd name="adj" fmla="val -465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71414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250" fill="hold"/>
                                        <p:tgtEl>
                                          <p:spTgt spid="3"/>
                                        </p:tgtEl>
                                        <p:attrNameLst>
                                          <p:attrName>ppt_w</p:attrName>
                                        </p:attrNameLst>
                                      </p:cBhvr>
                                      <p:tavLst>
                                        <p:tav tm="0">
                                          <p:val>
                                            <p:fltVal val="0"/>
                                          </p:val>
                                        </p:tav>
                                        <p:tav tm="100000">
                                          <p:val>
                                            <p:strVal val="#ppt_w"/>
                                          </p:val>
                                        </p:tav>
                                      </p:tavLst>
                                    </p:anim>
                                    <p:anim calcmode="lin" valueType="num">
                                      <p:cBhvr>
                                        <p:cTn id="20" dur="250" fill="hold"/>
                                        <p:tgtEl>
                                          <p:spTgt spid="3"/>
                                        </p:tgtEl>
                                        <p:attrNameLst>
                                          <p:attrName>ppt_h</p:attrName>
                                        </p:attrNameLst>
                                      </p:cBhvr>
                                      <p:tavLst>
                                        <p:tav tm="0">
                                          <p:val>
                                            <p:fltVal val="0"/>
                                          </p:val>
                                        </p:tav>
                                        <p:tav tm="100000">
                                          <p:val>
                                            <p:strVal val="#ppt_h"/>
                                          </p:val>
                                        </p:tav>
                                      </p:tavLst>
                                    </p:anim>
                                    <p:anim calcmode="lin" valueType="num">
                                      <p:cBhvr>
                                        <p:cTn id="21" dur="250" fill="hold"/>
                                        <p:tgtEl>
                                          <p:spTgt spid="3"/>
                                        </p:tgtEl>
                                        <p:attrNameLst>
                                          <p:attrName>style.rotation</p:attrName>
                                        </p:attrNameLst>
                                      </p:cBhvr>
                                      <p:tavLst>
                                        <p:tav tm="0">
                                          <p:val>
                                            <p:fltVal val="90"/>
                                          </p:val>
                                        </p:tav>
                                        <p:tav tm="100000">
                                          <p:val>
                                            <p:fltVal val="0"/>
                                          </p:val>
                                        </p:tav>
                                      </p:tavLst>
                                    </p:anim>
                                    <p:animEffect transition="in" filter="fade">
                                      <p:cBhvr>
                                        <p:cTn id="22" dur="25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290">
                                          <p:stCondLst>
                                            <p:cond delay="0"/>
                                          </p:stCondLst>
                                        </p:cTn>
                                        <p:tgtEl>
                                          <p:spTgt spid="8"/>
                                        </p:tgtEl>
                                      </p:cBhvr>
                                    </p:animEffect>
                                    <p:anim calcmode="lin" valueType="num">
                                      <p:cBhvr>
                                        <p:cTn id="28"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9"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0"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31"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32"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33" dur="13">
                                          <p:stCondLst>
                                            <p:cond delay="325"/>
                                          </p:stCondLst>
                                        </p:cTn>
                                        <p:tgtEl>
                                          <p:spTgt spid="8"/>
                                        </p:tgtEl>
                                      </p:cBhvr>
                                      <p:to x="100000" y="60000"/>
                                    </p:animScale>
                                    <p:animScale>
                                      <p:cBhvr>
                                        <p:cTn id="34" dur="83" decel="50000">
                                          <p:stCondLst>
                                            <p:cond delay="338"/>
                                          </p:stCondLst>
                                        </p:cTn>
                                        <p:tgtEl>
                                          <p:spTgt spid="8"/>
                                        </p:tgtEl>
                                      </p:cBhvr>
                                      <p:to x="100000" y="100000"/>
                                    </p:animScale>
                                    <p:animScale>
                                      <p:cBhvr>
                                        <p:cTn id="35" dur="13">
                                          <p:stCondLst>
                                            <p:cond delay="656"/>
                                          </p:stCondLst>
                                        </p:cTn>
                                        <p:tgtEl>
                                          <p:spTgt spid="8"/>
                                        </p:tgtEl>
                                      </p:cBhvr>
                                      <p:to x="100000" y="80000"/>
                                    </p:animScale>
                                    <p:animScale>
                                      <p:cBhvr>
                                        <p:cTn id="36" dur="83" decel="50000">
                                          <p:stCondLst>
                                            <p:cond delay="669"/>
                                          </p:stCondLst>
                                        </p:cTn>
                                        <p:tgtEl>
                                          <p:spTgt spid="8"/>
                                        </p:tgtEl>
                                      </p:cBhvr>
                                      <p:to x="100000" y="100000"/>
                                    </p:animScale>
                                    <p:animScale>
                                      <p:cBhvr>
                                        <p:cTn id="37" dur="13">
                                          <p:stCondLst>
                                            <p:cond delay="821"/>
                                          </p:stCondLst>
                                        </p:cTn>
                                        <p:tgtEl>
                                          <p:spTgt spid="8"/>
                                        </p:tgtEl>
                                      </p:cBhvr>
                                      <p:to x="100000" y="90000"/>
                                    </p:animScale>
                                    <p:animScale>
                                      <p:cBhvr>
                                        <p:cTn id="38" dur="83" decel="50000">
                                          <p:stCondLst>
                                            <p:cond delay="834"/>
                                          </p:stCondLst>
                                        </p:cTn>
                                        <p:tgtEl>
                                          <p:spTgt spid="8"/>
                                        </p:tgtEl>
                                      </p:cBhvr>
                                      <p:to x="100000" y="100000"/>
                                    </p:animScale>
                                    <p:animScale>
                                      <p:cBhvr>
                                        <p:cTn id="39" dur="13">
                                          <p:stCondLst>
                                            <p:cond delay="904"/>
                                          </p:stCondLst>
                                        </p:cTn>
                                        <p:tgtEl>
                                          <p:spTgt spid="8"/>
                                        </p:tgtEl>
                                      </p:cBhvr>
                                      <p:to x="100000" y="95000"/>
                                    </p:animScale>
                                    <p:animScale>
                                      <p:cBhvr>
                                        <p:cTn id="40" dur="83" decel="50000">
                                          <p:stCondLst>
                                            <p:cond delay="917"/>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84738"/>
            <a:ext cx="10058400" cy="752622"/>
          </a:xfrm>
        </p:spPr>
        <p:txBody>
          <a:bodyPr/>
          <a:lstStyle/>
          <a:p>
            <a:r>
              <a:rPr lang="id-ID" dirty="0" smtClean="0"/>
              <a:t>Solution</a:t>
            </a:r>
            <a:endParaRPr lang="id-ID"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id-ID" sz="3200" dirty="0" smtClean="0"/>
                  <a:t>You look this matriks :</a:t>
                </a:r>
              </a:p>
              <a:p>
                <a:pPr algn="ctr"/>
                <a14:m>
                  <m:oMath xmlns:m="http://schemas.openxmlformats.org/officeDocument/2006/math">
                    <m:d>
                      <m:dPr>
                        <m:begChr m:val="["/>
                        <m:endChr m:val="]"/>
                        <m:ctrlPr>
                          <a:rPr lang="id-ID" sz="3200" i="1" smtClean="0">
                            <a:latin typeface="Cambria Math" panose="02040503050406030204" pitchFamily="18" charset="0"/>
                          </a:rPr>
                        </m:ctrlPr>
                      </m:dPr>
                      <m:e>
                        <m:m>
                          <m:mPr>
                            <m:mcs>
                              <m:mc>
                                <m:mcPr>
                                  <m:count m:val="3"/>
                                  <m:mcJc m:val="center"/>
                                </m:mcPr>
                              </m:mc>
                            </m:mcs>
                            <m:ctrlPr>
                              <a:rPr lang="id-ID" sz="3200" i="1">
                                <a:latin typeface="Cambria Math" panose="02040503050406030204" pitchFamily="18" charset="0"/>
                              </a:rPr>
                            </m:ctrlPr>
                          </m:mPr>
                          <m:mr>
                            <m:e>
                              <m:r>
                                <m:rPr>
                                  <m:brk m:alnAt="7"/>
                                </m:rPr>
                                <a:rPr lang="id-ID" sz="3200" i="1">
                                  <a:latin typeface="Cambria Math" panose="02040503050406030204" pitchFamily="18" charset="0"/>
                                </a:rPr>
                                <m:t>2</m:t>
                              </m:r>
                            </m:e>
                            <m:e>
                              <m:r>
                                <a:rPr lang="id-ID" sz="3200" i="1">
                                  <a:latin typeface="Cambria Math" panose="02040503050406030204" pitchFamily="18" charset="0"/>
                                </a:rPr>
                                <m:t>−6</m:t>
                              </m:r>
                            </m:e>
                            <m:e>
                              <m:r>
                                <a:rPr lang="id-ID" sz="3200" i="1">
                                  <a:latin typeface="Cambria Math" panose="02040503050406030204" pitchFamily="18" charset="0"/>
                                </a:rPr>
                                <m:t>−1</m:t>
                              </m:r>
                            </m:e>
                          </m:mr>
                          <m:mr>
                            <m:e>
                              <m:r>
                                <a:rPr lang="id-ID" sz="3200" i="1">
                                  <a:latin typeface="Cambria Math" panose="02040503050406030204" pitchFamily="18" charset="0"/>
                                </a:rPr>
                                <m:t>−3</m:t>
                              </m:r>
                            </m:e>
                            <m:e>
                              <m:r>
                                <a:rPr lang="id-ID" sz="3200" i="1">
                                  <a:latin typeface="Cambria Math" panose="02040503050406030204" pitchFamily="18" charset="0"/>
                                </a:rPr>
                                <m:t>−1</m:t>
                              </m:r>
                            </m:e>
                            <m:e>
                              <m:r>
                                <a:rPr lang="id-ID" sz="3200" i="1">
                                  <a:latin typeface="Cambria Math" panose="02040503050406030204" pitchFamily="18" charset="0"/>
                                </a:rPr>
                                <m:t>7</m:t>
                              </m:r>
                            </m:e>
                          </m:mr>
                          <m:mr>
                            <m:e>
                              <m:r>
                                <a:rPr lang="id-ID" sz="3200" i="1">
                                  <a:latin typeface="Cambria Math" panose="02040503050406030204" pitchFamily="18" charset="0"/>
                                </a:rPr>
                                <m:t>−8</m:t>
                              </m:r>
                            </m:e>
                            <m:e>
                              <m:r>
                                <a:rPr lang="id-ID" sz="3200" i="1">
                                  <a:latin typeface="Cambria Math" panose="02040503050406030204" pitchFamily="18" charset="0"/>
                                </a:rPr>
                                <m:t>1</m:t>
                              </m:r>
                            </m:e>
                            <m:e>
                              <m:r>
                                <a:rPr lang="id-ID" sz="3200" i="1">
                                  <a:latin typeface="Cambria Math" panose="02040503050406030204" pitchFamily="18" charset="0"/>
                                </a:rPr>
                                <m:t>−2</m:t>
                              </m:r>
                            </m:e>
                          </m:mr>
                        </m:m>
                      </m:e>
                    </m:d>
                  </m:oMath>
                </a14:m>
                <a:endParaRPr lang="id-ID" sz="3200" dirty="0" smtClean="0"/>
              </a:p>
              <a:p>
                <a:pPr algn="just"/>
                <a:endParaRPr lang="id-ID" sz="3200" dirty="0"/>
              </a:p>
              <a:p>
                <a:pPr algn="just"/>
                <a:r>
                  <a:rPr lang="id-ID" sz="3200" dirty="0" smtClean="0"/>
                  <a:t>Apakah matriks itu </a:t>
                </a:r>
                <a:r>
                  <a:rPr lang="id-ID" sz="3200" b="1" dirty="0" smtClean="0"/>
                  <a:t>Diagonal Dominan </a:t>
                </a:r>
                <a:r>
                  <a:rPr lang="id-ID" sz="3200" dirty="0" smtClean="0"/>
                  <a:t>?</a:t>
                </a:r>
                <a:endParaRPr lang="id-ID"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3182"/>
                </a:stretch>
              </a:blipFill>
            </p:spPr>
            <p:txBody>
              <a:bodyPr/>
              <a:lstStyle/>
              <a:p>
                <a:r>
                  <a:rPr lang="id-ID">
                    <a:noFill/>
                  </a:rPr>
                  <a:t> </a:t>
                </a:r>
              </a:p>
            </p:txBody>
          </p:sp>
        </mc:Fallback>
      </mc:AlternateContent>
    </p:spTree>
    <p:extLst>
      <p:ext uri="{BB962C8B-B14F-4D97-AF65-F5344CB8AC3E}">
        <p14:creationId xmlns:p14="http://schemas.microsoft.com/office/powerpoint/2010/main" val="3109562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84738"/>
            <a:ext cx="10058400" cy="752622"/>
          </a:xfrm>
        </p:spPr>
        <p:txBody>
          <a:bodyPr/>
          <a:lstStyle/>
          <a:p>
            <a:r>
              <a:rPr lang="id-ID" dirty="0" smtClean="0"/>
              <a:t>Formula of Diagonal Dominan :</a:t>
            </a:r>
            <a:endParaRPr lang="id-ID"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737360"/>
                <a:ext cx="10058400" cy="4023360"/>
              </a:xfrm>
            </p:spPr>
            <p:txBody>
              <a:bodyPr>
                <a:normAutofit/>
              </a:bodyPr>
              <a:lstStyle/>
              <a:p>
                <a:pPr algn="ctr"/>
                <a:endParaRPr lang="id-ID" sz="4000" b="0" i="1" dirty="0" smtClean="0">
                  <a:latin typeface="Cambria Math" panose="02040503050406030204" pitchFamily="18" charset="0"/>
                </a:endParaRPr>
              </a:p>
              <a:p>
                <a:pPr algn="ctr"/>
                <a14:m>
                  <m:oMath xmlns:m="http://schemas.openxmlformats.org/officeDocument/2006/math">
                    <m:d>
                      <m:dPr>
                        <m:begChr m:val="|"/>
                        <m:endChr m:val="|"/>
                        <m:ctrlPr>
                          <a:rPr lang="id-ID" sz="4000" b="0" i="1" smtClean="0">
                            <a:latin typeface="Cambria Math" panose="02040503050406030204" pitchFamily="18" charset="0"/>
                          </a:rPr>
                        </m:ctrlPr>
                      </m:dPr>
                      <m:e>
                        <m:sSub>
                          <m:sSubPr>
                            <m:ctrlPr>
                              <a:rPr lang="id-ID" sz="4000" b="0" i="1" smtClean="0">
                                <a:latin typeface="Cambria Math" panose="02040503050406030204" pitchFamily="18" charset="0"/>
                              </a:rPr>
                            </m:ctrlPr>
                          </m:sSubPr>
                          <m:e>
                            <m:r>
                              <a:rPr lang="id-ID" sz="4000" b="0" i="1" smtClean="0">
                                <a:latin typeface="Cambria Math" panose="02040503050406030204" pitchFamily="18" charset="0"/>
                              </a:rPr>
                              <m:t>𝑎</m:t>
                            </m:r>
                          </m:e>
                          <m:sub>
                            <m:r>
                              <a:rPr lang="id-ID" sz="4000" b="0" i="1" smtClean="0">
                                <a:latin typeface="Cambria Math" panose="02040503050406030204" pitchFamily="18" charset="0"/>
                              </a:rPr>
                              <m:t>𝑖𝑖</m:t>
                            </m:r>
                          </m:sub>
                        </m:sSub>
                      </m:e>
                    </m:d>
                    <m:r>
                      <a:rPr lang="id-ID" sz="4000" b="0" i="1" smtClean="0">
                        <a:latin typeface="Cambria Math" panose="02040503050406030204" pitchFamily="18" charset="0"/>
                        <a:ea typeface="Cambria Math" panose="02040503050406030204" pitchFamily="18" charset="0"/>
                      </a:rPr>
                      <m:t>≥</m:t>
                    </m:r>
                    <m:nary>
                      <m:naryPr>
                        <m:chr m:val="∑"/>
                        <m:ctrlPr>
                          <a:rPr lang="id-ID" sz="4000" b="0" i="1" smtClean="0">
                            <a:latin typeface="Cambria Math" panose="02040503050406030204" pitchFamily="18" charset="0"/>
                            <a:ea typeface="Cambria Math" panose="02040503050406030204" pitchFamily="18" charset="0"/>
                          </a:rPr>
                        </m:ctrlPr>
                      </m:naryPr>
                      <m:sub>
                        <m:r>
                          <m:rPr>
                            <m:brk m:alnAt="23"/>
                          </m:rPr>
                          <a:rPr lang="id-ID" sz="4000" b="0" i="1" smtClean="0">
                            <a:latin typeface="Cambria Math" panose="02040503050406030204" pitchFamily="18" charset="0"/>
                            <a:ea typeface="Cambria Math" panose="02040503050406030204" pitchFamily="18" charset="0"/>
                          </a:rPr>
                          <m:t>𝑗</m:t>
                        </m:r>
                        <m:r>
                          <a:rPr lang="id-ID" sz="4000" b="0" i="1" smtClean="0">
                            <a:latin typeface="Cambria Math" panose="02040503050406030204" pitchFamily="18" charset="0"/>
                            <a:ea typeface="Cambria Math" panose="02040503050406030204" pitchFamily="18" charset="0"/>
                          </a:rPr>
                          <m:t>=1, </m:t>
                        </m:r>
                        <m:r>
                          <a:rPr lang="id-ID" sz="4000" b="0" i="1" smtClean="0">
                            <a:latin typeface="Cambria Math" panose="02040503050406030204" pitchFamily="18" charset="0"/>
                            <a:ea typeface="Cambria Math" panose="02040503050406030204" pitchFamily="18" charset="0"/>
                          </a:rPr>
                          <m:t>𝑗</m:t>
                        </m:r>
                        <m:r>
                          <a:rPr lang="id-ID" sz="4000" b="0" i="1" smtClean="0">
                            <a:latin typeface="Cambria Math" panose="02040503050406030204" pitchFamily="18" charset="0"/>
                            <a:ea typeface="Cambria Math" panose="02040503050406030204" pitchFamily="18" charset="0"/>
                          </a:rPr>
                          <m:t>≠</m:t>
                        </m:r>
                        <m:r>
                          <a:rPr lang="id-ID" sz="4000" b="0" i="1" smtClean="0">
                            <a:latin typeface="Cambria Math" panose="02040503050406030204" pitchFamily="18" charset="0"/>
                            <a:ea typeface="Cambria Math" panose="02040503050406030204" pitchFamily="18" charset="0"/>
                          </a:rPr>
                          <m:t>𝑖</m:t>
                        </m:r>
                      </m:sub>
                      <m:sup>
                        <m:r>
                          <a:rPr lang="id-ID" sz="4000" b="0" i="1" smtClean="0">
                            <a:latin typeface="Cambria Math" panose="02040503050406030204" pitchFamily="18" charset="0"/>
                            <a:ea typeface="Cambria Math" panose="02040503050406030204" pitchFamily="18" charset="0"/>
                          </a:rPr>
                          <m:t>𝑛</m:t>
                        </m:r>
                      </m:sup>
                      <m:e>
                        <m:d>
                          <m:dPr>
                            <m:begChr m:val="|"/>
                            <m:endChr m:val="|"/>
                            <m:ctrlPr>
                              <a:rPr lang="id-ID" sz="4000" b="0" i="1" smtClean="0">
                                <a:latin typeface="Cambria Math" panose="02040503050406030204" pitchFamily="18" charset="0"/>
                                <a:ea typeface="Cambria Math" panose="02040503050406030204" pitchFamily="18" charset="0"/>
                              </a:rPr>
                            </m:ctrlPr>
                          </m:dPr>
                          <m:e>
                            <m:sSub>
                              <m:sSubPr>
                                <m:ctrlPr>
                                  <a:rPr lang="id-ID" sz="4000" b="0" i="1" smtClean="0">
                                    <a:latin typeface="Cambria Math" panose="02040503050406030204" pitchFamily="18" charset="0"/>
                                    <a:ea typeface="Cambria Math" panose="02040503050406030204" pitchFamily="18" charset="0"/>
                                  </a:rPr>
                                </m:ctrlPr>
                              </m:sSubPr>
                              <m:e>
                                <m:r>
                                  <a:rPr lang="id-ID" sz="4000" b="0" i="1" smtClean="0">
                                    <a:latin typeface="Cambria Math" panose="02040503050406030204" pitchFamily="18" charset="0"/>
                                    <a:ea typeface="Cambria Math" panose="02040503050406030204" pitchFamily="18" charset="0"/>
                                  </a:rPr>
                                  <m:t>𝑎</m:t>
                                </m:r>
                              </m:e>
                              <m:sub>
                                <m:r>
                                  <a:rPr lang="id-ID" sz="4000" b="0" i="1" smtClean="0">
                                    <a:latin typeface="Cambria Math" panose="02040503050406030204" pitchFamily="18" charset="0"/>
                                    <a:ea typeface="Cambria Math" panose="02040503050406030204" pitchFamily="18" charset="0"/>
                                  </a:rPr>
                                  <m:t>𝑖𝑗</m:t>
                                </m:r>
                              </m:sub>
                            </m:sSub>
                          </m:e>
                        </m:d>
                        <m:r>
                          <a:rPr lang="id-ID" sz="4000" b="0" i="1" smtClean="0">
                            <a:latin typeface="Cambria Math" panose="02040503050406030204" pitchFamily="18" charset="0"/>
                            <a:ea typeface="Cambria Math" panose="02040503050406030204" pitchFamily="18" charset="0"/>
                          </a:rPr>
                          <m:t> </m:t>
                        </m:r>
                        <m:r>
                          <a:rPr lang="id-ID" sz="4000" b="0" i="1" smtClean="0">
                            <a:latin typeface="Cambria Math" panose="02040503050406030204" pitchFamily="18" charset="0"/>
                            <a:ea typeface="Cambria Math" panose="02040503050406030204" pitchFamily="18" charset="0"/>
                          </a:rPr>
                          <m:t>𝑑𝑒𝑛𝑔𝑎𝑛</m:t>
                        </m:r>
                        <m:r>
                          <a:rPr lang="id-ID" sz="4000" b="0" i="1" smtClean="0">
                            <a:latin typeface="Cambria Math" panose="02040503050406030204" pitchFamily="18" charset="0"/>
                            <a:ea typeface="Cambria Math" panose="02040503050406030204" pitchFamily="18" charset="0"/>
                          </a:rPr>
                          <m:t> </m:t>
                        </m:r>
                        <m:r>
                          <a:rPr lang="id-ID" sz="4000" b="0" i="1" smtClean="0">
                            <a:latin typeface="Cambria Math" panose="02040503050406030204" pitchFamily="18" charset="0"/>
                            <a:ea typeface="Cambria Math" panose="02040503050406030204" pitchFamily="18" charset="0"/>
                          </a:rPr>
                          <m:t>𝑖</m:t>
                        </m:r>
                        <m:r>
                          <a:rPr lang="id-ID" sz="4000" b="0" i="1" smtClean="0">
                            <a:latin typeface="Cambria Math" panose="02040503050406030204" pitchFamily="18" charset="0"/>
                            <a:ea typeface="Cambria Math" panose="02040503050406030204" pitchFamily="18" charset="0"/>
                          </a:rPr>
                          <m:t>=1,2,3,…,</m:t>
                        </m:r>
                        <m:r>
                          <a:rPr lang="id-ID" sz="4000" b="0" i="1" smtClean="0">
                            <a:latin typeface="Cambria Math" panose="02040503050406030204" pitchFamily="18" charset="0"/>
                            <a:ea typeface="Cambria Math" panose="02040503050406030204" pitchFamily="18" charset="0"/>
                          </a:rPr>
                          <m:t>𝑛</m:t>
                        </m:r>
                      </m:e>
                    </m:nary>
                  </m:oMath>
                </a14:m>
                <a:endParaRPr lang="id-ID" sz="4000" dirty="0" smtClean="0"/>
              </a:p>
              <a:p>
                <a:pPr algn="ctr"/>
                <a:endParaRPr lang="id-ID" sz="4000" dirty="0"/>
              </a:p>
              <a:p>
                <a:pPr algn="ctr"/>
                <a:r>
                  <a:rPr lang="id-ID" sz="4000" dirty="0" smtClean="0"/>
                  <a:t>Apa artinya ?</a:t>
                </a:r>
                <a:endParaRPr lang="id-ID" sz="4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737360"/>
                <a:ext cx="10058400" cy="4023360"/>
              </a:xfrm>
              <a:blipFill rotWithShape="0">
                <a:blip r:embed="rId2"/>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307621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56603"/>
            <a:ext cx="10058400" cy="780757"/>
          </a:xfrm>
        </p:spPr>
        <p:txBody>
          <a:bodyPr/>
          <a:lstStyle/>
          <a:p>
            <a:r>
              <a:rPr lang="id-ID" dirty="0" smtClean="0"/>
              <a:t>Now Cek :</a:t>
            </a:r>
            <a:endParaRPr lang="id-ID"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ctr"/>
                <a14:m>
                  <m:oMath xmlns:m="http://schemas.openxmlformats.org/officeDocument/2006/math">
                    <m:d>
                      <m:dPr>
                        <m:begChr m:val="["/>
                        <m:endChr m:val="]"/>
                        <m:ctrlPr>
                          <a:rPr lang="id-ID" sz="2800" i="1">
                            <a:latin typeface="Cambria Math" panose="02040503050406030204" pitchFamily="18" charset="0"/>
                          </a:rPr>
                        </m:ctrlPr>
                      </m:dPr>
                      <m:e>
                        <m:m>
                          <m:mPr>
                            <m:mcs>
                              <m:mc>
                                <m:mcPr>
                                  <m:count m:val="3"/>
                                  <m:mcJc m:val="center"/>
                                </m:mcPr>
                              </m:mc>
                            </m:mcs>
                            <m:ctrlPr>
                              <a:rPr lang="id-ID" sz="2800" i="1">
                                <a:latin typeface="Cambria Math" panose="02040503050406030204" pitchFamily="18" charset="0"/>
                              </a:rPr>
                            </m:ctrlPr>
                          </m:mPr>
                          <m:mr>
                            <m:e>
                              <m:r>
                                <m:rPr>
                                  <m:brk m:alnAt="7"/>
                                </m:rPr>
                                <a:rPr lang="id-ID" sz="2800" i="1">
                                  <a:latin typeface="Cambria Math" panose="02040503050406030204" pitchFamily="18" charset="0"/>
                                </a:rPr>
                                <m:t>2</m:t>
                              </m:r>
                            </m:e>
                            <m:e>
                              <m:r>
                                <a:rPr lang="id-ID" sz="2800" i="1">
                                  <a:latin typeface="Cambria Math" panose="02040503050406030204" pitchFamily="18" charset="0"/>
                                </a:rPr>
                                <m:t>−6</m:t>
                              </m:r>
                            </m:e>
                            <m:e>
                              <m:r>
                                <a:rPr lang="id-ID" sz="2800" i="1">
                                  <a:latin typeface="Cambria Math" panose="02040503050406030204" pitchFamily="18" charset="0"/>
                                </a:rPr>
                                <m:t>−1</m:t>
                              </m:r>
                            </m:e>
                          </m:mr>
                          <m:mr>
                            <m:e>
                              <m:r>
                                <a:rPr lang="id-ID" sz="2800" i="1">
                                  <a:latin typeface="Cambria Math" panose="02040503050406030204" pitchFamily="18" charset="0"/>
                                </a:rPr>
                                <m:t>−3</m:t>
                              </m:r>
                            </m:e>
                            <m:e>
                              <m:r>
                                <a:rPr lang="id-ID" sz="2800" i="1">
                                  <a:latin typeface="Cambria Math" panose="02040503050406030204" pitchFamily="18" charset="0"/>
                                </a:rPr>
                                <m:t>−1</m:t>
                              </m:r>
                            </m:e>
                            <m:e>
                              <m:r>
                                <a:rPr lang="id-ID" sz="2800" i="1">
                                  <a:latin typeface="Cambria Math" panose="02040503050406030204" pitchFamily="18" charset="0"/>
                                </a:rPr>
                                <m:t>7</m:t>
                              </m:r>
                            </m:e>
                          </m:mr>
                          <m:mr>
                            <m:e>
                              <m:r>
                                <a:rPr lang="id-ID" sz="2800" i="1">
                                  <a:latin typeface="Cambria Math" panose="02040503050406030204" pitchFamily="18" charset="0"/>
                                </a:rPr>
                                <m:t>−8</m:t>
                              </m:r>
                            </m:e>
                            <m:e>
                              <m:r>
                                <a:rPr lang="id-ID" sz="2800" i="1">
                                  <a:latin typeface="Cambria Math" panose="02040503050406030204" pitchFamily="18" charset="0"/>
                                </a:rPr>
                                <m:t>1</m:t>
                              </m:r>
                            </m:e>
                            <m:e>
                              <m:r>
                                <a:rPr lang="id-ID" sz="2800" i="1">
                                  <a:latin typeface="Cambria Math" panose="02040503050406030204" pitchFamily="18" charset="0"/>
                                </a:rPr>
                                <m:t>−2</m:t>
                              </m:r>
                            </m:e>
                          </m:mr>
                        </m:m>
                      </m:e>
                    </m:d>
                  </m:oMath>
                </a14:m>
                <a:endParaRPr lang="id-ID" sz="2800" dirty="0" smtClean="0"/>
              </a:p>
              <a:p>
                <a:pPr algn="ctr"/>
                <a:endParaRPr lang="id-ID" sz="2800" dirty="0"/>
              </a:p>
              <a:p>
                <a:pPr algn="just"/>
                <a:r>
                  <a:rPr lang="id-ID" sz="2800" dirty="0" smtClean="0"/>
                  <a:t>Baris 1 : |2| &lt; |-6| + |-1| ( tidak memenuhi )</a:t>
                </a:r>
              </a:p>
              <a:p>
                <a:pPr algn="just"/>
                <a:r>
                  <a:rPr lang="id-ID" sz="2800" dirty="0" smtClean="0"/>
                  <a:t>Baris 2 : | -1 | &lt; |-3| + |7| ( tidak memenuhi )</a:t>
                </a:r>
              </a:p>
              <a:p>
                <a:pPr algn="just"/>
                <a:r>
                  <a:rPr lang="id-ID" sz="2800" dirty="0" smtClean="0"/>
                  <a:t>Baris 3 : | -2 | &lt; |-8| + |1| ( tidak memenuhi )</a:t>
                </a:r>
                <a:endParaRPr lang="id-ID"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2"/>
                </a:stretch>
              </a:blipFill>
            </p:spPr>
            <p:txBody>
              <a:bodyPr/>
              <a:lstStyle/>
              <a:p>
                <a:r>
                  <a:rPr lang="id-ID">
                    <a:noFill/>
                  </a:rPr>
                  <a:t> </a:t>
                </a:r>
              </a:p>
            </p:txBody>
          </p:sp>
        </mc:Fallback>
      </mc:AlternateContent>
    </p:spTree>
    <p:extLst>
      <p:ext uri="{BB962C8B-B14F-4D97-AF65-F5344CB8AC3E}">
        <p14:creationId xmlns:p14="http://schemas.microsoft.com/office/powerpoint/2010/main" val="1937776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84738"/>
            <a:ext cx="10058400" cy="752622"/>
          </a:xfrm>
        </p:spPr>
        <p:txBody>
          <a:bodyPr/>
          <a:lstStyle/>
          <a:p>
            <a:r>
              <a:rPr lang="id-ID" dirty="0" smtClean="0"/>
              <a:t>How to this ?</a:t>
            </a:r>
            <a:endParaRPr lang="id-ID"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ctr"/>
                <a:endParaRPr lang="id-ID" sz="3200" i="1" dirty="0" smtClean="0">
                  <a:latin typeface="Cambria Math" panose="02040503050406030204" pitchFamily="18" charset="0"/>
                </a:endParaRPr>
              </a:p>
              <a:p>
                <a:pPr algn="ctr"/>
                <a:endParaRPr lang="id-ID" sz="3200" i="1" dirty="0">
                  <a:latin typeface="Cambria Math" panose="02040503050406030204" pitchFamily="18" charset="0"/>
                </a:endParaRPr>
              </a:p>
              <a:p>
                <a:pPr algn="ctr"/>
                <a14:m>
                  <m:oMath xmlns:m="http://schemas.openxmlformats.org/officeDocument/2006/math">
                    <m:d>
                      <m:dPr>
                        <m:begChr m:val="["/>
                        <m:endChr m:val="]"/>
                        <m:ctrlPr>
                          <a:rPr lang="id-ID" sz="3200" i="1" smtClean="0">
                            <a:latin typeface="Cambria Math" panose="02040503050406030204" pitchFamily="18" charset="0"/>
                          </a:rPr>
                        </m:ctrlPr>
                      </m:dPr>
                      <m:e>
                        <m:m>
                          <m:mPr>
                            <m:mcs>
                              <m:mc>
                                <m:mcPr>
                                  <m:count m:val="3"/>
                                  <m:mcJc m:val="center"/>
                                </m:mcPr>
                              </m:mc>
                            </m:mcs>
                            <m:ctrlPr>
                              <a:rPr lang="id-ID" sz="3200" i="1">
                                <a:latin typeface="Cambria Math" panose="02040503050406030204" pitchFamily="18" charset="0"/>
                              </a:rPr>
                            </m:ctrlPr>
                          </m:mPr>
                          <m:mr>
                            <m:e>
                              <m:r>
                                <m:rPr>
                                  <m:brk m:alnAt="7"/>
                                </m:rPr>
                                <a:rPr lang="id-ID" sz="3200" b="0" i="1" smtClean="0">
                                  <a:latin typeface="Cambria Math" panose="02040503050406030204" pitchFamily="18" charset="0"/>
                                </a:rPr>
                                <m:t>−</m:t>
                              </m:r>
                              <m:r>
                                <a:rPr lang="id-ID" sz="3200" b="0" i="1" smtClean="0">
                                  <a:latin typeface="Cambria Math" panose="02040503050406030204" pitchFamily="18" charset="0"/>
                                </a:rPr>
                                <m:t>8</m:t>
                              </m:r>
                            </m:e>
                            <m:e>
                              <m:r>
                                <a:rPr lang="id-ID" sz="3200" b="0" i="1" smtClean="0">
                                  <a:latin typeface="Cambria Math" panose="02040503050406030204" pitchFamily="18" charset="0"/>
                                </a:rPr>
                                <m:t>1</m:t>
                              </m:r>
                            </m:e>
                            <m:e>
                              <m:r>
                                <a:rPr lang="id-ID" sz="3200" i="1">
                                  <a:latin typeface="Cambria Math" panose="02040503050406030204" pitchFamily="18" charset="0"/>
                                </a:rPr>
                                <m:t>−</m:t>
                              </m:r>
                              <m:r>
                                <a:rPr lang="id-ID" sz="3200" b="0" i="1" smtClean="0">
                                  <a:latin typeface="Cambria Math" panose="02040503050406030204" pitchFamily="18" charset="0"/>
                                </a:rPr>
                                <m:t>2</m:t>
                              </m:r>
                            </m:e>
                          </m:mr>
                          <m:mr>
                            <m:e>
                              <m:r>
                                <a:rPr lang="id-ID" sz="3200" b="0" i="1" smtClean="0">
                                  <a:latin typeface="Cambria Math" panose="02040503050406030204" pitchFamily="18" charset="0"/>
                                </a:rPr>
                                <m:t>2</m:t>
                              </m:r>
                            </m:e>
                            <m:e>
                              <m:r>
                                <a:rPr lang="id-ID" sz="3200" i="1">
                                  <a:latin typeface="Cambria Math" panose="02040503050406030204" pitchFamily="18" charset="0"/>
                                </a:rPr>
                                <m:t>−</m:t>
                              </m:r>
                              <m:r>
                                <a:rPr lang="id-ID" sz="3200" b="0" i="1" smtClean="0">
                                  <a:latin typeface="Cambria Math" panose="02040503050406030204" pitchFamily="18" charset="0"/>
                                </a:rPr>
                                <m:t>6</m:t>
                              </m:r>
                            </m:e>
                            <m:e>
                              <m:r>
                                <a:rPr lang="id-ID" sz="3200" b="0" i="1" smtClean="0">
                                  <a:latin typeface="Cambria Math" panose="02040503050406030204" pitchFamily="18" charset="0"/>
                                </a:rPr>
                                <m:t>−1</m:t>
                              </m:r>
                            </m:e>
                          </m:mr>
                          <m:mr>
                            <m:e>
                              <m:r>
                                <a:rPr lang="id-ID" sz="3200" i="1">
                                  <a:latin typeface="Cambria Math" panose="02040503050406030204" pitchFamily="18" charset="0"/>
                                </a:rPr>
                                <m:t>−</m:t>
                              </m:r>
                              <m:r>
                                <a:rPr lang="id-ID" sz="3200" b="0" i="1" smtClean="0">
                                  <a:latin typeface="Cambria Math" panose="02040503050406030204" pitchFamily="18" charset="0"/>
                                </a:rPr>
                                <m:t>3</m:t>
                              </m:r>
                            </m:e>
                            <m:e>
                              <m:r>
                                <a:rPr lang="id-ID" sz="3200" b="0" i="1" smtClean="0">
                                  <a:latin typeface="Cambria Math" panose="02040503050406030204" pitchFamily="18" charset="0"/>
                                </a:rPr>
                                <m:t>−</m:t>
                              </m:r>
                              <m:r>
                                <a:rPr lang="id-ID" sz="3200" i="1">
                                  <a:latin typeface="Cambria Math" panose="02040503050406030204" pitchFamily="18" charset="0"/>
                                </a:rPr>
                                <m:t>1</m:t>
                              </m:r>
                            </m:e>
                            <m:e>
                              <m:r>
                                <a:rPr lang="id-ID" sz="3200" b="0" i="1" smtClean="0">
                                  <a:latin typeface="Cambria Math" panose="02040503050406030204" pitchFamily="18" charset="0"/>
                                </a:rPr>
                                <m:t>7</m:t>
                              </m:r>
                            </m:e>
                          </m:mr>
                        </m:m>
                      </m:e>
                    </m:d>
                  </m:oMath>
                </a14:m>
                <a:endParaRPr lang="id-ID"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id-ID">
                    <a:noFill/>
                  </a:rPr>
                  <a:t> </a:t>
                </a:r>
              </a:p>
            </p:txBody>
          </p:sp>
        </mc:Fallback>
      </mc:AlternateContent>
      <p:sp>
        <p:nvSpPr>
          <p:cNvPr id="4" name="Rectangle 3"/>
          <p:cNvSpPr/>
          <p:nvPr/>
        </p:nvSpPr>
        <p:spPr>
          <a:xfrm rot="20497154">
            <a:off x="1591078" y="2164253"/>
            <a:ext cx="3320014" cy="1200329"/>
          </a:xfrm>
          <a:prstGeom prst="rect">
            <a:avLst/>
          </a:prstGeom>
          <a:noFill/>
        </p:spPr>
        <p:txBody>
          <a:bodyPr wrap="square" lIns="91440" tIns="45720" rIns="91440" bIns="45720">
            <a:spAutoFit/>
          </a:bodyPr>
          <a:lstStyle/>
          <a:p>
            <a:pPr algn="ctr"/>
            <a:r>
              <a:rPr lang="id-ID" sz="7200" b="0" cap="none" spc="0" dirty="0" smtClean="0">
                <a:ln w="0"/>
                <a:solidFill>
                  <a:schemeClr val="tx1"/>
                </a:solidFill>
                <a:effectLst>
                  <a:outerShdw blurRad="38100" dist="19050" dir="2700000" algn="tl" rotWithShape="0">
                    <a:schemeClr val="dk1">
                      <a:alpha val="40000"/>
                    </a:schemeClr>
                  </a:outerShdw>
                </a:effectLst>
              </a:rPr>
              <a:t>HOW??</a:t>
            </a:r>
            <a:endParaRPr lang="en-US" sz="7200" b="0" cap="none" spc="0" dirty="0">
              <a:ln w="0"/>
              <a:solidFill>
                <a:schemeClr val="tx1"/>
              </a:solidFill>
              <a:effectLst>
                <a:outerShdw blurRad="38100" dist="19050" dir="2700000" algn="tl" rotWithShape="0">
                  <a:schemeClr val="dk1">
                    <a:alpha val="40000"/>
                  </a:schemeClr>
                </a:outerShdw>
              </a:effectLst>
            </a:endParaRPr>
          </a:p>
        </p:txBody>
      </p:sp>
      <p:sp>
        <p:nvSpPr>
          <p:cNvPr id="5" name="Smiley Face 4"/>
          <p:cNvSpPr/>
          <p:nvPr/>
        </p:nvSpPr>
        <p:spPr>
          <a:xfrm>
            <a:off x="7990449" y="3348111"/>
            <a:ext cx="2222696" cy="19132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Oval Callout 5"/>
          <p:cNvSpPr/>
          <p:nvPr/>
        </p:nvSpPr>
        <p:spPr>
          <a:xfrm>
            <a:off x="8637563" y="1845734"/>
            <a:ext cx="2222695" cy="131949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Yeah, Konvergen. I get HP = { }</a:t>
            </a:r>
            <a:endParaRPr lang="id-ID" dirty="0"/>
          </a:p>
        </p:txBody>
      </p:sp>
    </p:spTree>
    <p:extLst>
      <p:ext uri="{BB962C8B-B14F-4D97-AF65-F5344CB8AC3E}">
        <p14:creationId xmlns:p14="http://schemas.microsoft.com/office/powerpoint/2010/main" val="156756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anim calcmode="lin" valueType="num">
                                      <p:cBhvr>
                                        <p:cTn id="13" dur="2000" fill="hold"/>
                                        <p:tgtEl>
                                          <p:spTgt spid="6"/>
                                        </p:tgtEl>
                                        <p:attrNameLst>
                                          <p:attrName>ppt_w</p:attrName>
                                        </p:attrNameLst>
                                      </p:cBhvr>
                                      <p:tavLst>
                                        <p:tav tm="0" fmla="#ppt_w*sin(2.5*pi*$)">
                                          <p:val>
                                            <p:fltVal val="0"/>
                                          </p:val>
                                        </p:tav>
                                        <p:tav tm="100000">
                                          <p:val>
                                            <p:fltVal val="1"/>
                                          </p:val>
                                        </p:tav>
                                      </p:tavLst>
                                    </p:anim>
                                    <p:anim calcmode="lin" valueType="num">
                                      <p:cBhvr>
                                        <p:cTn id="14" dur="2000" fill="hold"/>
                                        <p:tgtEl>
                                          <p:spTgt spid="6"/>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ppt_w</p:attrName>
                                        </p:attrNameLst>
                                      </p:cBhvr>
                                      <p:tavLst>
                                        <p:tav tm="0" fmla="#ppt_w*sin(2.5*pi*$)">
                                          <p:val>
                                            <p:fltVal val="0"/>
                                          </p:val>
                                        </p:tav>
                                        <p:tav tm="100000">
                                          <p:val>
                                            <p:fltVal val="1"/>
                                          </p:val>
                                        </p:tav>
                                      </p:tavLst>
                                    </p:anim>
                                    <p:anim calcmode="lin" valueType="num">
                                      <p:cBhvr>
                                        <p:cTn id="1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12874"/>
            <a:ext cx="10058400" cy="724486"/>
          </a:xfrm>
        </p:spPr>
        <p:txBody>
          <a:bodyPr/>
          <a:lstStyle/>
          <a:p>
            <a:r>
              <a:rPr lang="id-ID" dirty="0" smtClean="0"/>
              <a:t>Metode Langsung</a:t>
            </a:r>
            <a:endParaRPr lang="id-ID" dirty="0"/>
          </a:p>
        </p:txBody>
      </p:sp>
      <p:sp>
        <p:nvSpPr>
          <p:cNvPr id="3" name="Content Placeholder 2"/>
          <p:cNvSpPr>
            <a:spLocks noGrp="1"/>
          </p:cNvSpPr>
          <p:nvPr>
            <p:ph idx="1"/>
          </p:nvPr>
        </p:nvSpPr>
        <p:spPr/>
        <p:txBody>
          <a:bodyPr>
            <a:normAutofit/>
          </a:bodyPr>
          <a:lstStyle/>
          <a:p>
            <a:pPr algn="ctr"/>
            <a:r>
              <a:rPr lang="id-ID" sz="3200" dirty="0" smtClean="0"/>
              <a:t>Untuk metode langsung, anda bisa coba sendiri yang sudah asisten berikan di PPT ini.</a:t>
            </a:r>
            <a:endParaRPr lang="id-ID" sz="3200" dirty="0"/>
          </a:p>
        </p:txBody>
      </p:sp>
    </p:spTree>
    <p:extLst>
      <p:ext uri="{BB962C8B-B14F-4D97-AF65-F5344CB8AC3E}">
        <p14:creationId xmlns:p14="http://schemas.microsoft.com/office/powerpoint/2010/main" val="3611625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688" y="304800"/>
            <a:ext cx="3209677" cy="425395"/>
          </a:xfrm>
        </p:spPr>
        <p:txBody>
          <a:bodyPr>
            <a:normAutofit/>
          </a:bodyPr>
          <a:lstStyle/>
          <a:p>
            <a:r>
              <a:rPr lang="id-ID" sz="2000" dirty="0" smtClean="0"/>
              <a:t>Metode Eliminasi Gauss ( OBE )</a:t>
            </a:r>
            <a:endParaRPr lang="id-ID" sz="2000" dirty="0"/>
          </a:p>
        </p:txBody>
      </p:sp>
      <p:pic>
        <p:nvPicPr>
          <p:cNvPr id="4" name="Picture 3"/>
          <p:cNvPicPr>
            <a:picLocks noChangeAspect="1"/>
          </p:cNvPicPr>
          <p:nvPr/>
        </p:nvPicPr>
        <p:blipFill>
          <a:blip r:embed="rId2"/>
          <a:stretch>
            <a:fillRect/>
          </a:stretch>
        </p:blipFill>
        <p:spPr>
          <a:xfrm>
            <a:off x="540688" y="730195"/>
            <a:ext cx="4826442" cy="5140518"/>
          </a:xfrm>
          <a:prstGeom prst="rect">
            <a:avLst/>
          </a:prstGeom>
        </p:spPr>
      </p:pic>
      <p:sp>
        <p:nvSpPr>
          <p:cNvPr id="5" name="Title 1"/>
          <p:cNvSpPr txBox="1">
            <a:spLocks/>
          </p:cNvSpPr>
          <p:nvPr/>
        </p:nvSpPr>
        <p:spPr>
          <a:xfrm>
            <a:off x="5549758" y="304800"/>
            <a:ext cx="3209677" cy="4253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d-ID" sz="2000" dirty="0" smtClean="0"/>
              <a:t>Metode Eliminasi Gauss-Jordan</a:t>
            </a:r>
            <a:endParaRPr lang="id-ID" sz="2000" dirty="0"/>
          </a:p>
        </p:txBody>
      </p:sp>
      <p:pic>
        <p:nvPicPr>
          <p:cNvPr id="6" name="Picture 5"/>
          <p:cNvPicPr>
            <a:picLocks noChangeAspect="1"/>
          </p:cNvPicPr>
          <p:nvPr/>
        </p:nvPicPr>
        <p:blipFill>
          <a:blip r:embed="rId3"/>
          <a:stretch>
            <a:fillRect/>
          </a:stretch>
        </p:blipFill>
        <p:spPr>
          <a:xfrm>
            <a:off x="5549758" y="730195"/>
            <a:ext cx="4872472" cy="4564220"/>
          </a:xfrm>
          <a:prstGeom prst="rect">
            <a:avLst/>
          </a:prstGeom>
        </p:spPr>
      </p:pic>
      <p:pic>
        <p:nvPicPr>
          <p:cNvPr id="7" name="Picture 6"/>
          <p:cNvPicPr>
            <a:picLocks noChangeAspect="1"/>
          </p:cNvPicPr>
          <p:nvPr/>
        </p:nvPicPr>
        <p:blipFill>
          <a:blip r:embed="rId4"/>
          <a:stretch>
            <a:fillRect/>
          </a:stretch>
        </p:blipFill>
        <p:spPr>
          <a:xfrm>
            <a:off x="5549758" y="5294415"/>
            <a:ext cx="4872472" cy="542925"/>
          </a:xfrm>
          <a:prstGeom prst="rect">
            <a:avLst/>
          </a:prstGeom>
        </p:spPr>
      </p:pic>
    </p:spTree>
    <p:extLst>
      <p:ext uri="{BB962C8B-B14F-4D97-AF65-F5344CB8AC3E}">
        <p14:creationId xmlns:p14="http://schemas.microsoft.com/office/powerpoint/2010/main" val="4200104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09601"/>
            <a:ext cx="10058400" cy="703690"/>
          </a:xfrm>
        </p:spPr>
        <p:txBody>
          <a:bodyPr>
            <a:normAutofit fontScale="90000"/>
          </a:bodyPr>
          <a:lstStyle/>
          <a:p>
            <a:r>
              <a:rPr lang="id-ID" dirty="0" smtClean="0"/>
              <a:t>Metode Dekomposisi LU</a:t>
            </a:r>
            <a:endParaRPr lang="id-ID" dirty="0"/>
          </a:p>
        </p:txBody>
      </p:sp>
      <p:pic>
        <p:nvPicPr>
          <p:cNvPr id="4" name="Picture 3"/>
          <p:cNvPicPr>
            <a:picLocks noChangeAspect="1"/>
          </p:cNvPicPr>
          <p:nvPr/>
        </p:nvPicPr>
        <p:blipFill>
          <a:blip r:embed="rId2"/>
          <a:stretch>
            <a:fillRect/>
          </a:stretch>
        </p:blipFill>
        <p:spPr>
          <a:xfrm>
            <a:off x="1097280" y="1313292"/>
            <a:ext cx="4799936" cy="2036646"/>
          </a:xfrm>
          <a:prstGeom prst="rect">
            <a:avLst/>
          </a:prstGeom>
        </p:spPr>
      </p:pic>
      <p:pic>
        <p:nvPicPr>
          <p:cNvPr id="5" name="Picture 4"/>
          <p:cNvPicPr>
            <a:picLocks noChangeAspect="1"/>
          </p:cNvPicPr>
          <p:nvPr/>
        </p:nvPicPr>
        <p:blipFill>
          <a:blip r:embed="rId3"/>
          <a:stretch>
            <a:fillRect/>
          </a:stretch>
        </p:blipFill>
        <p:spPr>
          <a:xfrm>
            <a:off x="1097280" y="3349938"/>
            <a:ext cx="4799937" cy="2466327"/>
          </a:xfrm>
          <a:prstGeom prst="rect">
            <a:avLst/>
          </a:prstGeom>
        </p:spPr>
      </p:pic>
    </p:spTree>
    <p:extLst>
      <p:ext uri="{BB962C8B-B14F-4D97-AF65-F5344CB8AC3E}">
        <p14:creationId xmlns:p14="http://schemas.microsoft.com/office/powerpoint/2010/main" val="169230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Praktikum Pertemuan 3 Sudah Selesai</a:t>
            </a:r>
            <a:endParaRPr lang="id-ID" dirty="0"/>
          </a:p>
        </p:txBody>
      </p:sp>
      <p:sp>
        <p:nvSpPr>
          <p:cNvPr id="3" name="Content Placeholder 2"/>
          <p:cNvSpPr>
            <a:spLocks noGrp="1"/>
          </p:cNvSpPr>
          <p:nvPr>
            <p:ph idx="1"/>
          </p:nvPr>
        </p:nvSpPr>
        <p:spPr>
          <a:xfrm>
            <a:off x="1097280" y="3545058"/>
            <a:ext cx="10058400" cy="2324036"/>
          </a:xfrm>
        </p:spPr>
        <p:txBody>
          <a:bodyPr>
            <a:normAutofit/>
          </a:bodyPr>
          <a:lstStyle/>
          <a:p>
            <a:pPr algn="ctr"/>
            <a:r>
              <a:rPr lang="id-ID" sz="4000" dirty="0" smtClean="0"/>
              <a:t>Sekarang bersiaplah untuk Posttest</a:t>
            </a:r>
            <a:endParaRPr lang="id-ID" sz="4000" dirty="0"/>
          </a:p>
        </p:txBody>
      </p:sp>
    </p:spTree>
    <p:extLst>
      <p:ext uri="{BB962C8B-B14F-4D97-AF65-F5344CB8AC3E}">
        <p14:creationId xmlns:p14="http://schemas.microsoft.com/office/powerpoint/2010/main" val="116781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371061"/>
            <a:ext cx="10058400" cy="769951"/>
          </a:xfrm>
        </p:spPr>
        <p:txBody>
          <a:bodyPr/>
          <a:lstStyle/>
          <a:p>
            <a:pPr algn="ctr"/>
            <a:r>
              <a:rPr lang="id-ID" dirty="0" smtClean="0"/>
              <a:t>PRETEST</a:t>
            </a:r>
            <a:endParaRPr lang="id-ID" dirty="0"/>
          </a:p>
        </p:txBody>
      </p:sp>
      <p:sp>
        <p:nvSpPr>
          <p:cNvPr id="3" name="Content Placeholder 2"/>
          <p:cNvSpPr>
            <a:spLocks noGrp="1"/>
          </p:cNvSpPr>
          <p:nvPr>
            <p:ph idx="1"/>
          </p:nvPr>
        </p:nvSpPr>
        <p:spPr>
          <a:xfrm>
            <a:off x="1097280" y="1790370"/>
            <a:ext cx="10058400" cy="4023360"/>
          </a:xfrm>
        </p:spPr>
        <p:txBody>
          <a:bodyPr>
            <a:normAutofit/>
          </a:bodyPr>
          <a:lstStyle/>
          <a:p>
            <a:r>
              <a:rPr lang="id-ID" sz="2400" dirty="0" smtClean="0"/>
              <a:t>1. Apa yang anda ketahui tentang Sistem Persamaan Linier ?</a:t>
            </a:r>
          </a:p>
          <a:p>
            <a:r>
              <a:rPr lang="id-ID" sz="2400" dirty="0" smtClean="0"/>
              <a:t>2. Sebutkan 4 metode penyelesaian SPL dengan teknik langsung ?</a:t>
            </a:r>
          </a:p>
          <a:p>
            <a:r>
              <a:rPr lang="id-ID" sz="2400" dirty="0" smtClean="0"/>
              <a:t>3. Sebutkan 3 metode penyelesaian SPL dengan teknik tak langsung / teknik iteratif ?</a:t>
            </a:r>
          </a:p>
          <a:p>
            <a:r>
              <a:rPr lang="id-ID" sz="2400" dirty="0" smtClean="0"/>
              <a:t>4. Pada teknik iteratif, penyelesaian SPL membutuhkan jumlah iterasi untuk mencapai konvergensi. Untuk mencapainya, ada beberapa faktor yang mempengaruhinya. Sebutkan faktor tersebut ! ( minimal 2 )</a:t>
            </a:r>
            <a:endParaRPr lang="id-ID" sz="2400" dirty="0"/>
          </a:p>
        </p:txBody>
      </p:sp>
    </p:spTree>
    <p:extLst>
      <p:ext uri="{BB962C8B-B14F-4D97-AF65-F5344CB8AC3E}">
        <p14:creationId xmlns:p14="http://schemas.microsoft.com/office/powerpoint/2010/main" val="4137606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sndAc>
          <p:stSnd>
            <p:snd r:embed="rId2" name="click.wav"/>
          </p:stSnd>
        </p:sndAc>
      </p:transition>
    </mc:Choice>
    <mc:Fallback xmlns="">
      <p:transition spd="slow">
        <p:fade/>
        <p:sndAc>
          <p:stSnd>
            <p:snd r:embed="rId3" name="click.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619" y="2818787"/>
            <a:ext cx="10058400" cy="1450757"/>
          </a:xfrm>
        </p:spPr>
        <p:txBody>
          <a:bodyPr/>
          <a:lstStyle/>
          <a:p>
            <a:pPr algn="ctr"/>
            <a:r>
              <a:rPr lang="id-ID" dirty="0" smtClean="0"/>
              <a:t>Finish</a:t>
            </a:r>
            <a:br>
              <a:rPr lang="id-ID" dirty="0" smtClean="0"/>
            </a:br>
            <a:r>
              <a:rPr lang="id-ID" dirty="0" smtClean="0"/>
              <a:t>Any Question ?</a:t>
            </a:r>
            <a:endParaRPr lang="id-ID" dirty="0"/>
          </a:p>
        </p:txBody>
      </p:sp>
    </p:spTree>
    <p:extLst>
      <p:ext uri="{BB962C8B-B14F-4D97-AF65-F5344CB8AC3E}">
        <p14:creationId xmlns:p14="http://schemas.microsoft.com/office/powerpoint/2010/main" val="2571787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Definisi Sistem Persamaan Linier</a:t>
            </a:r>
            <a:endParaRPr lang="id-ID" dirty="0"/>
          </a:p>
        </p:txBody>
      </p:sp>
      <p:sp>
        <p:nvSpPr>
          <p:cNvPr id="3" name="Content Placeholder 2"/>
          <p:cNvSpPr>
            <a:spLocks noGrp="1"/>
          </p:cNvSpPr>
          <p:nvPr>
            <p:ph idx="1"/>
          </p:nvPr>
        </p:nvSpPr>
        <p:spPr/>
        <p:txBody>
          <a:bodyPr>
            <a:normAutofit/>
          </a:bodyPr>
          <a:lstStyle/>
          <a:p>
            <a:r>
              <a:rPr lang="id-ID" sz="2800" dirty="0"/>
              <a:t>Persamaan linear adalah sebuah persamaan aljabar, yang tiap sukunya mengandung konstanta, atau perkalian konstanta dengan variabel tunggal. Persamaan ini dikatakan linear sebab hubungan matematis ini dapat digambarkan sebagai garis lurus dalam Sistem koordinat Kartesius</a:t>
            </a:r>
            <a:r>
              <a:rPr lang="id-ID" sz="2800" dirty="0" smtClean="0"/>
              <a:t>.</a:t>
            </a:r>
            <a:r>
              <a:rPr lang="en-US" sz="2800" dirty="0" smtClean="0"/>
              <a:t> (Wikipedia)</a:t>
            </a:r>
            <a:endParaRPr lang="id-ID" sz="2800" dirty="0" smtClean="0"/>
          </a:p>
          <a:p>
            <a:endParaRPr lang="id-ID" sz="2800" dirty="0"/>
          </a:p>
          <a:p>
            <a:r>
              <a:rPr lang="id-ID" sz="2800" dirty="0" smtClean="0"/>
              <a:t>Sistem sering muncul dalam banyak permasalahan di bidang teknik, sains, manajemen, sosial ekonomi, informatika, dll.</a:t>
            </a:r>
            <a:endParaRPr lang="id-ID" sz="2800" dirty="0"/>
          </a:p>
        </p:txBody>
      </p:sp>
    </p:spTree>
    <p:extLst>
      <p:ext uri="{BB962C8B-B14F-4D97-AF65-F5344CB8AC3E}">
        <p14:creationId xmlns:p14="http://schemas.microsoft.com/office/powerpoint/2010/main" val="1213402469"/>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arrow.wav"/>
          </p:stSnd>
        </p:sndAc>
      </p:transition>
    </mc:Choice>
    <mc:Fallback xmlns="">
      <p:transition spd="slow">
        <p:circle/>
        <p:sndAc>
          <p:stSnd>
            <p:snd r:embed="rId3" name="arrow.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Macam – Macam Penyelesaian Sistem Persamaan Linier</a:t>
            </a:r>
            <a:endParaRPr lang="id-ID" dirty="0"/>
          </a:p>
        </p:txBody>
      </p:sp>
      <p:sp>
        <p:nvSpPr>
          <p:cNvPr id="3" name="Content Placeholder 2"/>
          <p:cNvSpPr>
            <a:spLocks noGrp="1"/>
          </p:cNvSpPr>
          <p:nvPr>
            <p:ph idx="1"/>
          </p:nvPr>
        </p:nvSpPr>
        <p:spPr/>
        <p:txBody>
          <a:bodyPr>
            <a:normAutofit fontScale="92500" lnSpcReduction="10000"/>
          </a:bodyPr>
          <a:lstStyle/>
          <a:p>
            <a:r>
              <a:rPr lang="id-ID" sz="2800" dirty="0" smtClean="0"/>
              <a:t>- Metode Langsung :</a:t>
            </a:r>
          </a:p>
          <a:p>
            <a:pPr lvl="1"/>
            <a:r>
              <a:rPr lang="id-ID" sz="2800" dirty="0" smtClean="0"/>
              <a:t>1. Metode Gauss</a:t>
            </a:r>
          </a:p>
          <a:p>
            <a:pPr lvl="1"/>
            <a:r>
              <a:rPr lang="id-ID" sz="2800" dirty="0" smtClean="0"/>
              <a:t>2. Metode Gauss-Jordan</a:t>
            </a:r>
          </a:p>
          <a:p>
            <a:pPr lvl="1"/>
            <a:r>
              <a:rPr lang="id-ID" sz="2800" dirty="0" smtClean="0"/>
              <a:t>3. Dekomposisi LU</a:t>
            </a:r>
          </a:p>
          <a:p>
            <a:pPr lvl="2"/>
            <a:r>
              <a:rPr lang="id-ID" sz="2400" dirty="0" smtClean="0"/>
              <a:t>- Algoritma Doolittle</a:t>
            </a:r>
          </a:p>
          <a:p>
            <a:pPr lvl="2"/>
            <a:r>
              <a:rPr lang="id-ID" sz="2400" dirty="0" smtClean="0"/>
              <a:t>- Algoritma Crout</a:t>
            </a:r>
          </a:p>
          <a:p>
            <a:pPr lvl="2"/>
            <a:r>
              <a:rPr lang="id-ID" sz="2400" dirty="0" smtClean="0"/>
              <a:t>- Algoritma Cholesky</a:t>
            </a:r>
          </a:p>
          <a:p>
            <a:pPr lvl="1"/>
            <a:r>
              <a:rPr lang="id-ID" sz="2800" dirty="0" smtClean="0"/>
              <a:t>4. Tridiagonal</a:t>
            </a:r>
          </a:p>
          <a:p>
            <a:pPr lvl="1"/>
            <a:r>
              <a:rPr lang="id-ID" sz="2800" dirty="0" smtClean="0"/>
              <a:t>5. Algoritma Thomas</a:t>
            </a:r>
          </a:p>
          <a:p>
            <a:pPr lvl="1"/>
            <a:r>
              <a:rPr lang="id-ID" sz="2800" dirty="0"/>
              <a:t>6</a:t>
            </a:r>
            <a:r>
              <a:rPr lang="id-ID" sz="2800" dirty="0" smtClean="0"/>
              <a:t>. Aturan Cramer</a:t>
            </a:r>
          </a:p>
          <a:p>
            <a:pPr marL="0" indent="0">
              <a:buNone/>
            </a:pPr>
            <a:endParaRPr lang="id-ID" sz="2800" dirty="0"/>
          </a:p>
        </p:txBody>
      </p:sp>
    </p:spTree>
    <p:extLst>
      <p:ext uri="{BB962C8B-B14F-4D97-AF65-F5344CB8AC3E}">
        <p14:creationId xmlns:p14="http://schemas.microsoft.com/office/powerpoint/2010/main" val="3150663880"/>
      </p:ext>
    </p:extLst>
  </p:cSld>
  <p:clrMapOvr>
    <a:masterClrMapping/>
  </p:clrMapOvr>
  <mc:AlternateContent xmlns:mc="http://schemas.openxmlformats.org/markup-compatibility/2006" xmlns:p15="http://schemas.microsoft.com/office/powerpoint/2012/main">
    <mc:Choice Requires="p15">
      <p:transition spd="slow">
        <p15:prstTrans prst="fallOver" invX="1"/>
        <p:sndAc>
          <p:stSnd>
            <p:snd r:embed="rId2" name="bomb.wav"/>
          </p:stSnd>
        </p:sndAc>
      </p:transition>
    </mc:Choice>
    <mc:Fallback xmlns="">
      <p:transition spd="slow">
        <p:fade/>
        <p:sndAc>
          <p:stSnd>
            <p:snd r:embed="rId3" name="bomb.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Macam – Macam Penyelesaian Sistem Persamaan Linier</a:t>
            </a:r>
            <a:endParaRPr lang="id-ID" dirty="0"/>
          </a:p>
        </p:txBody>
      </p:sp>
      <p:sp>
        <p:nvSpPr>
          <p:cNvPr id="3" name="Content Placeholder 2"/>
          <p:cNvSpPr>
            <a:spLocks noGrp="1"/>
          </p:cNvSpPr>
          <p:nvPr>
            <p:ph idx="1"/>
          </p:nvPr>
        </p:nvSpPr>
        <p:spPr/>
        <p:txBody>
          <a:bodyPr>
            <a:normAutofit/>
          </a:bodyPr>
          <a:lstStyle/>
          <a:p>
            <a:r>
              <a:rPr lang="id-ID" sz="2800" dirty="0" smtClean="0"/>
              <a:t>- Metode Tak Langsung ( Iteratif ) :</a:t>
            </a:r>
          </a:p>
          <a:p>
            <a:pPr lvl="1"/>
            <a:r>
              <a:rPr lang="id-ID" sz="2800" dirty="0" smtClean="0"/>
              <a:t>1. Metode Jacobi</a:t>
            </a:r>
          </a:p>
          <a:p>
            <a:pPr lvl="1"/>
            <a:r>
              <a:rPr lang="id-ID" sz="2800" dirty="0" smtClean="0"/>
              <a:t>2. Metode Gauss-Seidel</a:t>
            </a:r>
          </a:p>
          <a:p>
            <a:pPr lvl="1"/>
            <a:r>
              <a:rPr lang="id-ID" sz="2800" dirty="0" smtClean="0"/>
              <a:t>3. Metode Suksesi Relaksi Residu ( SOR )</a:t>
            </a:r>
            <a:endParaRPr lang="id-ID" sz="2800" dirty="0"/>
          </a:p>
        </p:txBody>
      </p:sp>
    </p:spTree>
    <p:extLst>
      <p:ext uri="{BB962C8B-B14F-4D97-AF65-F5344CB8AC3E}">
        <p14:creationId xmlns:p14="http://schemas.microsoft.com/office/powerpoint/2010/main" val="340698249"/>
      </p:ext>
    </p:extLst>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Faktor yang menjadikan banyaknya proses iterasi</a:t>
            </a:r>
            <a:endParaRPr lang="id-ID" dirty="0"/>
          </a:p>
        </p:txBody>
      </p:sp>
      <p:sp>
        <p:nvSpPr>
          <p:cNvPr id="3" name="Content Placeholder 2"/>
          <p:cNvSpPr>
            <a:spLocks noGrp="1"/>
          </p:cNvSpPr>
          <p:nvPr>
            <p:ph idx="1"/>
          </p:nvPr>
        </p:nvSpPr>
        <p:spPr/>
        <p:txBody>
          <a:bodyPr>
            <a:normAutofit/>
          </a:bodyPr>
          <a:lstStyle/>
          <a:p>
            <a:r>
              <a:rPr lang="id-ID" sz="3200" dirty="0" smtClean="0"/>
              <a:t>1. Bentuk matriks harus </a:t>
            </a:r>
            <a:r>
              <a:rPr lang="id-ID" sz="3200" b="1" dirty="0" smtClean="0"/>
              <a:t>Diagonal Dominan</a:t>
            </a:r>
            <a:r>
              <a:rPr lang="id-ID" sz="3200" dirty="0" smtClean="0"/>
              <a:t> ( Paling Utama )</a:t>
            </a:r>
          </a:p>
          <a:p>
            <a:r>
              <a:rPr lang="id-ID" sz="3200" dirty="0" smtClean="0"/>
              <a:t>2. Algoritma yang digunakan.</a:t>
            </a:r>
          </a:p>
          <a:p>
            <a:r>
              <a:rPr lang="id-ID" sz="3200" dirty="0" smtClean="0"/>
              <a:t>3. Vektor </a:t>
            </a:r>
            <a:r>
              <a:rPr lang="id-ID" sz="3200" i="1" dirty="0" smtClean="0"/>
              <a:t>x</a:t>
            </a:r>
            <a:r>
              <a:rPr lang="id-ID" sz="3200" dirty="0" smtClean="0"/>
              <a:t> awal.</a:t>
            </a:r>
            <a:endParaRPr lang="id-ID" sz="3200" dirty="0"/>
          </a:p>
        </p:txBody>
      </p:sp>
    </p:spTree>
    <p:extLst>
      <p:ext uri="{BB962C8B-B14F-4D97-AF65-F5344CB8AC3E}">
        <p14:creationId xmlns:p14="http://schemas.microsoft.com/office/powerpoint/2010/main" val="716711254"/>
      </p:ext>
    </p:extLst>
  </p:cSld>
  <p:clrMapOvr>
    <a:masterClrMapping/>
  </p:clrMapOvr>
  <mc:AlternateContent xmlns:mc="http://schemas.openxmlformats.org/markup-compatibility/2006" xmlns:p14="http://schemas.microsoft.com/office/powerpoint/2010/main">
    <mc:Choice Requires="p14">
      <p:transition spd="slow" p14:dur="1250">
        <p:checker/>
        <p:sndAc>
          <p:stSnd>
            <p:snd r:embed="rId2" name="wind.wav"/>
          </p:stSnd>
        </p:sndAc>
      </p:transition>
    </mc:Choice>
    <mc:Fallback xmlns="">
      <p:transition spd="slow">
        <p:checker/>
        <p:sndAc>
          <p:stSnd>
            <p:snd r:embed="rId3" name="wind.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199809"/>
            <a:ext cx="10058400" cy="1450757"/>
          </a:xfrm>
        </p:spPr>
        <p:txBody>
          <a:bodyPr/>
          <a:lstStyle/>
          <a:p>
            <a:pPr algn="ctr"/>
            <a:r>
              <a:rPr lang="id-ID" dirty="0" smtClean="0"/>
              <a:t>Let’s go to coding MATLAB </a:t>
            </a:r>
            <a:r>
              <a:rPr lang="id-ID" dirty="0" smtClean="0">
                <a:sym typeface="Wingdings" panose="05000000000000000000" pitchFamily="2" charset="2"/>
              </a:rPr>
              <a:t></a:t>
            </a:r>
            <a:endParaRPr lang="id-ID" dirty="0"/>
          </a:p>
        </p:txBody>
      </p:sp>
    </p:spTree>
    <p:extLst>
      <p:ext uri="{BB962C8B-B14F-4D97-AF65-F5344CB8AC3E}">
        <p14:creationId xmlns:p14="http://schemas.microsoft.com/office/powerpoint/2010/main" val="4257692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365760"/>
            <a:ext cx="10058400" cy="724486"/>
          </a:xfrm>
        </p:spPr>
        <p:txBody>
          <a:bodyPr>
            <a:normAutofit/>
          </a:bodyPr>
          <a:lstStyle/>
          <a:p>
            <a:r>
              <a:rPr lang="id-ID" dirty="0" smtClean="0"/>
              <a:t>Metode </a:t>
            </a:r>
            <a:r>
              <a:rPr lang="id-ID" dirty="0" smtClean="0"/>
              <a:t>Jacob</a:t>
            </a:r>
            <a:r>
              <a:rPr lang="en-US" dirty="0" err="1" smtClean="0"/>
              <a:t>i</a:t>
            </a:r>
            <a:endParaRPr lang="id-ID" dirty="0"/>
          </a:p>
        </p:txBody>
      </p:sp>
      <p:pic>
        <p:nvPicPr>
          <p:cNvPr id="3" name="Picture 2"/>
          <p:cNvPicPr>
            <a:picLocks noChangeAspect="1"/>
          </p:cNvPicPr>
          <p:nvPr/>
        </p:nvPicPr>
        <p:blipFill>
          <a:blip r:embed="rId2"/>
          <a:stretch>
            <a:fillRect/>
          </a:stretch>
        </p:blipFill>
        <p:spPr>
          <a:xfrm>
            <a:off x="1097279" y="1090245"/>
            <a:ext cx="8183199" cy="5195969"/>
          </a:xfrm>
          <a:prstGeom prst="rect">
            <a:avLst/>
          </a:prstGeom>
        </p:spPr>
      </p:pic>
    </p:spTree>
    <p:extLst>
      <p:ext uri="{BB962C8B-B14F-4D97-AF65-F5344CB8AC3E}">
        <p14:creationId xmlns:p14="http://schemas.microsoft.com/office/powerpoint/2010/main" val="1258775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365760"/>
            <a:ext cx="10058400" cy="724486"/>
          </a:xfrm>
        </p:spPr>
        <p:txBody>
          <a:bodyPr>
            <a:normAutofit/>
          </a:bodyPr>
          <a:lstStyle/>
          <a:p>
            <a:r>
              <a:rPr lang="id-ID" dirty="0" smtClean="0"/>
              <a:t>Metode </a:t>
            </a:r>
            <a:r>
              <a:rPr lang="id-ID" dirty="0" smtClean="0"/>
              <a:t>Gauss-Seidel</a:t>
            </a:r>
            <a:endParaRPr lang="id-ID" dirty="0"/>
          </a:p>
        </p:txBody>
      </p:sp>
      <p:pic>
        <p:nvPicPr>
          <p:cNvPr id="4" name="Picture 3"/>
          <p:cNvPicPr>
            <a:picLocks noChangeAspect="1"/>
          </p:cNvPicPr>
          <p:nvPr/>
        </p:nvPicPr>
        <p:blipFill>
          <a:blip r:embed="rId2"/>
          <a:stretch>
            <a:fillRect/>
          </a:stretch>
        </p:blipFill>
        <p:spPr>
          <a:xfrm>
            <a:off x="1097279" y="1090246"/>
            <a:ext cx="8688165" cy="5194799"/>
          </a:xfrm>
          <a:prstGeom prst="rect">
            <a:avLst/>
          </a:prstGeom>
        </p:spPr>
      </p:pic>
    </p:spTree>
    <p:extLst>
      <p:ext uri="{BB962C8B-B14F-4D97-AF65-F5344CB8AC3E}">
        <p14:creationId xmlns:p14="http://schemas.microsoft.com/office/powerpoint/2010/main" val="2008075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617</TotalTime>
  <Words>364</Words>
  <Application>Microsoft Office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Calibri Light</vt:lpstr>
      <vt:lpstr>Cambria Math</vt:lpstr>
      <vt:lpstr>Wingdings</vt:lpstr>
      <vt:lpstr>Retrospect</vt:lpstr>
      <vt:lpstr>PRAKTIKUM METODE NUMERIK</vt:lpstr>
      <vt:lpstr>PRETEST</vt:lpstr>
      <vt:lpstr>Definisi Sistem Persamaan Linier</vt:lpstr>
      <vt:lpstr>Macam – Macam Penyelesaian Sistem Persamaan Linier</vt:lpstr>
      <vt:lpstr>Macam – Macam Penyelesaian Sistem Persamaan Linier</vt:lpstr>
      <vt:lpstr>Faktor yang menjadikan banyaknya proses iterasi</vt:lpstr>
      <vt:lpstr>Let’s go to coding MATLAB </vt:lpstr>
      <vt:lpstr>Metode Jacobi</vt:lpstr>
      <vt:lpstr>Metode Gauss-Seidel</vt:lpstr>
      <vt:lpstr>Try This </vt:lpstr>
      <vt:lpstr>Try This </vt:lpstr>
      <vt:lpstr>Solution</vt:lpstr>
      <vt:lpstr>Formula of Diagonal Dominan :</vt:lpstr>
      <vt:lpstr>Now Cek :</vt:lpstr>
      <vt:lpstr>How to this ?</vt:lpstr>
      <vt:lpstr>Metode Langsung</vt:lpstr>
      <vt:lpstr>Metode Eliminasi Gauss ( OBE )</vt:lpstr>
      <vt:lpstr>Metode Dekomposisi LU</vt:lpstr>
      <vt:lpstr>Praktikum Pertemuan 3 Sudah Selesai</vt:lpstr>
      <vt:lpstr>Finish Any Question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PRAKTIKUM METODE NUMERIK</dc:title>
  <dc:creator>PERSONAL Co</dc:creator>
  <cp:lastModifiedBy>Muhammad Adam Fahmil 'Ilmi</cp:lastModifiedBy>
  <cp:revision>34</cp:revision>
  <dcterms:created xsi:type="dcterms:W3CDTF">2017-03-26T14:34:40Z</dcterms:created>
  <dcterms:modified xsi:type="dcterms:W3CDTF">2017-03-30T04:18:23Z</dcterms:modified>
</cp:coreProperties>
</file>