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37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258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57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18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335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513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57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3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9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16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735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1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265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80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98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424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F5F75A-1306-4510-AD0D-E9FCFBFEF441}" type="datetimeFigureOut">
              <a:rPr lang="id-ID" smtClean="0"/>
              <a:t>13/04/2017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27EEB4-5A40-4C4E-B996-CB21C7BCBC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149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praktikummetn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19892" cy="2971801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PERTEMUAN 5 :</a:t>
            </a:r>
            <a:br>
              <a:rPr lang="id-ID" dirty="0" smtClean="0"/>
            </a:br>
            <a:r>
              <a:rPr lang="id-ID" dirty="0" smtClean="0"/>
              <a:t>PRAKTIKUM METODE NUMERIK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619892" cy="194733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Persamaan Non Linier ( PART 2 )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</a:rPr>
              <a:t>Metode Newton Raphson dan Metode Secant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54348" cy="706903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No : 1 Newton raphson’s method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1392702"/>
            <a:ext cx="10752822" cy="4740812"/>
          </a:xfrm>
        </p:spPr>
        <p:txBody>
          <a:bodyPr numCol="2">
            <a:normAutofit/>
          </a:bodyPr>
          <a:lstStyle/>
          <a:p>
            <a:r>
              <a:rPr lang="id-ID" dirty="0"/>
              <a:t>&gt;&gt; y = Metode_Newton_Raphson(f,3,20,0.00001</a:t>
            </a:r>
            <a:r>
              <a:rPr lang="id-ID" dirty="0" smtClean="0"/>
              <a:t>)</a:t>
            </a:r>
            <a:endParaRPr lang="id-ID" dirty="0"/>
          </a:p>
          <a:p>
            <a:r>
              <a:rPr lang="id-ID" dirty="0"/>
              <a:t>f_asli </a:t>
            </a:r>
            <a:r>
              <a:rPr lang="id-ID" dirty="0" smtClean="0"/>
              <a:t>=</a:t>
            </a:r>
            <a:endParaRPr lang="id-ID" dirty="0"/>
          </a:p>
          <a:p>
            <a:r>
              <a:rPr lang="id-ID" dirty="0"/>
              <a:t>x^3 - 2*x^2 + </a:t>
            </a:r>
            <a:r>
              <a:rPr lang="id-ID" dirty="0" smtClean="0"/>
              <a:t>3</a:t>
            </a:r>
            <a:endParaRPr lang="id-ID" dirty="0"/>
          </a:p>
          <a:p>
            <a:r>
              <a:rPr lang="id-ID" dirty="0"/>
              <a:t>f_turunan </a:t>
            </a:r>
            <a:r>
              <a:rPr lang="id-ID" dirty="0" smtClean="0"/>
              <a:t>=</a:t>
            </a:r>
            <a:endParaRPr lang="id-ID" dirty="0"/>
          </a:p>
          <a:p>
            <a:r>
              <a:rPr lang="id-ID" dirty="0"/>
              <a:t>3*x^2 - </a:t>
            </a:r>
            <a:r>
              <a:rPr lang="id-ID" dirty="0" smtClean="0"/>
              <a:t>4*x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Iter      fa         fb        y</a:t>
            </a:r>
          </a:p>
          <a:p>
            <a:r>
              <a:rPr lang="id-ID" dirty="0"/>
              <a:t>  0    12.0000    15.0000    2.2000</a:t>
            </a:r>
          </a:p>
          <a:p>
            <a:r>
              <a:rPr lang="id-ID" dirty="0"/>
              <a:t>  1    3.9680    5.7200    1.5063</a:t>
            </a:r>
          </a:p>
          <a:p>
            <a:r>
              <a:rPr lang="id-ID" dirty="0"/>
              <a:t>  2    1.8798    0.7816    -0.8988</a:t>
            </a:r>
          </a:p>
          <a:p>
            <a:r>
              <a:rPr lang="id-ID" dirty="0"/>
              <a:t>  3    0.6580    6.0191    -1.0082</a:t>
            </a:r>
          </a:p>
          <a:p>
            <a:r>
              <a:rPr lang="id-ID" dirty="0"/>
              <a:t>  4    -0.0574    7.0818    -1.0000</a:t>
            </a:r>
          </a:p>
          <a:p>
            <a:r>
              <a:rPr lang="id-ID" dirty="0"/>
              <a:t>  5    -0.0003    7.0005    -1.0000</a:t>
            </a:r>
          </a:p>
          <a:p>
            <a:r>
              <a:rPr lang="id-ID" dirty="0"/>
              <a:t>  6    -0.0000    7.0000    -</a:t>
            </a:r>
            <a:r>
              <a:rPr lang="id-ID" dirty="0" smtClean="0"/>
              <a:t>1.0000</a:t>
            </a:r>
            <a:endParaRPr lang="id-ID" dirty="0"/>
          </a:p>
          <a:p>
            <a:r>
              <a:rPr lang="id-ID" dirty="0"/>
              <a:t>y </a:t>
            </a:r>
            <a:r>
              <a:rPr lang="id-ID" dirty="0" smtClean="0"/>
              <a:t>=</a:t>
            </a:r>
            <a:endParaRPr lang="id-ID" dirty="0"/>
          </a:p>
          <a:p>
            <a:r>
              <a:rPr lang="id-ID" dirty="0"/>
              <a:t>    -1</a:t>
            </a:r>
          </a:p>
        </p:txBody>
      </p:sp>
    </p:spTree>
    <p:extLst>
      <p:ext uri="{BB962C8B-B14F-4D97-AF65-F5344CB8AC3E}">
        <p14:creationId xmlns:p14="http://schemas.microsoft.com/office/powerpoint/2010/main" val="11661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54348" cy="706903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No : 1 secant’s method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1392702"/>
            <a:ext cx="10752822" cy="4740812"/>
          </a:xfrm>
        </p:spPr>
        <p:txBody>
          <a:bodyPr numCol="2">
            <a:normAutofit/>
          </a:bodyPr>
          <a:lstStyle/>
          <a:p>
            <a:r>
              <a:rPr lang="es-ES" dirty="0"/>
              <a:t>&gt;&gt; y = </a:t>
            </a:r>
            <a:r>
              <a:rPr lang="es-ES" dirty="0" err="1"/>
              <a:t>Metode_Secant</a:t>
            </a:r>
            <a:r>
              <a:rPr lang="es-ES" dirty="0"/>
              <a:t>(f,3,20,0.0001)</a:t>
            </a:r>
          </a:p>
          <a:p>
            <a:r>
              <a:rPr lang="es-ES" dirty="0" err="1"/>
              <a:t>Iter</a:t>
            </a:r>
            <a:r>
              <a:rPr lang="es-ES" dirty="0"/>
              <a:t>    x0     x1        x        fa</a:t>
            </a:r>
          </a:p>
          <a:p>
            <a:r>
              <a:rPr lang="es-ES" dirty="0"/>
              <a:t>  0    3.00    2.00    1.6667    12.0000</a:t>
            </a:r>
          </a:p>
          <a:p>
            <a:r>
              <a:rPr lang="es-ES" dirty="0"/>
              <a:t>  1    2.00    1.67    0.9200    3.0000</a:t>
            </a:r>
          </a:p>
          <a:p>
            <a:r>
              <a:rPr lang="es-ES" dirty="0"/>
              <a:t>  2    1.67    0.92    132.7528    2.0741</a:t>
            </a:r>
          </a:p>
          <a:p>
            <a:r>
              <a:rPr lang="es-ES" dirty="0"/>
              <a:t>  3    0.92    132.75    0.9199    2.0859</a:t>
            </a:r>
          </a:p>
          <a:p>
            <a:r>
              <a:rPr lang="es-ES" dirty="0"/>
              <a:t>  4    132.75    0.92    0.9198    2304300.0632</a:t>
            </a:r>
          </a:p>
          <a:p>
            <a:r>
              <a:rPr lang="es-ES" dirty="0"/>
              <a:t>  5    0.92    0.92    2.7480    2.0860</a:t>
            </a:r>
          </a:p>
          <a:p>
            <a:r>
              <a:rPr lang="es-ES" dirty="0"/>
              <a:t>  6    0.92    2.75    0.3386    2.0862</a:t>
            </a:r>
          </a:p>
          <a:p>
            <a:r>
              <a:rPr lang="es-ES" dirty="0"/>
              <a:t>  7    2.75    0.34    -0.8208    8.6486</a:t>
            </a:r>
          </a:p>
          <a:p>
            <a:r>
              <a:rPr lang="es-ES" dirty="0"/>
              <a:t>  8    0.34    -0.82    -1.5665    2.8095</a:t>
            </a:r>
          </a:p>
          <a:p>
            <a:r>
              <a:rPr lang="es-ES" dirty="0"/>
              <a:t>  9    -0.82    -1.57    -0.9405    1.0998</a:t>
            </a:r>
          </a:p>
          <a:p>
            <a:r>
              <a:rPr lang="es-ES" dirty="0"/>
              <a:t> 10    -1.57    -0.94    -0.9811    -5.7521</a:t>
            </a:r>
          </a:p>
          <a:p>
            <a:r>
              <a:rPr lang="es-ES" dirty="0"/>
              <a:t> 11    -0.94    -0.98    -1.0008    0.3993</a:t>
            </a:r>
          </a:p>
          <a:p>
            <a:r>
              <a:rPr lang="es-ES" dirty="0"/>
              <a:t> 12    -0.98    -1.00    -1.0000    0.1306</a:t>
            </a:r>
          </a:p>
          <a:p>
            <a:r>
              <a:rPr lang="es-ES" dirty="0"/>
              <a:t> 13    -1.00    -1.00    -1.0000    -</a:t>
            </a:r>
            <a:r>
              <a:rPr lang="es-ES" dirty="0" smtClean="0"/>
              <a:t>0.0059</a:t>
            </a:r>
            <a:endParaRPr lang="es-ES" dirty="0"/>
          </a:p>
          <a:p>
            <a:r>
              <a:rPr lang="es-ES" dirty="0"/>
              <a:t>y </a:t>
            </a:r>
            <a:r>
              <a:rPr lang="es-ES" dirty="0" smtClean="0"/>
              <a:t>=</a:t>
            </a:r>
            <a:endParaRPr lang="es-ES" dirty="0"/>
          </a:p>
          <a:p>
            <a:r>
              <a:rPr lang="es-ES" dirty="0"/>
              <a:t>   -1.0000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14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401130" cy="706903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No : 2 Newton raphson’s method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3" y="1392702"/>
            <a:ext cx="8994360" cy="4740812"/>
          </a:xfrm>
        </p:spPr>
        <p:txBody>
          <a:bodyPr numCol="1">
            <a:normAutofit fontScale="92500" lnSpcReduction="10000"/>
          </a:bodyPr>
          <a:lstStyle/>
          <a:p>
            <a:r>
              <a:rPr lang="id-ID" dirty="0"/>
              <a:t>&gt;&gt; y = Metode_Newton_Raphson(f,1,20,0.00001</a:t>
            </a:r>
            <a:r>
              <a:rPr lang="id-ID" dirty="0" smtClean="0"/>
              <a:t>)</a:t>
            </a:r>
            <a:endParaRPr lang="id-ID" dirty="0"/>
          </a:p>
          <a:p>
            <a:r>
              <a:rPr lang="id-ID" dirty="0"/>
              <a:t>f_asli </a:t>
            </a:r>
            <a:r>
              <a:rPr lang="id-ID" dirty="0" smtClean="0"/>
              <a:t>=</a:t>
            </a:r>
            <a:endParaRPr lang="id-ID" dirty="0"/>
          </a:p>
          <a:p>
            <a:r>
              <a:rPr lang="id-ID" dirty="0"/>
              <a:t>exp(x) - sin(x</a:t>
            </a:r>
            <a:r>
              <a:rPr lang="id-ID" dirty="0" smtClean="0"/>
              <a:t>)</a:t>
            </a:r>
            <a:endParaRPr lang="id-ID" dirty="0"/>
          </a:p>
          <a:p>
            <a:r>
              <a:rPr lang="id-ID" dirty="0"/>
              <a:t>f_turunan </a:t>
            </a:r>
            <a:r>
              <a:rPr lang="id-ID" dirty="0" smtClean="0"/>
              <a:t>=</a:t>
            </a:r>
            <a:endParaRPr lang="id-ID" dirty="0"/>
          </a:p>
          <a:p>
            <a:r>
              <a:rPr lang="id-ID" dirty="0"/>
              <a:t>exp(x) - cos(x</a:t>
            </a:r>
            <a:r>
              <a:rPr lang="id-ID" dirty="0" smtClean="0"/>
              <a:t>)</a:t>
            </a:r>
            <a:endParaRPr lang="id-ID" dirty="0"/>
          </a:p>
          <a:p>
            <a:r>
              <a:rPr lang="id-ID" dirty="0"/>
              <a:t>Iter      fa         fb        y</a:t>
            </a:r>
          </a:p>
          <a:p>
            <a:r>
              <a:rPr lang="id-ID" dirty="0"/>
              <a:t>  0    1.8768    2.1780    0.1383</a:t>
            </a:r>
          </a:p>
          <a:p>
            <a:r>
              <a:rPr lang="id-ID" dirty="0"/>
              <a:t>  1    1.0105    0.1578    -6.2635</a:t>
            </a:r>
          </a:p>
          <a:p>
            <a:r>
              <a:rPr lang="id-ID" dirty="0"/>
              <a:t>  2    -0.0178    -0.9979    -6.2813</a:t>
            </a:r>
          </a:p>
          <a:p>
            <a:r>
              <a:rPr lang="id-ID" dirty="0"/>
              <a:t>  3    0.0000    -0.9981    -</a:t>
            </a:r>
            <a:r>
              <a:rPr lang="id-ID" dirty="0" smtClean="0"/>
              <a:t>6.2813</a:t>
            </a:r>
            <a:endParaRPr lang="id-ID" dirty="0"/>
          </a:p>
          <a:p>
            <a:r>
              <a:rPr lang="id-ID" dirty="0"/>
              <a:t>y </a:t>
            </a:r>
            <a:r>
              <a:rPr lang="id-ID" dirty="0" smtClean="0"/>
              <a:t>=</a:t>
            </a:r>
            <a:endParaRPr lang="id-ID" dirty="0"/>
          </a:p>
          <a:p>
            <a:r>
              <a:rPr lang="id-ID" dirty="0"/>
              <a:t>   -6.2813</a:t>
            </a:r>
          </a:p>
        </p:txBody>
      </p:sp>
    </p:spTree>
    <p:extLst>
      <p:ext uri="{BB962C8B-B14F-4D97-AF65-F5344CB8AC3E}">
        <p14:creationId xmlns:p14="http://schemas.microsoft.com/office/powerpoint/2010/main" val="2141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401130" cy="706903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No : 2 secant’s method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1392702"/>
            <a:ext cx="10401129" cy="4740812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&gt;&gt; y = </a:t>
            </a:r>
            <a:r>
              <a:rPr lang="es-ES" dirty="0" err="1"/>
              <a:t>Metode_Secant</a:t>
            </a:r>
            <a:r>
              <a:rPr lang="es-ES" dirty="0"/>
              <a:t>(f,1,20,0.0001)</a:t>
            </a:r>
          </a:p>
          <a:p>
            <a:r>
              <a:rPr lang="es-ES" dirty="0" err="1"/>
              <a:t>Iter</a:t>
            </a:r>
            <a:r>
              <a:rPr lang="es-ES" dirty="0"/>
              <a:t>    x0      x1        </a:t>
            </a:r>
            <a:r>
              <a:rPr lang="id-ID" dirty="0" smtClean="0"/>
              <a:t>    </a:t>
            </a:r>
            <a:r>
              <a:rPr lang="es-ES" dirty="0" smtClean="0"/>
              <a:t>x        </a:t>
            </a:r>
            <a:r>
              <a:rPr lang="id-ID" dirty="0"/>
              <a:t>|</a:t>
            </a:r>
            <a:r>
              <a:rPr lang="es-ES" dirty="0" smtClean="0"/>
              <a:t>x0-x1</a:t>
            </a:r>
            <a:r>
              <a:rPr lang="id-ID" dirty="0" smtClean="0"/>
              <a:t>|</a:t>
            </a:r>
            <a:r>
              <a:rPr lang="es-ES" dirty="0" smtClean="0"/>
              <a:t>      </a:t>
            </a:r>
            <a:r>
              <a:rPr lang="es-ES" dirty="0"/>
              <a:t>fa</a:t>
            </a:r>
          </a:p>
          <a:p>
            <a:r>
              <a:rPr lang="es-ES" dirty="0"/>
              <a:t>  0    0.00    -1.14      1.14     -1.1405    1.8768</a:t>
            </a:r>
          </a:p>
          <a:p>
            <a:r>
              <a:rPr lang="es-ES" dirty="0"/>
              <a:t>  1    -1.14    4.99      6.13     4.9912    1.0000</a:t>
            </a:r>
          </a:p>
          <a:p>
            <a:r>
              <a:rPr lang="es-ES" dirty="0"/>
              <a:t>  2    4.99    -1.19      6.18     -1.1918    1.2285</a:t>
            </a:r>
          </a:p>
          <a:p>
            <a:r>
              <a:rPr lang="es-ES" dirty="0"/>
              <a:t>  3    -1.19    -1.24      0.05     -1.2437    148.0759</a:t>
            </a:r>
          </a:p>
          <a:p>
            <a:r>
              <a:rPr lang="es-ES" dirty="0"/>
              <a:t>  4    -1.24    23.56      24.81     23.5648    1.2327</a:t>
            </a:r>
          </a:p>
          <a:p>
            <a:r>
              <a:rPr lang="es-ES" dirty="0"/>
              <a:t>  5    23.56    -1.24      24.81     -1.2437    1.2353</a:t>
            </a:r>
          </a:p>
          <a:p>
            <a:r>
              <a:rPr lang="es-ES" dirty="0"/>
              <a:t>  6    -1.24    -1.24      0.00     -1.2437    </a:t>
            </a:r>
            <a:r>
              <a:rPr lang="es-ES" dirty="0" smtClean="0"/>
              <a:t>17142435237.4305</a:t>
            </a:r>
            <a:endParaRPr lang="es-ES" dirty="0"/>
          </a:p>
          <a:p>
            <a:r>
              <a:rPr lang="es-ES" dirty="0"/>
              <a:t>y </a:t>
            </a:r>
            <a:r>
              <a:rPr lang="es-ES" dirty="0" smtClean="0"/>
              <a:t>=</a:t>
            </a:r>
            <a:endParaRPr lang="es-ES" dirty="0"/>
          </a:p>
          <a:p>
            <a:r>
              <a:rPr lang="es-ES" dirty="0"/>
              <a:t>   -1.2437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75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10710619" cy="1507067"/>
          </a:xfrm>
        </p:spPr>
        <p:txBody>
          <a:bodyPr/>
          <a:lstStyle/>
          <a:p>
            <a:r>
              <a:rPr lang="id-ID" dirty="0" smtClean="0"/>
              <a:t>Praktikum Pertemuan 4 Sudah Selesai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273" y="1797147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629" dirty="0"/>
              <a:t>Sekarang bersiaplah PostTest</a:t>
            </a:r>
          </a:p>
          <a:p>
            <a:pPr marL="0" indent="0" algn="ctr">
              <a:buNone/>
            </a:pPr>
            <a:endParaRPr lang="id-ID" sz="3629" dirty="0"/>
          </a:p>
          <a:p>
            <a:pPr marL="0" indent="0" algn="ctr">
              <a:buNone/>
            </a:pPr>
            <a:endParaRPr lang="id-ID" sz="3629" dirty="0"/>
          </a:p>
          <a:p>
            <a:pPr marL="0" indent="0" algn="ctr">
              <a:buNone/>
            </a:pPr>
            <a:r>
              <a:rPr lang="id-ID" sz="3629" dirty="0"/>
              <a:t>Untuk Laporan Sementara </a:t>
            </a:r>
            <a:r>
              <a:rPr lang="en-US" sz="3629" dirty="0" smtClean="0"/>
              <a:t>MAKSIMAL </a:t>
            </a:r>
            <a:r>
              <a:rPr lang="id-ID" sz="3629" dirty="0" smtClean="0"/>
              <a:t>dikumpulkan </a:t>
            </a:r>
            <a:r>
              <a:rPr lang="id-ID" sz="3629" dirty="0"/>
              <a:t>hari </a:t>
            </a:r>
            <a:r>
              <a:rPr lang="en-US" sz="3629" dirty="0" err="1" smtClean="0"/>
              <a:t>Senin</a:t>
            </a:r>
            <a:r>
              <a:rPr lang="en-US" sz="3629" dirty="0" smtClean="0"/>
              <a:t>, 17 April 2017</a:t>
            </a:r>
            <a:endParaRPr lang="id-ID" sz="3629" dirty="0"/>
          </a:p>
        </p:txBody>
      </p:sp>
    </p:spTree>
    <p:extLst>
      <p:ext uri="{BB962C8B-B14F-4D97-AF65-F5344CB8AC3E}">
        <p14:creationId xmlns:p14="http://schemas.microsoft.com/office/powerpoint/2010/main" val="2612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228" y="267026"/>
            <a:ext cx="10429264" cy="61924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INFO penting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28" y="986301"/>
            <a:ext cx="10429264" cy="5189416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id-ID" dirty="0" smtClean="0"/>
              <a:t>Untuk pertemuan selanjutnya adalah Responsi 1. Materinya adalah Galat, Sistem Persamaan Linier, dan Persamaan Non Linier.</a:t>
            </a:r>
          </a:p>
          <a:p>
            <a:pPr marL="0" indent="0" algn="just">
              <a:buNone/>
            </a:pPr>
            <a:endParaRPr lang="id-ID" dirty="0" smtClean="0"/>
          </a:p>
          <a:p>
            <a:pPr marL="0" indent="0" algn="just">
              <a:buNone/>
            </a:pPr>
            <a:r>
              <a:rPr lang="id-ID" dirty="0" smtClean="0"/>
              <a:t>Responsi akan dimulai pada tanggal 27 April 2017.</a:t>
            </a:r>
          </a:p>
          <a:p>
            <a:pPr marL="0" indent="0" algn="just">
              <a:buNone/>
            </a:pPr>
            <a:endParaRPr lang="id-ID" dirty="0"/>
          </a:p>
          <a:p>
            <a:pPr marL="0" indent="0" algn="just">
              <a:buNone/>
            </a:pPr>
            <a:r>
              <a:rPr lang="id-ID" dirty="0" smtClean="0"/>
              <a:t>Responsi nanti akan diberi 1 kasus dari tiap materi yang diajarkan. 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744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28" y="986301"/>
            <a:ext cx="10429264" cy="5189416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id-ID" sz="4000" dirty="0" smtClean="0"/>
              <a:t>Finish</a:t>
            </a:r>
          </a:p>
          <a:p>
            <a:pPr marL="0" indent="0" algn="ctr">
              <a:buNone/>
            </a:pPr>
            <a:r>
              <a:rPr lang="id-ID" sz="4000" dirty="0" smtClean="0"/>
              <a:t>Any Question ?</a:t>
            </a:r>
            <a:endParaRPr lang="id-ID" sz="4000" dirty="0"/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101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33045"/>
            <a:ext cx="8001000" cy="844062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Pretest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5737" y="1522697"/>
            <a:ext cx="10963837" cy="203642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id-ID" dirty="0" smtClean="0">
                <a:latin typeface="Adobe Caslon Pro Bold" panose="0205070206050A020403" pitchFamily="18" charset="0"/>
              </a:rPr>
              <a:t>Apa yang anda ketahui tentang metode Newton Raphson ?</a:t>
            </a:r>
          </a:p>
          <a:p>
            <a:pPr marL="457200" indent="-457200">
              <a:buAutoNum type="arabicPeriod"/>
            </a:pPr>
            <a:r>
              <a:rPr lang="id-ID" dirty="0" smtClean="0">
                <a:latin typeface="Adobe Caslon Pro Bold" panose="0205070206050A020403" pitchFamily="18" charset="0"/>
              </a:rPr>
              <a:t>Apa yang anda ketahui tentang metode Secant ?</a:t>
            </a:r>
          </a:p>
          <a:p>
            <a:pPr marL="457200" indent="-457200">
              <a:buAutoNum type="arabicPeriod"/>
            </a:pPr>
            <a:r>
              <a:rPr lang="id-ID" dirty="0" smtClean="0">
                <a:latin typeface="Adobe Caslon Pro Bold" panose="0205070206050A020403" pitchFamily="18" charset="0"/>
              </a:rPr>
              <a:t>Apa kelemahan metode Newton Raphson dalam penyelesaian persamaan non linier ?</a:t>
            </a:r>
          </a:p>
          <a:p>
            <a:pPr marL="457200" indent="-457200">
              <a:buAutoNum type="arabicPeriod"/>
            </a:pPr>
            <a:r>
              <a:rPr lang="id-ID" dirty="0" smtClean="0">
                <a:latin typeface="Adobe Caslon Pro Bold" panose="0205070206050A020403" pitchFamily="18" charset="0"/>
              </a:rPr>
              <a:t>Apa perbedaan antara metode Secant dengan metode Regula Falsi ?</a:t>
            </a:r>
          </a:p>
        </p:txBody>
      </p:sp>
    </p:spTree>
    <p:extLst>
      <p:ext uri="{BB962C8B-B14F-4D97-AF65-F5344CB8AC3E}">
        <p14:creationId xmlns:p14="http://schemas.microsoft.com/office/powerpoint/2010/main" val="3941598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  <p:sndAc>
          <p:stSnd>
            <p:snd r:embed="rId2" name="wind.wav"/>
          </p:stSnd>
        </p:sndAc>
      </p:transition>
    </mc:Choice>
    <mc:Fallback xmlns="">
      <p:transition spd="slow">
        <p:fade/>
        <p:sndAc>
          <p:stSnd>
            <p:snd r:embed="rId3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555874" cy="974189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Metode newton raphson</a:t>
            </a:r>
            <a:endParaRPr lang="id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4212" y="1888457"/>
                <a:ext cx="5969806" cy="41043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id-ID" dirty="0" smtClean="0"/>
                  <a:t>Metode Newton Raphson merupakan metode yang didasarkan pada deret Taylor yang diekspansi pada suatu titik awal </a:t>
                </a:r>
                <a:r>
                  <a:rPr lang="id-ID" i="1" dirty="0" smtClean="0"/>
                  <a:t>x</a:t>
                </a:r>
                <a:r>
                  <a:rPr lang="id-ID" i="1" baseline="-25000" dirty="0" smtClean="0"/>
                  <a:t>0</a:t>
                </a:r>
                <a:r>
                  <a:rPr lang="id-ID" dirty="0" smtClean="0"/>
                  <a:t>. </a:t>
                </a:r>
              </a:p>
              <a:p>
                <a:pPr algn="just"/>
                <a:endParaRPr lang="id-ID" dirty="0"/>
              </a:p>
              <a:p>
                <a:pPr algn="just"/>
                <a:r>
                  <a:rPr lang="id-ID" dirty="0" smtClean="0"/>
                  <a:t>Penentuan nilai </a:t>
                </a:r>
                <a:r>
                  <a:rPr lang="id-ID" i="1" dirty="0" smtClean="0"/>
                  <a:t>x</a:t>
                </a:r>
                <a:r>
                  <a:rPr lang="id-ID" dirty="0" smtClean="0"/>
                  <a:t> selanjutnya dapat dirumuskan 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Sub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2" y="1888457"/>
                <a:ext cx="5969806" cy="4104380"/>
              </a:xfrm>
              <a:blipFill rotWithShape="0">
                <a:blip r:embed="rId2"/>
                <a:stretch>
                  <a:fillRect l="-1224" t="-892" r="-11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18" y="1888457"/>
            <a:ext cx="4953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3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555874" cy="974189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Metode newton raphson</a:t>
            </a:r>
            <a:endParaRPr lang="id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4212" y="1888457"/>
                <a:ext cx="10851296" cy="41043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id-ID" dirty="0" smtClean="0"/>
                  <a:t>Metode ini akan selalu konvergen </a:t>
                </a:r>
                <a:r>
                  <a:rPr lang="id-ID" b="1" dirty="0" smtClean="0"/>
                  <a:t>jika</a:t>
                </a:r>
                <a:r>
                  <a:rPr lang="id-ID" dirty="0" smtClean="0"/>
                  <a:t> aproksimasi awal dekat dengan akar sesungguhnya. Hal ini menjadi kelemahan </a:t>
                </a:r>
                <a:r>
                  <a:rPr lang="id-ID" b="1" dirty="0" smtClean="0"/>
                  <a:t>utama</a:t>
                </a:r>
                <a:r>
                  <a:rPr lang="id-ID" dirty="0" smtClean="0"/>
                  <a:t> penggunaan metode ini. Selain itu, kelemahan metode ini adalah khususnya pada saat penentuan fungsi turunan. Misalkan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⁡(2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id-ID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d-ID" dirty="0" smtClean="0"/>
                  <a:t> akan diperoleh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+1) </m:t>
                        </m:r>
                      </m:num>
                      <m:den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id-ID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sup>
                            </m:sSup>
                            <m:func>
                              <m:func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id-ID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^2</m:t>
                            </m:r>
                          </m:den>
                        </m:f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algn="just"/>
                <a:endParaRPr lang="id-ID" dirty="0"/>
              </a:p>
            </p:txBody>
          </p:sp>
        </mc:Choice>
        <mc:Fallback xmlns="">
          <p:sp>
            <p:nvSpPr>
              <p:cNvPr id="7" name="Sub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2" y="1888457"/>
                <a:ext cx="10851296" cy="4104380"/>
              </a:xfrm>
              <a:blipFill rotWithShape="0">
                <a:blip r:embed="rId2"/>
                <a:stretch>
                  <a:fillRect l="-674" t="-892" r="-6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537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555874" cy="974189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Metode secant</a:t>
            </a:r>
            <a:endParaRPr lang="id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4212" y="1888457"/>
                <a:ext cx="10555874" cy="4104380"/>
              </a:xfrm>
            </p:spPr>
            <p:txBody>
              <a:bodyPr/>
              <a:lstStyle/>
              <a:p>
                <a:pPr algn="just"/>
                <a:r>
                  <a:rPr lang="id-ID" dirty="0" smtClean="0"/>
                  <a:t>Metode ini hampir sama dengan metode Regula Falsi. Bedanya adalah metode ini tidak mengsyaratkan agar akar penyelesaian </a:t>
                </a:r>
                <a:r>
                  <a:rPr lang="id-ID" i="1" dirty="0" smtClean="0"/>
                  <a:t>f(x)</a:t>
                </a:r>
                <a:r>
                  <a:rPr lang="id-ID" dirty="0" smtClean="0"/>
                  <a:t> berada di tengah interval </a:t>
                </a:r>
                <a:r>
                  <a:rPr lang="id-ID" i="1" dirty="0" smtClean="0"/>
                  <a:t>x</a:t>
                </a:r>
                <a:r>
                  <a:rPr lang="id-ID" i="1" baseline="-25000" dirty="0" smtClean="0"/>
                  <a:t>0</a:t>
                </a:r>
                <a:r>
                  <a:rPr lang="id-ID" i="1" dirty="0" smtClean="0"/>
                  <a:t> </a:t>
                </a:r>
                <a:r>
                  <a:rPr lang="id-ID" dirty="0" smtClean="0"/>
                  <a:t>dan </a:t>
                </a:r>
                <a:r>
                  <a:rPr lang="id-ID" i="1" dirty="0" smtClean="0"/>
                  <a:t>x</a:t>
                </a:r>
                <a:r>
                  <a:rPr lang="id-ID" i="1" baseline="-25000" dirty="0" smtClean="0"/>
                  <a:t>1</a:t>
                </a:r>
                <a:r>
                  <a:rPr lang="id-ID" dirty="0" smtClean="0"/>
                  <a:t>.</a:t>
                </a:r>
              </a:p>
              <a:p>
                <a:pPr algn="just"/>
                <a:endParaRPr lang="id-ID" dirty="0"/>
              </a:p>
              <a:p>
                <a:pPr algn="just"/>
                <a:r>
                  <a:rPr lang="id-ID" dirty="0" smtClean="0"/>
                  <a:t>Untuk menentukan nilai </a:t>
                </a:r>
                <a:r>
                  <a:rPr lang="id-ID" i="1" dirty="0" smtClean="0"/>
                  <a:t>x</a:t>
                </a:r>
                <a:r>
                  <a:rPr lang="id-ID" i="1" baseline="-25000" dirty="0" smtClean="0"/>
                  <a:t>n</a:t>
                </a:r>
                <a:r>
                  <a:rPr lang="id-ID" dirty="0" smtClean="0"/>
                  <a:t> selanjutnya dapat </a:t>
                </a:r>
              </a:p>
              <a:p>
                <a:pPr algn="just"/>
                <a:r>
                  <a:rPr lang="id-ID" dirty="0" smtClean="0"/>
                  <a:t>Dirumuskan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" name="Sub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2" y="1888457"/>
                <a:ext cx="10555874" cy="4104380"/>
              </a:xfrm>
              <a:blipFill rotWithShape="0">
                <a:blip r:embed="rId2"/>
                <a:stretch>
                  <a:fillRect l="-693" t="-892" r="-6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2668685"/>
            <a:ext cx="4625926" cy="33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111" y="2117911"/>
            <a:ext cx="8534400" cy="1507067"/>
          </a:xfrm>
        </p:spPr>
        <p:txBody>
          <a:bodyPr/>
          <a:lstStyle/>
          <a:p>
            <a:r>
              <a:rPr lang="id-ID" dirty="0" smtClean="0"/>
              <a:t>Let’s go to coding matlab </a:t>
            </a:r>
            <a:r>
              <a:rPr lang="id-ID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1665" y="3624978"/>
            <a:ext cx="8534400" cy="8216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>
                <a:hlinkClick r:id="rId2"/>
              </a:rPr>
              <a:t>http://bit.ly/praktikummetnum</a:t>
            </a:r>
            <a:r>
              <a:rPr lang="en-US" sz="4000" dirty="0"/>
              <a:t> </a:t>
            </a:r>
            <a:endParaRPr lang="id-ID" sz="4000" dirty="0"/>
          </a:p>
          <a:p>
            <a:pPr marL="0" indent="0" algn="ctr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91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555874" cy="974189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Metode Newton Raphson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91" y="1659988"/>
            <a:ext cx="8225643" cy="48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36099"/>
            <a:ext cx="11020108" cy="81592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Metode SECANT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27" y="1734649"/>
            <a:ext cx="10145469" cy="43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47114"/>
            <a:ext cx="8001000" cy="872197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Try this</a:t>
            </a:r>
            <a:endParaRPr lang="id-ID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4212" y="1846254"/>
                <a:ext cx="10584010" cy="403404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id-ID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id-ID" sz="4000" b="0" dirty="0" smtClean="0"/>
                  <a:t> dengan </a:t>
                </a:r>
                <a:r>
                  <a:rPr lang="id-ID" sz="4000" b="0" i="1" dirty="0" smtClean="0"/>
                  <a:t>x</a:t>
                </a:r>
                <a:r>
                  <a:rPr lang="id-ID" sz="4000" i="1" baseline="-25000" dirty="0" smtClean="0"/>
                  <a:t>0</a:t>
                </a:r>
                <a:r>
                  <a:rPr lang="id-ID" sz="4000" i="1" dirty="0" smtClean="0"/>
                  <a:t> = 3,</a:t>
                </a:r>
                <a:endParaRPr lang="id-ID" sz="4000" b="0" dirty="0" smtClean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id-ID" sz="4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id-ID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sz="4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d-ID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id-ID" sz="4000" dirty="0" smtClean="0"/>
                  <a:t> dengan </a:t>
                </a:r>
                <a:r>
                  <a:rPr lang="id-ID" sz="4000" i="1" dirty="0" smtClean="0"/>
                  <a:t>x</a:t>
                </a:r>
                <a:r>
                  <a:rPr lang="id-ID" sz="4000" baseline="-25000" dirty="0" smtClean="0"/>
                  <a:t>0</a:t>
                </a:r>
                <a:r>
                  <a:rPr lang="id-ID" sz="4000" dirty="0" smtClean="0"/>
                  <a:t> = 1</a:t>
                </a:r>
              </a:p>
              <a:p>
                <a:r>
                  <a:rPr lang="id-ID" sz="4000" dirty="0" smtClean="0"/>
                  <a:t>( n = 20, </a:t>
                </a:r>
                <a:r>
                  <a:rPr lang="el-GR" sz="4000" dirty="0" smtClean="0"/>
                  <a:t>ε</a:t>
                </a:r>
                <a:r>
                  <a:rPr lang="id-ID" sz="4000" dirty="0" smtClean="0"/>
                  <a:t> = 0,0001 )</a:t>
                </a:r>
                <a:endParaRPr lang="id-ID" sz="40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2" y="1846254"/>
                <a:ext cx="10584010" cy="4034041"/>
              </a:xfrm>
              <a:blipFill rotWithShape="0">
                <a:blip r:embed="rId2"/>
                <a:stretch>
                  <a:fillRect l="-2016" t="-28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2117" y="4332309"/>
                <a:ext cx="676819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𝑾𝒉𝒂𝒕</m:t>
                      </m:r>
                      <m:r>
                        <a:rPr lang="id-ID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id-ID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𝒚𝒐𝒖</m:t>
                      </m:r>
                      <m:r>
                        <a:rPr lang="id-ID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𝒈𝒆𝒕</m:t>
                      </m:r>
                      <m:r>
                        <a:rPr lang="id-ID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??</m:t>
                      </m:r>
                    </m:oMath>
                  </m:oMathPara>
                </a14:m>
                <a:endParaRPr lang="id-ID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17" y="4332309"/>
                <a:ext cx="6768199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61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370</TotalTime>
  <Words>599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Caslon Pro Bold</vt:lpstr>
      <vt:lpstr>Cambria Math</vt:lpstr>
      <vt:lpstr>Century Gothic</vt:lpstr>
      <vt:lpstr>Wingdings</vt:lpstr>
      <vt:lpstr>Wingdings 3</vt:lpstr>
      <vt:lpstr>Slice</vt:lpstr>
      <vt:lpstr>PERTEMUAN 5 : PRAKTIKUM METODE NUMERIK</vt:lpstr>
      <vt:lpstr>Pretest</vt:lpstr>
      <vt:lpstr>Metode newton raphson</vt:lpstr>
      <vt:lpstr>Metode newton raphson</vt:lpstr>
      <vt:lpstr>Metode secant</vt:lpstr>
      <vt:lpstr>Let’s go to coding matlab </vt:lpstr>
      <vt:lpstr>Metode Newton Raphson</vt:lpstr>
      <vt:lpstr>Metode SECANT</vt:lpstr>
      <vt:lpstr>Try this</vt:lpstr>
      <vt:lpstr>No : 1 Newton raphson’s method</vt:lpstr>
      <vt:lpstr>No : 1 secant’s method</vt:lpstr>
      <vt:lpstr>No : 2 Newton raphson’s method</vt:lpstr>
      <vt:lpstr>No : 2 secant’s method</vt:lpstr>
      <vt:lpstr>Praktikum Pertemuan 4 Sudah Selesai</vt:lpstr>
      <vt:lpstr>INFO penting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5 : PRAKTIKUM METODE NUMERIK</dc:title>
  <dc:creator>PERSONAL Co</dc:creator>
  <cp:lastModifiedBy>Muhammad Adam Fahmil 'Ilmi</cp:lastModifiedBy>
  <cp:revision>34</cp:revision>
  <dcterms:created xsi:type="dcterms:W3CDTF">2017-04-10T16:51:18Z</dcterms:created>
  <dcterms:modified xsi:type="dcterms:W3CDTF">2017-04-13T03:27:59Z</dcterms:modified>
</cp:coreProperties>
</file>