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679805" cy="1295971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00225" y="1143000"/>
            <a:ext cx="325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0237" y="2121556"/>
            <a:ext cx="10261421" cy="4513183"/>
          </a:xfrm>
        </p:spPr>
        <p:txBody>
          <a:bodyPr anchor="b"/>
          <a:lstStyle>
            <a:lvl1pPr algn="ctr">
              <a:defRPr sz="89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0237" y="6808785"/>
            <a:ext cx="10261421" cy="3129820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260" indent="0" algn="ctr">
              <a:buNone/>
              <a:defRPr sz="2995"/>
            </a:lvl2pPr>
            <a:lvl3pPr marL="1368425" indent="0" algn="ctr">
              <a:buNone/>
              <a:defRPr sz="2685"/>
            </a:lvl3pPr>
            <a:lvl4pPr marL="2051685" indent="0" algn="ctr">
              <a:buNone/>
              <a:defRPr sz="2395"/>
            </a:lvl4pPr>
            <a:lvl5pPr marL="2736850" indent="0" algn="ctr">
              <a:buNone/>
              <a:defRPr sz="2395"/>
            </a:lvl5pPr>
            <a:lvl6pPr marL="3421380" indent="0" algn="ctr">
              <a:buNone/>
              <a:defRPr sz="2395"/>
            </a:lvl6pPr>
            <a:lvl7pPr marL="4104640" indent="0" algn="ctr">
              <a:buNone/>
              <a:defRPr sz="2395"/>
            </a:lvl7pPr>
            <a:lvl8pPr marL="4789805" indent="0" algn="ctr">
              <a:buNone/>
              <a:defRPr sz="2395"/>
            </a:lvl8pPr>
            <a:lvl9pPr marL="5472430" indent="0" algn="ctr">
              <a:buNone/>
              <a:defRPr sz="239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1104" y="690180"/>
            <a:ext cx="2950159" cy="10985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0630" y="690180"/>
            <a:ext cx="8679452" cy="10985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504" y="3231848"/>
            <a:ext cx="11800633" cy="5392413"/>
          </a:xfrm>
        </p:spPr>
        <p:txBody>
          <a:bodyPr anchor="b"/>
          <a:lstStyle>
            <a:lvl1pPr>
              <a:defRPr sz="89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3504" y="8675274"/>
            <a:ext cx="11800633" cy="2835743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1pPr>
            <a:lvl2pPr marL="683260" indent="0">
              <a:buNone/>
              <a:defRPr sz="2995">
                <a:solidFill>
                  <a:schemeClr val="tx1">
                    <a:tint val="75000"/>
                  </a:schemeClr>
                </a:solidFill>
              </a:defRPr>
            </a:lvl2pPr>
            <a:lvl3pPr marL="1368425" indent="0">
              <a:buNone/>
              <a:defRPr sz="2685">
                <a:solidFill>
                  <a:schemeClr val="tx1">
                    <a:tint val="75000"/>
                  </a:schemeClr>
                </a:solidFill>
              </a:defRPr>
            </a:lvl3pPr>
            <a:lvl4pPr marL="2051685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4pPr>
            <a:lvl5pPr marL="273685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5pPr>
            <a:lvl6pPr marL="342138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6pPr>
            <a:lvl7pPr marL="410464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7pPr>
            <a:lvl8pPr marL="4789805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8pPr>
            <a:lvl9pPr marL="547243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0630" y="3450903"/>
            <a:ext cx="5814805" cy="82251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6459" y="3450903"/>
            <a:ext cx="5814805" cy="82251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411" y="690180"/>
            <a:ext cx="11800633" cy="25056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411" y="3177834"/>
            <a:ext cx="5788081" cy="1557407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260" indent="0">
              <a:buNone/>
              <a:defRPr sz="2995" b="1"/>
            </a:lvl2pPr>
            <a:lvl3pPr marL="1368425" indent="0">
              <a:buNone/>
              <a:defRPr sz="2685" b="1"/>
            </a:lvl3pPr>
            <a:lvl4pPr marL="2051685" indent="0">
              <a:buNone/>
              <a:defRPr sz="2395" b="1"/>
            </a:lvl4pPr>
            <a:lvl5pPr marL="2736850" indent="0">
              <a:buNone/>
              <a:defRPr sz="2395" b="1"/>
            </a:lvl5pPr>
            <a:lvl6pPr marL="3421380" indent="0">
              <a:buNone/>
              <a:defRPr sz="2395" b="1"/>
            </a:lvl6pPr>
            <a:lvl7pPr marL="4104640" indent="0">
              <a:buNone/>
              <a:defRPr sz="2395" b="1"/>
            </a:lvl7pPr>
            <a:lvl8pPr marL="4789805" indent="0">
              <a:buNone/>
              <a:defRPr sz="2395" b="1"/>
            </a:lvl8pPr>
            <a:lvl9pPr marL="5472430" indent="0">
              <a:buNone/>
              <a:defRPr sz="23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2411" y="4735241"/>
            <a:ext cx="5788081" cy="69648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26459" y="3177834"/>
            <a:ext cx="5816587" cy="1557407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260" indent="0">
              <a:buNone/>
              <a:defRPr sz="2995" b="1"/>
            </a:lvl2pPr>
            <a:lvl3pPr marL="1368425" indent="0">
              <a:buNone/>
              <a:defRPr sz="2685" b="1"/>
            </a:lvl3pPr>
            <a:lvl4pPr marL="2051685" indent="0">
              <a:buNone/>
              <a:defRPr sz="2395" b="1"/>
            </a:lvl4pPr>
            <a:lvl5pPr marL="2736850" indent="0">
              <a:buNone/>
              <a:defRPr sz="2395" b="1"/>
            </a:lvl5pPr>
            <a:lvl6pPr marL="3421380" indent="0">
              <a:buNone/>
              <a:defRPr sz="2395" b="1"/>
            </a:lvl6pPr>
            <a:lvl7pPr marL="4104640" indent="0">
              <a:buNone/>
              <a:defRPr sz="2395" b="1"/>
            </a:lvl7pPr>
            <a:lvl8pPr marL="4789805" indent="0">
              <a:buNone/>
              <a:defRPr sz="2395" b="1"/>
            </a:lvl8pPr>
            <a:lvl9pPr marL="5472430" indent="0">
              <a:buNone/>
              <a:defRPr sz="23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26459" y="4735241"/>
            <a:ext cx="5816587" cy="69648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411" y="864226"/>
            <a:ext cx="4412766" cy="3024793"/>
          </a:xfrm>
        </p:spPr>
        <p:txBody>
          <a:bodyPr anchor="b"/>
          <a:lstStyle>
            <a:lvl1pPr>
              <a:defRPr sz="47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587" y="1866489"/>
            <a:ext cx="6926459" cy="9212415"/>
          </a:xfrm>
        </p:spPr>
        <p:txBody>
          <a:bodyPr/>
          <a:lstStyle>
            <a:lvl1pPr>
              <a:defRPr sz="4785"/>
            </a:lvl1pPr>
            <a:lvl2pPr>
              <a:defRPr sz="4185"/>
            </a:lvl2pPr>
            <a:lvl3pPr>
              <a:defRPr sz="3590"/>
            </a:lvl3pPr>
            <a:lvl4pPr>
              <a:defRPr sz="2995"/>
            </a:lvl4pPr>
            <a:lvl5pPr>
              <a:defRPr sz="2995"/>
            </a:lvl5pPr>
            <a:lvl6pPr>
              <a:defRPr sz="2995"/>
            </a:lvl6pPr>
            <a:lvl7pPr>
              <a:defRPr sz="2995"/>
            </a:lvl7pPr>
            <a:lvl8pPr>
              <a:defRPr sz="2995"/>
            </a:lvl8pPr>
            <a:lvl9pPr>
              <a:defRPr sz="29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411" y="3889019"/>
            <a:ext cx="4412766" cy="7204889"/>
          </a:xfrm>
        </p:spPr>
        <p:txBody>
          <a:bodyPr/>
          <a:lstStyle>
            <a:lvl1pPr marL="0" indent="0">
              <a:buNone/>
              <a:defRPr sz="2395"/>
            </a:lvl1pPr>
            <a:lvl2pPr marL="683260" indent="0">
              <a:buNone/>
              <a:defRPr sz="2090"/>
            </a:lvl2pPr>
            <a:lvl3pPr marL="1368425" indent="0">
              <a:buNone/>
              <a:defRPr sz="1790"/>
            </a:lvl3pPr>
            <a:lvl4pPr marL="2051685" indent="0">
              <a:buNone/>
              <a:defRPr sz="1495"/>
            </a:lvl4pPr>
            <a:lvl5pPr marL="2736850" indent="0">
              <a:buNone/>
              <a:defRPr sz="1495"/>
            </a:lvl5pPr>
            <a:lvl6pPr marL="3421380" indent="0">
              <a:buNone/>
              <a:defRPr sz="1495"/>
            </a:lvl6pPr>
            <a:lvl7pPr marL="4104640" indent="0">
              <a:buNone/>
              <a:defRPr sz="1495"/>
            </a:lvl7pPr>
            <a:lvl8pPr marL="4789805" indent="0">
              <a:buNone/>
              <a:defRPr sz="1495"/>
            </a:lvl8pPr>
            <a:lvl9pPr marL="547243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411" y="864226"/>
            <a:ext cx="4412766" cy="3024793"/>
          </a:xfrm>
        </p:spPr>
        <p:txBody>
          <a:bodyPr anchor="b"/>
          <a:lstStyle>
            <a:lvl1pPr>
              <a:defRPr sz="47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16587" y="1866489"/>
            <a:ext cx="6926459" cy="9212415"/>
          </a:xfrm>
        </p:spPr>
        <p:txBody>
          <a:bodyPr/>
          <a:lstStyle>
            <a:lvl1pPr marL="0" indent="0">
              <a:buNone/>
              <a:defRPr sz="4785"/>
            </a:lvl1pPr>
            <a:lvl2pPr marL="683260" indent="0">
              <a:buNone/>
              <a:defRPr sz="4185"/>
            </a:lvl2pPr>
            <a:lvl3pPr marL="1368425" indent="0">
              <a:buNone/>
              <a:defRPr sz="3590"/>
            </a:lvl3pPr>
            <a:lvl4pPr marL="2051685" indent="0">
              <a:buNone/>
              <a:defRPr sz="2995"/>
            </a:lvl4pPr>
            <a:lvl5pPr marL="2736850" indent="0">
              <a:buNone/>
              <a:defRPr sz="2995"/>
            </a:lvl5pPr>
            <a:lvl6pPr marL="3421380" indent="0">
              <a:buNone/>
              <a:defRPr sz="2995"/>
            </a:lvl6pPr>
            <a:lvl7pPr marL="4104640" indent="0">
              <a:buNone/>
              <a:defRPr sz="2995"/>
            </a:lvl7pPr>
            <a:lvl8pPr marL="4789805" indent="0">
              <a:buNone/>
              <a:defRPr sz="2995"/>
            </a:lvl8pPr>
            <a:lvl9pPr marL="5472430" indent="0">
              <a:buNone/>
              <a:defRPr sz="299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411" y="3889019"/>
            <a:ext cx="4412766" cy="7204889"/>
          </a:xfrm>
        </p:spPr>
        <p:txBody>
          <a:bodyPr/>
          <a:lstStyle>
            <a:lvl1pPr marL="0" indent="0">
              <a:buNone/>
              <a:defRPr sz="2395"/>
            </a:lvl1pPr>
            <a:lvl2pPr marL="683260" indent="0">
              <a:buNone/>
              <a:defRPr sz="2090"/>
            </a:lvl2pPr>
            <a:lvl3pPr marL="1368425" indent="0">
              <a:buNone/>
              <a:defRPr sz="1790"/>
            </a:lvl3pPr>
            <a:lvl4pPr marL="2051685" indent="0">
              <a:buNone/>
              <a:defRPr sz="1495"/>
            </a:lvl4pPr>
            <a:lvl5pPr marL="2736850" indent="0">
              <a:buNone/>
              <a:defRPr sz="1495"/>
            </a:lvl5pPr>
            <a:lvl6pPr marL="3421380" indent="0">
              <a:buNone/>
              <a:defRPr sz="1495"/>
            </a:lvl6pPr>
            <a:lvl7pPr marL="4104640" indent="0">
              <a:buNone/>
              <a:defRPr sz="1495"/>
            </a:lvl7pPr>
            <a:lvl8pPr marL="4789805" indent="0">
              <a:buNone/>
              <a:defRPr sz="1495"/>
            </a:lvl8pPr>
            <a:lvl9pPr marL="547243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0630" y="690180"/>
            <a:ext cx="11800633" cy="250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0630" y="3450903"/>
            <a:ext cx="11800633" cy="822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0630" y="12015149"/>
            <a:ext cx="3078425" cy="690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32128" y="12015149"/>
            <a:ext cx="4617638" cy="690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62838" y="12015149"/>
            <a:ext cx="3078425" cy="690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68425" rtl="0" eaLnBrk="1" latinLnBrk="0" hangingPunct="1">
        <a:lnSpc>
          <a:spcPct val="90000"/>
        </a:lnSpc>
        <a:spcBef>
          <a:spcPct val="0"/>
        </a:spcBef>
        <a:buNone/>
        <a:defRPr sz="6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995" indent="-340995" algn="l" defTabSz="1368425" rtl="0" eaLnBrk="1" latinLnBrk="0" hangingPunct="1">
        <a:lnSpc>
          <a:spcPct val="90000"/>
        </a:lnSpc>
        <a:spcBef>
          <a:spcPts val="1495"/>
        </a:spcBef>
        <a:buFont typeface="Arial" panose="020B0604020202020204" pitchFamily="34" charset="0"/>
        <a:buChar char="•"/>
        <a:defRPr sz="4185" kern="1200">
          <a:solidFill>
            <a:schemeClr val="tx1"/>
          </a:solidFill>
          <a:latin typeface="+mn-lt"/>
          <a:ea typeface="+mn-ea"/>
          <a:cs typeface="+mn-cs"/>
        </a:defRPr>
      </a:lvl1pPr>
      <a:lvl2pPr marL="1026160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10055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995" kern="1200">
          <a:solidFill>
            <a:schemeClr val="tx1"/>
          </a:solidFill>
          <a:latin typeface="+mn-lt"/>
          <a:ea typeface="+mn-ea"/>
          <a:cs typeface="+mn-cs"/>
        </a:defRPr>
      </a:lvl3pPr>
      <a:lvl4pPr marL="2393315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4pPr>
      <a:lvl5pPr marL="3078480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5pPr>
      <a:lvl6pPr marL="3762375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6pPr>
      <a:lvl7pPr marL="4446270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7pPr>
      <a:lvl8pPr marL="5130800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8pPr>
      <a:lvl9pPr marL="5814695" indent="-340995" algn="l" defTabSz="136842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1pPr>
      <a:lvl2pPr marL="68326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2pPr>
      <a:lvl3pPr marL="1368425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3pPr>
      <a:lvl4pPr marL="2051685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4pPr>
      <a:lvl5pPr marL="273685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5pPr>
      <a:lvl6pPr marL="342138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6pPr>
      <a:lvl7pPr marL="410464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7pPr>
      <a:lvl8pPr marL="4789805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8pPr>
      <a:lvl9pPr marL="5472430" algn="l" defTabSz="1368425" rtl="0" eaLnBrk="1" latinLnBrk="0" hangingPunct="1">
        <a:defRPr sz="2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直接箭头连接符 8"/>
          <p:cNvCxnSpPr/>
          <p:nvPr/>
        </p:nvCxnSpPr>
        <p:spPr>
          <a:xfrm>
            <a:off x="1101031" y="10085979"/>
            <a:ext cx="2540" cy="1097962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cxnSp>
        <p:nvCxnSpPr>
          <p:cNvPr id="11" name="直接箭头连接符 8"/>
          <p:cNvCxnSpPr/>
          <p:nvPr/>
        </p:nvCxnSpPr>
        <p:spPr>
          <a:xfrm>
            <a:off x="8444276" y="10085979"/>
            <a:ext cx="2540" cy="1097962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cxnSp>
        <p:nvCxnSpPr>
          <p:cNvPr id="1073743880" name="直接箭头连接符 8"/>
          <p:cNvCxnSpPr/>
          <p:nvPr/>
        </p:nvCxnSpPr>
        <p:spPr>
          <a:xfrm>
            <a:off x="1101319" y="5819292"/>
            <a:ext cx="0" cy="4041949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sp>
        <p:nvSpPr>
          <p:cNvPr id="1073743883" name="文本框 1073743882"/>
          <p:cNvSpPr txBox="1"/>
          <p:nvPr/>
        </p:nvSpPr>
        <p:spPr>
          <a:xfrm>
            <a:off x="1898731" y="7096032"/>
            <a:ext cx="5400907" cy="7200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Data exclusion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Participants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over 21 years old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N=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209 (3.05%)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3743884" name="文本框 1073743883"/>
          <p:cNvSpPr txBox="1"/>
          <p:nvPr/>
        </p:nvSpPr>
        <p:spPr>
          <a:xfrm>
            <a:off x="1900001" y="8196445"/>
            <a:ext cx="5400907" cy="1259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exclusion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Outside the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0.5th~99.5th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or 0.5th~97th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range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FCF, HGS, height and weight for each age group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(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396 (5.8%)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073743885" name="直接箭头连接符 13"/>
          <p:cNvCxnSpPr/>
          <p:nvPr/>
        </p:nvCxnSpPr>
        <p:spPr>
          <a:xfrm>
            <a:off x="1090524" y="7125001"/>
            <a:ext cx="808390" cy="315609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sp>
        <p:nvSpPr>
          <p:cNvPr id="1073743878" name="文本框 1073743877"/>
          <p:cNvSpPr txBox="1"/>
          <p:nvPr/>
        </p:nvSpPr>
        <p:spPr>
          <a:xfrm>
            <a:off x="965662" y="1423468"/>
            <a:ext cx="261023" cy="55316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 anchorCtr="0">
            <a:noAutofit/>
          </a:bodyPr>
          <a:p>
            <a:pPr indent="0"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952" y="4407326"/>
            <a:ext cx="260996" cy="5264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 anchorCtr="0">
            <a:noAutofit/>
          </a:bodyPr>
          <a:p>
            <a:pPr indent="0"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13"/>
          <p:cNvCxnSpPr/>
          <p:nvPr/>
        </p:nvCxnSpPr>
        <p:spPr>
          <a:xfrm>
            <a:off x="1110843" y="8411065"/>
            <a:ext cx="789339" cy="381016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cxnSp>
        <p:nvCxnSpPr>
          <p:cNvPr id="5" name="直接箭头连接符 8"/>
          <p:cNvCxnSpPr/>
          <p:nvPr/>
        </p:nvCxnSpPr>
        <p:spPr>
          <a:xfrm>
            <a:off x="8433163" y="5083234"/>
            <a:ext cx="13970" cy="4763203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sp>
        <p:nvSpPr>
          <p:cNvPr id="2" name="文本框 1"/>
          <p:cNvSpPr txBox="1"/>
          <p:nvPr/>
        </p:nvSpPr>
        <p:spPr>
          <a:xfrm>
            <a:off x="7748270" y="600710"/>
            <a:ext cx="5820410" cy="754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Data obtained from public data sets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validation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 latinLnBrk="1"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B1: Body Composition of Chinese People Data Set (BCCPDS)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7 to 21,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N=27,526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(Female=12,557 (45.61%)). Data source: https://www.ncmi.cn//phda/dataDetails.do?id=CSTR:A0006.11.A0005.201905.000346 (Data from China)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 latinLnBrk="1"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B2: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Two data sources from the Japanese Database for Human Life Engineering (JDHLE)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 The first data source includes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1,518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participants aged from 1 to 8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(Female = 746 (49.14%)).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second data source includes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1,326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participants aged 2 to 13 years (Female = 663 (50%)). Data source: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https://www.hql.jp/database/cat/size/children (Data from Japan)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 latinLnBrk="1"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B3: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Yun Wang, et al.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7 to 18,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N=9,713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(Female=4884 (50.28%)).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source: https://figshare.com/articles/dataset/The_association_between_BMI_and_body_weight_perception_among_children_and_adolescents_in_Jilin_City_China/6028247 (Data from Jilin, China)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 latinLnBrk="1"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B4: Khan Akib, et al.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aged from 10 to 19,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Female=1,9564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 Data source: https://dataverse.harvard.edu/dataset.xhtml?persistentId=doi:10.7910/DVN/WI5JOH (Data from Bangladesh)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 latinLnBrk="1"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B5: Korea Sports Promotion Foundation (KSPF)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aged from 11 to 21,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N=272,031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(Female = 109,322 (40.19%)). Data source: https://www.bigdata-culture.kr/bigdata/user/data_market/detail.do?id=ace0aea7-5eee-48b9-b616-637365d665c1 (Data from Korea)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3743881" name="文本框 1073743880"/>
          <p:cNvSpPr txBox="1"/>
          <p:nvPr/>
        </p:nvSpPr>
        <p:spPr>
          <a:xfrm>
            <a:off x="107626" y="9838019"/>
            <a:ext cx="7201948" cy="972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Data inclu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ded for analysis: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Participants included in the final analysis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N=6,226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including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Female=2,823 (45.34%)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3743877" name="文本框 1073743876"/>
          <p:cNvSpPr txBox="1"/>
          <p:nvPr/>
        </p:nvSpPr>
        <p:spPr>
          <a:xfrm>
            <a:off x="107626" y="4923080"/>
            <a:ext cx="7201948" cy="1764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third wave collection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our data: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A5: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Yucai Primary School in Tongnan District of Chongqing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October 2023 to November 2023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N=1,770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6 to 13 years old).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A6: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Tongnan No.1 Middle School in Tongnan District of Chongqing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December 2023 to January 2024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N=2,154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12 to 20 years old).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3743876" name="文本框 1073743875"/>
          <p:cNvSpPr txBox="1"/>
          <p:nvPr/>
        </p:nvSpPr>
        <p:spPr>
          <a:xfrm>
            <a:off x="107320" y="1902779"/>
            <a:ext cx="7201844" cy="2628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second wave collection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our data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A2: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Chongqing College of International Business and Economics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October 2022 to November 2022 (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N=456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18 to 25 years old).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A3: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Sankou Junior High School in Jiangjin District of Chongqing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October 2022 to November 2022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N=1,005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aged from 12 to 15 years old).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A4: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Chongqing University of Arts and Science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November 2022 to December 2022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N=382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17 to 23 years old).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3743875" name="文本框 1073743874"/>
          <p:cNvSpPr txBox="1"/>
          <p:nvPr/>
        </p:nvSpPr>
        <p:spPr>
          <a:xfrm>
            <a:off x="107944" y="600351"/>
            <a:ext cx="7201313" cy="953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The first wave collection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our data: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At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A1:</a:t>
            </a: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Chongqing University of Posts and Telecommunications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from April 2022 to June 2022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N=1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064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aged from 17 to 24 years old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48603" y="9838004"/>
            <a:ext cx="5820025" cy="972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inclu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ded for validation: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included in the validation  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N=331,640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including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Female=147,713 (44.54%)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696" y="11154304"/>
            <a:ext cx="13470448" cy="1513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algn="l" fontAlgn="auto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Validation of the hyperbolic relations: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coefficient between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Weight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Height*Weight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N=330,352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including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Female=147,073 (44.52%)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and between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mHGS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Height*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mHGS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(Data from the JDHLE and KSPF: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N=273,319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including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Female=109,963 (40.23%)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 fontAlgn="auto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istribution of the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a/Weight+b*Height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c/mHGS +d*Height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(Our data: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N=6,226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including Female=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2,823 (45.34%), Data from the KSPF: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N=272,031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(Female = 109,322 (40.19%)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2655" y="8485402"/>
            <a:ext cx="4377243" cy="972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anchor="t" anchorCtr="0">
            <a:noAutofit/>
          </a:bodyPr>
          <a:p>
            <a:pPr indent="0" fontAlgn="auto"/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Data exclusion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The data volume for a certain age group is less than 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N=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38 (0.000114%)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箭头连接符 13"/>
          <p:cNvCxnSpPr>
            <a:endCxn id="7" idx="1"/>
          </p:cNvCxnSpPr>
          <p:nvPr/>
        </p:nvCxnSpPr>
        <p:spPr>
          <a:xfrm>
            <a:off x="8446045" y="8610260"/>
            <a:ext cx="746792" cy="361330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arrow" w="sm" len="lg"/>
          </a:ln>
        </p:spPr>
      </p:cxnSp>
      <p:sp>
        <p:nvSpPr>
          <p:cNvPr id="15" name="文本框 14"/>
          <p:cNvSpPr txBox="1"/>
          <p:nvPr/>
        </p:nvSpPr>
        <p:spPr>
          <a:xfrm>
            <a:off x="247049" y="96764"/>
            <a:ext cx="13185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Taojin Xu, et.al.  Our physical growth pattern from middle childhood to early adulthood. Figure S2.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29870" y="1414780"/>
            <a:ext cx="13969365" cy="706755"/>
            <a:chOff x="-642" y="11148"/>
            <a:chExt cx="21999" cy="1113"/>
          </a:xfrm>
        </p:grpSpPr>
        <p:sp>
          <p:nvSpPr>
            <p:cNvPr id="22" name="文本框 21"/>
            <p:cNvSpPr txBox="1"/>
            <p:nvPr/>
          </p:nvSpPr>
          <p:spPr>
            <a:xfrm rot="19320000">
              <a:off x="-642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rot="19320000">
              <a:off x="2502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rot="19320000">
              <a:off x="5646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320000">
              <a:off x="8790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rot="19320000">
              <a:off x="11934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19320000">
              <a:off x="15078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224790" y="4345940"/>
            <a:ext cx="13969365" cy="706755"/>
            <a:chOff x="-642" y="12108"/>
            <a:chExt cx="21999" cy="1113"/>
          </a:xfrm>
        </p:grpSpPr>
        <p:sp>
          <p:nvSpPr>
            <p:cNvPr id="16" name="文本框 15"/>
            <p:cNvSpPr txBox="1"/>
            <p:nvPr/>
          </p:nvSpPr>
          <p:spPr>
            <a:xfrm rot="19320000">
              <a:off x="-642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9320000">
              <a:off x="2502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19320000">
              <a:off x="5646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rot="19320000">
              <a:off x="8790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 rot="19320000">
              <a:off x="11934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19320000">
              <a:off x="15078" y="121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204470" y="7673340"/>
            <a:ext cx="13969365" cy="706755"/>
            <a:chOff x="-642" y="12708"/>
            <a:chExt cx="21999" cy="1113"/>
          </a:xfrm>
        </p:grpSpPr>
        <p:sp>
          <p:nvSpPr>
            <p:cNvPr id="28" name="文本框 27"/>
            <p:cNvSpPr txBox="1"/>
            <p:nvPr/>
          </p:nvSpPr>
          <p:spPr>
            <a:xfrm rot="19320000">
              <a:off x="-642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19320000">
              <a:off x="2502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rot="19320000">
              <a:off x="5646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19320000">
              <a:off x="8790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rot="19320000">
              <a:off x="11934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rot="19320000">
              <a:off x="15078" y="1270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153670" y="10787380"/>
            <a:ext cx="13969365" cy="706755"/>
            <a:chOff x="-642" y="11148"/>
            <a:chExt cx="21999" cy="1113"/>
          </a:xfrm>
        </p:grpSpPr>
        <p:sp>
          <p:nvSpPr>
            <p:cNvPr id="36" name="文本框 35"/>
            <p:cNvSpPr txBox="1"/>
            <p:nvPr/>
          </p:nvSpPr>
          <p:spPr>
            <a:xfrm rot="19320000">
              <a:off x="-642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19320000">
              <a:off x="2502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rot="19320000">
              <a:off x="5646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 rot="19320000">
              <a:off x="8790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9320000">
              <a:off x="11934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 rot="19320000">
              <a:off x="15078" y="11148"/>
              <a:ext cx="627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chemeClr val="tx1">
                      <a:alpha val="15000"/>
                    </a:schemeClr>
                  </a:solidFill>
                </a:rPr>
                <a:t>Unpublished data</a:t>
              </a:r>
              <a:endParaRPr lang="zh-CN" altLang="en-US" sz="400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U4NTYwNDRjODQ2YTFjZWMxNzg1ZTdjYzJmZWI4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3622</Words>
  <Application>WPS 演示</Application>
  <PresentationFormat>宽屏</PresentationFormat>
  <Paragraphs>95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taojin xu</dc:creator>
  <cp:lastModifiedBy>Taojin Xu-じょ　とうきん</cp:lastModifiedBy>
  <cp:revision>240</cp:revision>
  <dcterms:created xsi:type="dcterms:W3CDTF">2023-08-09T12:44:00Z</dcterms:created>
  <dcterms:modified xsi:type="dcterms:W3CDTF">2024-06-28T14:30:54Z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