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sldIdLst>
    <p:sldId id="256" r:id="rId2"/>
    <p:sldId id="303" r:id="rId3"/>
    <p:sldId id="274" r:id="rId4"/>
    <p:sldId id="333" r:id="rId5"/>
    <p:sldId id="334" r:id="rId6"/>
    <p:sldId id="258" r:id="rId7"/>
    <p:sldId id="343" r:id="rId8"/>
    <p:sldId id="259" r:id="rId9"/>
    <p:sldId id="268" r:id="rId10"/>
    <p:sldId id="270" r:id="rId11"/>
    <p:sldId id="271" r:id="rId12"/>
    <p:sldId id="272" r:id="rId13"/>
    <p:sldId id="261" r:id="rId14"/>
    <p:sldId id="335" r:id="rId15"/>
    <p:sldId id="308" r:id="rId16"/>
    <p:sldId id="336" r:id="rId17"/>
    <p:sldId id="262" r:id="rId18"/>
    <p:sldId id="263" r:id="rId19"/>
    <p:sldId id="264" r:id="rId20"/>
    <p:sldId id="330" r:id="rId21"/>
    <p:sldId id="337" r:id="rId22"/>
    <p:sldId id="338" r:id="rId23"/>
    <p:sldId id="339" r:id="rId24"/>
    <p:sldId id="269" r:id="rId25"/>
    <p:sldId id="317" r:id="rId26"/>
    <p:sldId id="344" r:id="rId27"/>
    <p:sldId id="265" r:id="rId28"/>
    <p:sldId id="266" r:id="rId29"/>
    <p:sldId id="267" r:id="rId30"/>
    <p:sldId id="325" r:id="rId31"/>
    <p:sldId id="328" r:id="rId32"/>
    <p:sldId id="294" r:id="rId33"/>
    <p:sldId id="340" r:id="rId34"/>
    <p:sldId id="341" r:id="rId35"/>
    <p:sldId id="342" r:id="rId36"/>
    <p:sldId id="316" r:id="rId37"/>
    <p:sldId id="282" r:id="rId38"/>
    <p:sldId id="285" r:id="rId39"/>
    <p:sldId id="288" r:id="rId40"/>
    <p:sldId id="331" r:id="rId41"/>
    <p:sldId id="280" r:id="rId42"/>
    <p:sldId id="347" r:id="rId43"/>
    <p:sldId id="353" r:id="rId44"/>
    <p:sldId id="354" r:id="rId45"/>
    <p:sldId id="352" r:id="rId46"/>
    <p:sldId id="351" r:id="rId47"/>
    <p:sldId id="350" r:id="rId48"/>
    <p:sldId id="349" r:id="rId49"/>
    <p:sldId id="348" r:id="rId50"/>
    <p:sldId id="326" r:id="rId51"/>
    <p:sldId id="324" r:id="rId52"/>
    <p:sldId id="293" r:id="rId53"/>
    <p:sldId id="346" r:id="rId54"/>
    <p:sldId id="345" r:id="rId55"/>
    <p:sldId id="257"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18"/>
  </p:normalViewPr>
  <p:slideViewPr>
    <p:cSldViewPr snapToGrid="0" snapToObjects="1">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F90D4-28F3-914C-8A01-D24D71526514}"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608C5-B248-DD46-BF3F-E6099A72321B}" type="slidenum">
              <a:rPr lang="en-US" smtClean="0"/>
              <a:t>‹#›</a:t>
            </a:fld>
            <a:endParaRPr lang="en-US"/>
          </a:p>
        </p:txBody>
      </p:sp>
    </p:spTree>
    <p:extLst>
      <p:ext uri="{BB962C8B-B14F-4D97-AF65-F5344CB8AC3E}">
        <p14:creationId xmlns:p14="http://schemas.microsoft.com/office/powerpoint/2010/main" val="3448883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2</a:t>
            </a:fld>
            <a:endParaRPr lang="it-IT"/>
          </a:p>
        </p:txBody>
      </p:sp>
    </p:spTree>
    <p:extLst>
      <p:ext uri="{BB962C8B-B14F-4D97-AF65-F5344CB8AC3E}">
        <p14:creationId xmlns:p14="http://schemas.microsoft.com/office/powerpoint/2010/main" val="209513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22</a:t>
            </a:fld>
            <a:endParaRPr lang="it-IT"/>
          </a:p>
        </p:txBody>
      </p:sp>
    </p:spTree>
    <p:extLst>
      <p:ext uri="{BB962C8B-B14F-4D97-AF65-F5344CB8AC3E}">
        <p14:creationId xmlns:p14="http://schemas.microsoft.com/office/powerpoint/2010/main" val="2361459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23</a:t>
            </a:fld>
            <a:endParaRPr lang="it-IT"/>
          </a:p>
        </p:txBody>
      </p:sp>
    </p:spTree>
    <p:extLst>
      <p:ext uri="{BB962C8B-B14F-4D97-AF65-F5344CB8AC3E}">
        <p14:creationId xmlns:p14="http://schemas.microsoft.com/office/powerpoint/2010/main" val="1987117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25</a:t>
            </a:fld>
            <a:endParaRPr lang="it-IT"/>
          </a:p>
        </p:txBody>
      </p:sp>
    </p:spTree>
    <p:extLst>
      <p:ext uri="{BB962C8B-B14F-4D97-AF65-F5344CB8AC3E}">
        <p14:creationId xmlns:p14="http://schemas.microsoft.com/office/powerpoint/2010/main" val="119149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30</a:t>
            </a:fld>
            <a:endParaRPr lang="it-IT"/>
          </a:p>
        </p:txBody>
      </p:sp>
    </p:spTree>
    <p:extLst>
      <p:ext uri="{BB962C8B-B14F-4D97-AF65-F5344CB8AC3E}">
        <p14:creationId xmlns:p14="http://schemas.microsoft.com/office/powerpoint/2010/main" val="3317863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31</a:t>
            </a:fld>
            <a:endParaRPr lang="it-IT"/>
          </a:p>
        </p:txBody>
      </p:sp>
    </p:spTree>
    <p:extLst>
      <p:ext uri="{BB962C8B-B14F-4D97-AF65-F5344CB8AC3E}">
        <p14:creationId xmlns:p14="http://schemas.microsoft.com/office/powerpoint/2010/main" val="3754304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32</a:t>
            </a:fld>
            <a:endParaRPr lang="it-IT"/>
          </a:p>
        </p:txBody>
      </p:sp>
    </p:spTree>
    <p:extLst>
      <p:ext uri="{BB962C8B-B14F-4D97-AF65-F5344CB8AC3E}">
        <p14:creationId xmlns:p14="http://schemas.microsoft.com/office/powerpoint/2010/main" val="1415469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33</a:t>
            </a:fld>
            <a:endParaRPr lang="it-IT"/>
          </a:p>
        </p:txBody>
      </p:sp>
    </p:spTree>
    <p:extLst>
      <p:ext uri="{BB962C8B-B14F-4D97-AF65-F5344CB8AC3E}">
        <p14:creationId xmlns:p14="http://schemas.microsoft.com/office/powerpoint/2010/main" val="2829311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34</a:t>
            </a:fld>
            <a:endParaRPr lang="it-IT"/>
          </a:p>
        </p:txBody>
      </p:sp>
    </p:spTree>
    <p:extLst>
      <p:ext uri="{BB962C8B-B14F-4D97-AF65-F5344CB8AC3E}">
        <p14:creationId xmlns:p14="http://schemas.microsoft.com/office/powerpoint/2010/main" val="640569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35</a:t>
            </a:fld>
            <a:endParaRPr lang="it-IT"/>
          </a:p>
        </p:txBody>
      </p:sp>
    </p:spTree>
    <p:extLst>
      <p:ext uri="{BB962C8B-B14F-4D97-AF65-F5344CB8AC3E}">
        <p14:creationId xmlns:p14="http://schemas.microsoft.com/office/powerpoint/2010/main" val="2385847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36</a:t>
            </a:fld>
            <a:endParaRPr lang="it-IT"/>
          </a:p>
        </p:txBody>
      </p:sp>
    </p:spTree>
    <p:extLst>
      <p:ext uri="{BB962C8B-B14F-4D97-AF65-F5344CB8AC3E}">
        <p14:creationId xmlns:p14="http://schemas.microsoft.com/office/powerpoint/2010/main" val="93351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3F30DA-E6F8-47F4-A37F-AF75E1F5C2BA}" type="slidenum">
              <a:rPr lang="it-IT"/>
              <a:pPr/>
              <a:t>3</a:t>
            </a:fld>
            <a:endParaRPr lang="it-IT"/>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405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37</a:t>
            </a:fld>
            <a:endParaRPr lang="it-IT"/>
          </a:p>
        </p:txBody>
      </p:sp>
    </p:spTree>
    <p:extLst>
      <p:ext uri="{BB962C8B-B14F-4D97-AF65-F5344CB8AC3E}">
        <p14:creationId xmlns:p14="http://schemas.microsoft.com/office/powerpoint/2010/main" val="1714149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38</a:t>
            </a:fld>
            <a:endParaRPr lang="it-IT"/>
          </a:p>
        </p:txBody>
      </p:sp>
    </p:spTree>
    <p:extLst>
      <p:ext uri="{BB962C8B-B14F-4D97-AF65-F5344CB8AC3E}">
        <p14:creationId xmlns:p14="http://schemas.microsoft.com/office/powerpoint/2010/main" val="2012371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39</a:t>
            </a:fld>
            <a:endParaRPr lang="it-IT"/>
          </a:p>
        </p:txBody>
      </p:sp>
    </p:spTree>
    <p:extLst>
      <p:ext uri="{BB962C8B-B14F-4D97-AF65-F5344CB8AC3E}">
        <p14:creationId xmlns:p14="http://schemas.microsoft.com/office/powerpoint/2010/main" val="170148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40</a:t>
            </a:fld>
            <a:endParaRPr lang="it-IT"/>
          </a:p>
        </p:txBody>
      </p:sp>
    </p:spTree>
    <p:extLst>
      <p:ext uri="{BB962C8B-B14F-4D97-AF65-F5344CB8AC3E}">
        <p14:creationId xmlns:p14="http://schemas.microsoft.com/office/powerpoint/2010/main" val="1107522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41</a:t>
            </a:fld>
            <a:endParaRPr lang="it-IT"/>
          </a:p>
        </p:txBody>
      </p:sp>
    </p:spTree>
    <p:extLst>
      <p:ext uri="{BB962C8B-B14F-4D97-AF65-F5344CB8AC3E}">
        <p14:creationId xmlns:p14="http://schemas.microsoft.com/office/powerpoint/2010/main" val="2839782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50</a:t>
            </a:fld>
            <a:endParaRPr lang="it-IT"/>
          </a:p>
        </p:txBody>
      </p:sp>
    </p:spTree>
    <p:extLst>
      <p:ext uri="{BB962C8B-B14F-4D97-AF65-F5344CB8AC3E}">
        <p14:creationId xmlns:p14="http://schemas.microsoft.com/office/powerpoint/2010/main" val="3899959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51</a:t>
            </a:fld>
            <a:endParaRPr lang="it-IT"/>
          </a:p>
        </p:txBody>
      </p:sp>
    </p:spTree>
    <p:extLst>
      <p:ext uri="{BB962C8B-B14F-4D97-AF65-F5344CB8AC3E}">
        <p14:creationId xmlns:p14="http://schemas.microsoft.com/office/powerpoint/2010/main" val="3813374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52</a:t>
            </a:fld>
            <a:endParaRPr lang="it-IT"/>
          </a:p>
        </p:txBody>
      </p:sp>
    </p:spTree>
    <p:extLst>
      <p:ext uri="{BB962C8B-B14F-4D97-AF65-F5344CB8AC3E}">
        <p14:creationId xmlns:p14="http://schemas.microsoft.com/office/powerpoint/2010/main" val="249140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4</a:t>
            </a:fld>
            <a:endParaRPr lang="it-IT"/>
          </a:p>
        </p:txBody>
      </p:sp>
    </p:spTree>
    <p:extLst>
      <p:ext uri="{BB962C8B-B14F-4D97-AF65-F5344CB8AC3E}">
        <p14:creationId xmlns:p14="http://schemas.microsoft.com/office/powerpoint/2010/main" val="93531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5</a:t>
            </a:fld>
            <a:endParaRPr lang="it-IT"/>
          </a:p>
        </p:txBody>
      </p:sp>
    </p:spTree>
    <p:extLst>
      <p:ext uri="{BB962C8B-B14F-4D97-AF65-F5344CB8AC3E}">
        <p14:creationId xmlns:p14="http://schemas.microsoft.com/office/powerpoint/2010/main" val="126423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14</a:t>
            </a:fld>
            <a:endParaRPr lang="it-IT"/>
          </a:p>
        </p:txBody>
      </p:sp>
    </p:spTree>
    <p:extLst>
      <p:ext uri="{BB962C8B-B14F-4D97-AF65-F5344CB8AC3E}">
        <p14:creationId xmlns:p14="http://schemas.microsoft.com/office/powerpoint/2010/main" val="306727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15</a:t>
            </a:fld>
            <a:endParaRPr lang="it-IT"/>
          </a:p>
        </p:txBody>
      </p:sp>
    </p:spTree>
    <p:extLst>
      <p:ext uri="{BB962C8B-B14F-4D97-AF65-F5344CB8AC3E}">
        <p14:creationId xmlns:p14="http://schemas.microsoft.com/office/powerpoint/2010/main" val="409882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16</a:t>
            </a:fld>
            <a:endParaRPr lang="it-IT"/>
          </a:p>
        </p:txBody>
      </p:sp>
    </p:spTree>
    <p:extLst>
      <p:ext uri="{BB962C8B-B14F-4D97-AF65-F5344CB8AC3E}">
        <p14:creationId xmlns:p14="http://schemas.microsoft.com/office/powerpoint/2010/main" val="3100629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20</a:t>
            </a:fld>
            <a:endParaRPr lang="it-IT"/>
          </a:p>
        </p:txBody>
      </p:sp>
    </p:spTree>
    <p:extLst>
      <p:ext uri="{BB962C8B-B14F-4D97-AF65-F5344CB8AC3E}">
        <p14:creationId xmlns:p14="http://schemas.microsoft.com/office/powerpoint/2010/main" val="292040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21</a:t>
            </a:fld>
            <a:endParaRPr lang="it-IT"/>
          </a:p>
        </p:txBody>
      </p:sp>
    </p:spTree>
    <p:extLst>
      <p:ext uri="{BB962C8B-B14F-4D97-AF65-F5344CB8AC3E}">
        <p14:creationId xmlns:p14="http://schemas.microsoft.com/office/powerpoint/2010/main" val="780943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B890D6A-D218-B14C-B52C-813CB6C14ADB}" type="datetimeFigureOut">
              <a:rPr lang="en-US" smtClean="0"/>
              <a:t>1/9/2023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D452991-E4AC-E440-92E3-CE3BB3F4501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65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890D6A-D218-B14C-B52C-813CB6C14ADB}"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52991-E4AC-E440-92E3-CE3BB3F4501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863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890D6A-D218-B14C-B52C-813CB6C14ADB}"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52991-E4AC-E440-92E3-CE3BB3F4501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9909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51575"/>
            <a:ext cx="2844800" cy="476250"/>
          </a:xfrm>
        </p:spPr>
        <p:txBody>
          <a:bodyPr/>
          <a:lstStyle>
            <a:lvl1pPr>
              <a:defRPr/>
            </a:lvl1pPr>
          </a:lstStyle>
          <a:p>
            <a:endParaRPr lang="it-IT"/>
          </a:p>
        </p:txBody>
      </p:sp>
      <p:sp>
        <p:nvSpPr>
          <p:cNvPr id="7" name="Slide Number Placeholder 6"/>
          <p:cNvSpPr>
            <a:spLocks noGrp="1"/>
          </p:cNvSpPr>
          <p:nvPr>
            <p:ph type="sldNum" sz="quarter" idx="11"/>
          </p:nvPr>
        </p:nvSpPr>
        <p:spPr>
          <a:xfrm>
            <a:off x="8737600" y="6248400"/>
            <a:ext cx="2844800" cy="476250"/>
          </a:xfrm>
        </p:spPr>
        <p:txBody>
          <a:bodyPr/>
          <a:lstStyle>
            <a:lvl1pPr>
              <a:defRPr/>
            </a:lvl1pPr>
          </a:lstStyle>
          <a:p>
            <a:fld id="{B72D4B7F-0243-49A9-A305-087CCCB3F48D}" type="slidenum">
              <a:rPr lang="it-IT"/>
              <a:pPr/>
              <a:t>‹#›</a:t>
            </a:fld>
            <a:endParaRPr lang="it-IT"/>
          </a:p>
        </p:txBody>
      </p:sp>
      <p:sp>
        <p:nvSpPr>
          <p:cNvPr id="8" name="Footer Placeholder 7"/>
          <p:cNvSpPr>
            <a:spLocks noGrp="1"/>
          </p:cNvSpPr>
          <p:nvPr>
            <p:ph type="ftr" sz="quarter" idx="12"/>
          </p:nvPr>
        </p:nvSpPr>
        <p:spPr>
          <a:xfrm>
            <a:off x="4165600" y="6248400"/>
            <a:ext cx="3860800" cy="476250"/>
          </a:xfrm>
        </p:spPr>
        <p:txBody>
          <a:bodyPr/>
          <a:lstStyle>
            <a:lvl1pPr>
              <a:defRPr/>
            </a:lvl1pPr>
          </a:lstStyle>
          <a:p>
            <a:endParaRPr lang="it-IT"/>
          </a:p>
        </p:txBody>
      </p:sp>
    </p:spTree>
    <p:extLst>
      <p:ext uri="{BB962C8B-B14F-4D97-AF65-F5344CB8AC3E}">
        <p14:creationId xmlns:p14="http://schemas.microsoft.com/office/powerpoint/2010/main" val="3535639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51575"/>
            <a:ext cx="2844800" cy="476250"/>
          </a:xfrm>
        </p:spPr>
        <p:txBody>
          <a:bodyPr/>
          <a:lstStyle>
            <a:lvl1pPr>
              <a:defRPr/>
            </a:lvl1pPr>
          </a:lstStyle>
          <a:p>
            <a:endParaRPr lang="it-IT"/>
          </a:p>
        </p:txBody>
      </p:sp>
      <p:sp>
        <p:nvSpPr>
          <p:cNvPr id="6" name="Slide Number Placeholder 5"/>
          <p:cNvSpPr>
            <a:spLocks noGrp="1"/>
          </p:cNvSpPr>
          <p:nvPr>
            <p:ph type="sldNum" sz="quarter" idx="11"/>
          </p:nvPr>
        </p:nvSpPr>
        <p:spPr>
          <a:xfrm>
            <a:off x="8737600" y="6248400"/>
            <a:ext cx="2844800" cy="476250"/>
          </a:xfrm>
        </p:spPr>
        <p:txBody>
          <a:bodyPr/>
          <a:lstStyle>
            <a:lvl1pPr>
              <a:defRPr/>
            </a:lvl1pPr>
          </a:lstStyle>
          <a:p>
            <a:fld id="{DBB40F77-D85F-41F4-97C6-614BB1F8A5FA}" type="slidenum">
              <a:rPr lang="it-IT"/>
              <a:pPr/>
              <a:t>‹#›</a:t>
            </a:fld>
            <a:endParaRPr lang="it-IT"/>
          </a:p>
        </p:txBody>
      </p:sp>
      <p:sp>
        <p:nvSpPr>
          <p:cNvPr id="7" name="Footer Placeholder 6"/>
          <p:cNvSpPr>
            <a:spLocks noGrp="1"/>
          </p:cNvSpPr>
          <p:nvPr>
            <p:ph type="ftr" sz="quarter" idx="12"/>
          </p:nvPr>
        </p:nvSpPr>
        <p:spPr>
          <a:xfrm>
            <a:off x="4165600" y="6248400"/>
            <a:ext cx="3860800" cy="476250"/>
          </a:xfrm>
        </p:spPr>
        <p:txBody>
          <a:bodyPr/>
          <a:lstStyle>
            <a:lvl1pPr>
              <a:defRPr/>
            </a:lvl1pPr>
          </a:lstStyle>
          <a:p>
            <a:endParaRPr lang="it-IT"/>
          </a:p>
        </p:txBody>
      </p:sp>
    </p:spTree>
    <p:extLst>
      <p:ext uri="{BB962C8B-B14F-4D97-AF65-F5344CB8AC3E}">
        <p14:creationId xmlns:p14="http://schemas.microsoft.com/office/powerpoint/2010/main" val="12337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890D6A-D218-B14C-B52C-813CB6C14ADB}"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52991-E4AC-E440-92E3-CE3BB3F4501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913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890D6A-D218-B14C-B52C-813CB6C14ADB}"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52991-E4AC-E440-92E3-CE3BB3F4501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675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B890D6A-D218-B14C-B52C-813CB6C14ADB}"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52991-E4AC-E440-92E3-CE3BB3F4501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08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B890D6A-D218-B14C-B52C-813CB6C14ADB}"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452991-E4AC-E440-92E3-CE3BB3F4501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385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B890D6A-D218-B14C-B52C-813CB6C14ADB}"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452991-E4AC-E440-92E3-CE3BB3F4501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510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90D6A-D218-B14C-B52C-813CB6C14ADB}"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452991-E4AC-E440-92E3-CE3BB3F45017}" type="slidenum">
              <a:rPr lang="en-US" smtClean="0"/>
              <a:t>‹#›</a:t>
            </a:fld>
            <a:endParaRPr lang="en-US"/>
          </a:p>
        </p:txBody>
      </p:sp>
    </p:spTree>
    <p:extLst>
      <p:ext uri="{BB962C8B-B14F-4D97-AF65-F5344CB8AC3E}">
        <p14:creationId xmlns:p14="http://schemas.microsoft.com/office/powerpoint/2010/main" val="20867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B890D6A-D218-B14C-B52C-813CB6C14ADB}"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52991-E4AC-E440-92E3-CE3BB3F4501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80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890D6A-D218-B14C-B52C-813CB6C14ADB}" type="datetimeFigureOut">
              <a:rPr lang="en-US" smtClean="0"/>
              <a:t>1/9/2023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D452991-E4AC-E440-92E3-CE3BB3F4501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997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890D6A-D218-B14C-B52C-813CB6C14ADB}" type="datetimeFigureOut">
              <a:rPr lang="en-US" smtClean="0"/>
              <a:t>1/9/2023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452991-E4AC-E440-92E3-CE3BB3F4501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673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ABBD-2800-754A-9A88-96003A5185BD}"/>
              </a:ext>
            </a:extLst>
          </p:cNvPr>
          <p:cNvSpPr>
            <a:spLocks noGrp="1"/>
          </p:cNvSpPr>
          <p:nvPr>
            <p:ph type="ctrTitle"/>
          </p:nvPr>
        </p:nvSpPr>
        <p:spPr/>
        <p:txBody>
          <a:bodyPr/>
          <a:lstStyle/>
          <a:p>
            <a:r>
              <a:rPr lang="en-US" dirty="0"/>
              <a:t>Component Diagram</a:t>
            </a:r>
          </a:p>
        </p:txBody>
      </p:sp>
    </p:spTree>
    <p:extLst>
      <p:ext uri="{BB962C8B-B14F-4D97-AF65-F5344CB8AC3E}">
        <p14:creationId xmlns:p14="http://schemas.microsoft.com/office/powerpoint/2010/main" val="3016254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41F2-C948-A743-A728-E0574815470E}"/>
              </a:ext>
            </a:extLst>
          </p:cNvPr>
          <p:cNvSpPr>
            <a:spLocks noGrp="1"/>
          </p:cNvSpPr>
          <p:nvPr>
            <p:ph type="title"/>
          </p:nvPr>
        </p:nvSpPr>
        <p:spPr/>
        <p:txBody>
          <a:bodyPr/>
          <a:lstStyle/>
          <a:p>
            <a:r>
              <a:rPr lang="en-US" dirty="0"/>
              <a:t>Component Modelling </a:t>
            </a:r>
            <a:br>
              <a:rPr lang="en-US" dirty="0"/>
            </a:br>
            <a:endParaRPr lang="en-US" dirty="0"/>
          </a:p>
        </p:txBody>
      </p:sp>
      <p:sp>
        <p:nvSpPr>
          <p:cNvPr id="3" name="Content Placeholder 2">
            <a:extLst>
              <a:ext uri="{FF2B5EF4-FFF2-40B4-BE49-F238E27FC236}">
                <a16:creationId xmlns:a16="http://schemas.microsoft.com/office/drawing/2014/main" id="{FED2F4A5-DAE3-D44E-8967-9A903F6A9F04}"/>
              </a:ext>
            </a:extLst>
          </p:cNvPr>
          <p:cNvSpPr>
            <a:spLocks noGrp="1"/>
          </p:cNvSpPr>
          <p:nvPr>
            <p:ph idx="1"/>
          </p:nvPr>
        </p:nvSpPr>
        <p:spPr/>
        <p:txBody>
          <a:bodyPr/>
          <a:lstStyle/>
          <a:p>
            <a:pPr marL="457200" indent="-457200">
              <a:buFont typeface="+mj-lt"/>
              <a:buAutoNum type="arabicPeriod"/>
            </a:pPr>
            <a:r>
              <a:rPr lang="en-US" dirty="0"/>
              <a:t>Find components and dependencies</a:t>
            </a:r>
          </a:p>
          <a:p>
            <a:pPr marL="457200" indent="-457200">
              <a:buFont typeface="+mj-lt"/>
              <a:buAutoNum type="arabicPeriod"/>
            </a:pPr>
            <a:r>
              <a:rPr lang="en-US" dirty="0"/>
              <a:t>Identify and level subcomponents</a:t>
            </a:r>
          </a:p>
          <a:p>
            <a:pPr marL="457200" indent="-457200">
              <a:buFont typeface="+mj-lt"/>
              <a:buAutoNum type="arabicPeriod"/>
            </a:pPr>
            <a:r>
              <a:rPr lang="en-US" dirty="0"/>
              <a:t>Clarify and make explicit the interfaces between components </a:t>
            </a:r>
          </a:p>
          <a:p>
            <a:endParaRPr lang="en-US" dirty="0"/>
          </a:p>
        </p:txBody>
      </p:sp>
    </p:spTree>
    <p:extLst>
      <p:ext uri="{BB962C8B-B14F-4D97-AF65-F5344CB8AC3E}">
        <p14:creationId xmlns:p14="http://schemas.microsoft.com/office/powerpoint/2010/main" val="989107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A200-F042-C34E-9DED-27F357CD6D2B}"/>
              </a:ext>
            </a:extLst>
          </p:cNvPr>
          <p:cNvSpPr>
            <a:spLocks noGrp="1"/>
          </p:cNvSpPr>
          <p:nvPr>
            <p:ph type="title"/>
          </p:nvPr>
        </p:nvSpPr>
        <p:spPr/>
        <p:txBody>
          <a:bodyPr/>
          <a:lstStyle/>
          <a:p>
            <a:r>
              <a:rPr lang="en-US" dirty="0"/>
              <a:t>When to use component diagrams </a:t>
            </a:r>
            <a:br>
              <a:rPr lang="en-US" dirty="0"/>
            </a:br>
            <a:endParaRPr lang="en-US" dirty="0"/>
          </a:p>
        </p:txBody>
      </p:sp>
      <p:sp>
        <p:nvSpPr>
          <p:cNvPr id="3" name="Content Placeholder 2">
            <a:extLst>
              <a:ext uri="{FF2B5EF4-FFF2-40B4-BE49-F238E27FC236}">
                <a16:creationId xmlns:a16="http://schemas.microsoft.com/office/drawing/2014/main" id="{C7298BF0-035D-C14A-80A1-96DD7CE4C658}"/>
              </a:ext>
            </a:extLst>
          </p:cNvPr>
          <p:cNvSpPr>
            <a:spLocks noGrp="1"/>
          </p:cNvSpPr>
          <p:nvPr>
            <p:ph idx="1"/>
          </p:nvPr>
        </p:nvSpPr>
        <p:spPr/>
        <p:txBody>
          <a:bodyPr/>
          <a:lstStyle/>
          <a:p>
            <a:r>
              <a:rPr lang="en-US" dirty="0"/>
              <a:t>Use component diagrams when you are dividing your system into components and want to show their interrelationships through interfaces or the breakdown of components into a lower-level structure. </a:t>
            </a:r>
          </a:p>
          <a:p>
            <a:endParaRPr lang="en-US" dirty="0"/>
          </a:p>
        </p:txBody>
      </p:sp>
    </p:spTree>
    <p:extLst>
      <p:ext uri="{BB962C8B-B14F-4D97-AF65-F5344CB8AC3E}">
        <p14:creationId xmlns:p14="http://schemas.microsoft.com/office/powerpoint/2010/main" val="171466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537A-C4BE-C544-8E9A-B74BD7BF881F}"/>
              </a:ext>
            </a:extLst>
          </p:cNvPr>
          <p:cNvSpPr>
            <a:spLocks noGrp="1"/>
          </p:cNvSpPr>
          <p:nvPr>
            <p:ph type="title"/>
          </p:nvPr>
        </p:nvSpPr>
        <p:spPr/>
        <p:txBody>
          <a:bodyPr/>
          <a:lstStyle/>
          <a:p>
            <a:r>
              <a:rPr lang="en-US" dirty="0"/>
              <a:t>How to produce component diagrams </a:t>
            </a:r>
            <a:br>
              <a:rPr lang="en-US" dirty="0"/>
            </a:br>
            <a:endParaRPr lang="en-US" dirty="0"/>
          </a:p>
        </p:txBody>
      </p:sp>
      <p:sp>
        <p:nvSpPr>
          <p:cNvPr id="3" name="Content Placeholder 2">
            <a:extLst>
              <a:ext uri="{FF2B5EF4-FFF2-40B4-BE49-F238E27FC236}">
                <a16:creationId xmlns:a16="http://schemas.microsoft.com/office/drawing/2014/main" id="{AC97E5CE-68A7-8849-A007-AE325389DB1B}"/>
              </a:ext>
            </a:extLst>
          </p:cNvPr>
          <p:cNvSpPr>
            <a:spLocks noGrp="1"/>
          </p:cNvSpPr>
          <p:nvPr>
            <p:ph idx="1"/>
          </p:nvPr>
        </p:nvSpPr>
        <p:spPr/>
        <p:txBody>
          <a:bodyPr/>
          <a:lstStyle/>
          <a:p>
            <a:r>
              <a:rPr lang="en-US" dirty="0"/>
              <a:t>Decide on the purpose of the diagram </a:t>
            </a:r>
          </a:p>
          <a:p>
            <a:r>
              <a:rPr lang="en-US" dirty="0"/>
              <a:t>Add components to the diagram, grouping them within other components if appropriate </a:t>
            </a:r>
          </a:p>
          <a:p>
            <a:r>
              <a:rPr lang="en-US" dirty="0"/>
              <a:t>Add other elements to the diagram, such as classes, objects and interfaces </a:t>
            </a:r>
          </a:p>
          <a:p>
            <a:r>
              <a:rPr lang="en-US" dirty="0"/>
              <a:t>Add the dependencies between the elements of the diagram </a:t>
            </a:r>
          </a:p>
          <a:p>
            <a:endParaRPr lang="en-US" dirty="0"/>
          </a:p>
        </p:txBody>
      </p:sp>
    </p:spTree>
    <p:extLst>
      <p:ext uri="{BB962C8B-B14F-4D97-AF65-F5344CB8AC3E}">
        <p14:creationId xmlns:p14="http://schemas.microsoft.com/office/powerpoint/2010/main" val="284686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334B-F343-234D-AFEF-04250EA5E1EA}"/>
              </a:ext>
            </a:extLst>
          </p:cNvPr>
          <p:cNvSpPr>
            <a:spLocks noGrp="1"/>
          </p:cNvSpPr>
          <p:nvPr>
            <p:ph type="title"/>
          </p:nvPr>
        </p:nvSpPr>
        <p:spPr/>
        <p:txBody>
          <a:bodyPr/>
          <a:lstStyle/>
          <a:p>
            <a:r>
              <a:rPr lang="en-US" dirty="0"/>
              <a:t>Component notation</a:t>
            </a:r>
          </a:p>
        </p:txBody>
      </p:sp>
      <p:sp>
        <p:nvSpPr>
          <p:cNvPr id="3" name="Content Placeholder 2">
            <a:extLst>
              <a:ext uri="{FF2B5EF4-FFF2-40B4-BE49-F238E27FC236}">
                <a16:creationId xmlns:a16="http://schemas.microsoft.com/office/drawing/2014/main" id="{A0ABADD3-6BB1-944A-A442-EE89ED29EF9A}"/>
              </a:ext>
            </a:extLst>
          </p:cNvPr>
          <p:cNvSpPr>
            <a:spLocks noGrp="1"/>
          </p:cNvSpPr>
          <p:nvPr>
            <p:ph idx="1"/>
          </p:nvPr>
        </p:nvSpPr>
        <p:spPr/>
        <p:txBody>
          <a:bodyPr/>
          <a:lstStyle/>
          <a:p>
            <a:r>
              <a:rPr lang="en-US" dirty="0"/>
              <a:t>A Component is a physical piece of a system, such as a compiled object file, piece of source code, shared library or Enterprise Java Bean (EJB). </a:t>
            </a:r>
          </a:p>
          <a:p>
            <a:r>
              <a:rPr lang="en-US" dirty="0"/>
              <a:t>Note that UML 2.0 uses a new notation for a component. Previous UML versions use the component icon as the main shape. </a:t>
            </a:r>
          </a:p>
          <a:p>
            <a:endParaRPr lang="en-US" dirty="0"/>
          </a:p>
        </p:txBody>
      </p:sp>
      <p:pic>
        <p:nvPicPr>
          <p:cNvPr id="2049" name="Picture 1" descr="page6image6872">
            <a:extLst>
              <a:ext uri="{FF2B5EF4-FFF2-40B4-BE49-F238E27FC236}">
                <a16:creationId xmlns:a16="http://schemas.microsoft.com/office/drawing/2014/main" id="{08CEFA11-1699-714D-9DC5-C6B06566B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236" y="3823859"/>
            <a:ext cx="4216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26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it-IT" dirty="0"/>
              <a:t>COMPONENT NOTATION</a:t>
            </a:r>
          </a:p>
        </p:txBody>
      </p:sp>
      <p:sp>
        <p:nvSpPr>
          <p:cNvPr id="17415" name="Rectangle 7"/>
          <p:cNvSpPr>
            <a:spLocks noChangeArrowheads="1"/>
          </p:cNvSpPr>
          <p:nvPr/>
        </p:nvSpPr>
        <p:spPr bwMode="auto">
          <a:xfrm>
            <a:off x="1449217" y="1824348"/>
            <a:ext cx="6324600" cy="1062038"/>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400" dirty="0"/>
              <a:t>A component is shown as a rectangle with</a:t>
            </a:r>
            <a:r>
              <a:rPr lang="it-IT" sz="2800" dirty="0"/>
              <a:t> </a:t>
            </a:r>
          </a:p>
          <a:p>
            <a:pPr marL="742950" lvl="1" indent="-285750">
              <a:spcBef>
                <a:spcPct val="20000"/>
              </a:spcBef>
              <a:buClr>
                <a:schemeClr val="accent2"/>
              </a:buClr>
              <a:buSzPct val="70000"/>
              <a:buFont typeface="Wingdings" pitchFamily="2" charset="2"/>
              <a:buChar char="n"/>
            </a:pPr>
            <a:r>
              <a:rPr lang="it-IT" sz="2400" dirty="0"/>
              <a:t>A keyword &lt;&lt;component&gt;&gt;</a:t>
            </a:r>
          </a:p>
        </p:txBody>
      </p:sp>
      <p:sp>
        <p:nvSpPr>
          <p:cNvPr id="17433" name="Rectangle 25"/>
          <p:cNvSpPr>
            <a:spLocks noChangeArrowheads="1"/>
          </p:cNvSpPr>
          <p:nvPr/>
        </p:nvSpPr>
        <p:spPr bwMode="auto">
          <a:xfrm>
            <a:off x="978163" y="2851022"/>
            <a:ext cx="6324600" cy="2514600"/>
          </a:xfrm>
          <a:prstGeom prst="rect">
            <a:avLst/>
          </a:prstGeom>
          <a:noFill/>
          <a:ln w="9525">
            <a:noFill/>
            <a:miter lim="800000"/>
            <a:headEnd/>
            <a:tailEnd/>
          </a:ln>
          <a:effectLst/>
        </p:spPr>
        <p:txBody>
          <a:bodyPr/>
          <a:lstStyle/>
          <a:p>
            <a:pPr marL="742950" lvl="1" indent="-285750">
              <a:spcBef>
                <a:spcPct val="20000"/>
              </a:spcBef>
              <a:buClr>
                <a:schemeClr val="accent2"/>
              </a:buClr>
              <a:buSzPct val="70000"/>
              <a:buFont typeface="Wingdings" pitchFamily="2" charset="2"/>
              <a:buChar char="n"/>
            </a:pPr>
            <a:r>
              <a:rPr lang="it-IT" sz="2400" dirty="0"/>
              <a:t>Optionally, in the right hand corner a component icon can be displayed</a:t>
            </a:r>
          </a:p>
          <a:p>
            <a:pPr marL="1143000" lvl="2" indent="-228600">
              <a:spcBef>
                <a:spcPct val="20000"/>
              </a:spcBef>
              <a:buClr>
                <a:schemeClr val="tx2"/>
              </a:buClr>
              <a:buSzPct val="70000"/>
              <a:buFont typeface="Wingdings" pitchFamily="2" charset="2"/>
              <a:buChar char="n"/>
            </a:pPr>
            <a:r>
              <a:rPr lang="it-IT" sz="2000" dirty="0"/>
              <a:t>A component icon  is a rectangle with two smaller rectangles jutting out from the left-hand side</a:t>
            </a:r>
          </a:p>
          <a:p>
            <a:pPr marL="1143000" lvl="2" indent="-228600">
              <a:spcBef>
                <a:spcPct val="20000"/>
              </a:spcBef>
              <a:buClr>
                <a:schemeClr val="tx2"/>
              </a:buClr>
              <a:buSzPct val="70000"/>
              <a:buFont typeface="Wingdings" pitchFamily="2" charset="2"/>
              <a:buChar char="n"/>
            </a:pPr>
            <a:r>
              <a:rPr lang="it-IT" sz="2000" dirty="0"/>
              <a:t>This symbol is a visual stereotype</a:t>
            </a:r>
          </a:p>
          <a:p>
            <a:pPr marL="742950" lvl="1" indent="-285750">
              <a:spcBef>
                <a:spcPct val="20000"/>
              </a:spcBef>
              <a:buClr>
                <a:schemeClr val="accent2"/>
              </a:buClr>
              <a:buSzPct val="70000"/>
              <a:buFont typeface="Wingdings" pitchFamily="2" charset="2"/>
              <a:buChar char="n"/>
            </a:pPr>
            <a:r>
              <a:rPr lang="it-IT" sz="2400" dirty="0"/>
              <a:t>The component name</a:t>
            </a:r>
          </a:p>
        </p:txBody>
      </p:sp>
      <p:pic>
        <p:nvPicPr>
          <p:cNvPr id="17435" name="Picture 27" descr="1bis"/>
          <p:cNvPicPr>
            <a:picLocks noChangeAspect="1" noChangeArrowheads="1"/>
          </p:cNvPicPr>
          <p:nvPr/>
        </p:nvPicPr>
        <p:blipFill>
          <a:blip r:embed="rId3" cstate="print"/>
          <a:srcRect r="11381" b="9687"/>
          <a:stretch>
            <a:fillRect/>
          </a:stretch>
        </p:blipFill>
        <p:spPr bwMode="auto">
          <a:xfrm>
            <a:off x="9226085" y="3595165"/>
            <a:ext cx="1890770" cy="1376362"/>
          </a:xfrm>
          <a:prstGeom prst="rect">
            <a:avLst/>
          </a:prstGeom>
          <a:noFill/>
        </p:spPr>
      </p:pic>
      <p:pic>
        <p:nvPicPr>
          <p:cNvPr id="17436" name="Picture 28" descr="2"/>
          <p:cNvPicPr>
            <a:picLocks noChangeAspect="1" noChangeArrowheads="1"/>
          </p:cNvPicPr>
          <p:nvPr/>
        </p:nvPicPr>
        <p:blipFill>
          <a:blip r:embed="rId4" cstate="print"/>
          <a:srcRect r="14164" b="8089"/>
          <a:stretch>
            <a:fillRect/>
          </a:stretch>
        </p:blipFill>
        <p:spPr bwMode="auto">
          <a:xfrm>
            <a:off x="9132714" y="1970670"/>
            <a:ext cx="1962208" cy="1190612"/>
          </a:xfrm>
          <a:prstGeom prst="rect">
            <a:avLst/>
          </a:prstGeom>
          <a:noFill/>
        </p:spPr>
      </p:pic>
      <p:sp>
        <p:nvSpPr>
          <p:cNvPr id="17438" name="Rectangle 30"/>
          <p:cNvSpPr>
            <a:spLocks noChangeArrowheads="1"/>
          </p:cNvSpPr>
          <p:nvPr/>
        </p:nvSpPr>
        <p:spPr bwMode="auto">
          <a:xfrm>
            <a:off x="1845024" y="5457805"/>
            <a:ext cx="8501952" cy="1190611"/>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000" dirty="0"/>
              <a:t>Components can be labelled with a </a:t>
            </a:r>
            <a:r>
              <a:rPr lang="it-IT" sz="2000" dirty="0" err="1"/>
              <a:t>stereotype</a:t>
            </a:r>
            <a:r>
              <a:rPr lang="it-IT" sz="2000" dirty="0"/>
              <a:t>. </a:t>
            </a:r>
            <a:r>
              <a:rPr lang="it-IT" sz="2000" dirty="0" err="1"/>
              <a:t>There</a:t>
            </a:r>
            <a:r>
              <a:rPr lang="it-IT" sz="2000" dirty="0"/>
              <a:t> are a number of standard </a:t>
            </a:r>
            <a:r>
              <a:rPr lang="it-IT" sz="2000" dirty="0" err="1"/>
              <a:t>stereotypes</a:t>
            </a:r>
            <a:r>
              <a:rPr lang="it-IT" sz="2000" dirty="0"/>
              <a:t>. ex:&lt;&lt;</a:t>
            </a:r>
            <a:r>
              <a:rPr lang="it-IT" sz="2000" dirty="0" err="1"/>
              <a:t>entity</a:t>
            </a:r>
            <a:r>
              <a:rPr lang="it-IT" sz="2000" dirty="0"/>
              <a:t>&gt;&gt;,&lt;&lt;subsystem&gt;&gt;</a:t>
            </a:r>
          </a:p>
        </p:txBody>
      </p:sp>
    </p:spTree>
    <p:extLst>
      <p:ext uri="{BB962C8B-B14F-4D97-AF65-F5344CB8AC3E}">
        <p14:creationId xmlns:p14="http://schemas.microsoft.com/office/powerpoint/2010/main" val="1793375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p:txBody>
          <a:bodyPr/>
          <a:lstStyle/>
          <a:p>
            <a:r>
              <a:rPr lang="it-IT"/>
              <a:t>Component ELEMENTS</a:t>
            </a:r>
            <a:endParaRPr lang="en-US"/>
          </a:p>
        </p:txBody>
      </p:sp>
      <p:sp>
        <p:nvSpPr>
          <p:cNvPr id="108547" name="Rectangle 3"/>
          <p:cNvSpPr>
            <a:spLocks noGrp="1" noChangeArrowheads="1"/>
          </p:cNvSpPr>
          <p:nvPr>
            <p:ph idx="1"/>
          </p:nvPr>
        </p:nvSpPr>
        <p:spPr>
          <a:xfrm>
            <a:off x="1451579" y="1853754"/>
            <a:ext cx="9603275" cy="4199727"/>
          </a:xfrm>
        </p:spPr>
        <p:txBody>
          <a:bodyPr>
            <a:normAutofit/>
          </a:bodyPr>
          <a:lstStyle/>
          <a:p>
            <a:r>
              <a:rPr lang="en-US" dirty="0"/>
              <a:t>A component can have</a:t>
            </a:r>
          </a:p>
          <a:p>
            <a:pPr lvl="1"/>
            <a:r>
              <a:rPr lang="en-US" b="1" dirty="0"/>
              <a:t>Interfaces</a:t>
            </a:r>
          </a:p>
          <a:p>
            <a:pPr lvl="2"/>
            <a:r>
              <a:rPr lang="en-US" dirty="0"/>
              <a:t>An interface represents a declaration of a set of operations and obligations</a:t>
            </a:r>
          </a:p>
          <a:p>
            <a:pPr lvl="1"/>
            <a:r>
              <a:rPr lang="en-US" b="1" dirty="0"/>
              <a:t>Usage dependencies</a:t>
            </a:r>
          </a:p>
          <a:p>
            <a:pPr lvl="2"/>
            <a:r>
              <a:rPr lang="it-IT" dirty="0"/>
              <a:t>A usage </a:t>
            </a:r>
            <a:r>
              <a:rPr lang="it-IT" dirty="0" err="1"/>
              <a:t>dependency</a:t>
            </a:r>
            <a:r>
              <a:rPr lang="it-IT" dirty="0"/>
              <a:t> </a:t>
            </a:r>
            <a:r>
              <a:rPr lang="it-IT" dirty="0" err="1"/>
              <a:t>is</a:t>
            </a:r>
            <a:r>
              <a:rPr lang="it-IT" dirty="0"/>
              <a:t> a </a:t>
            </a:r>
            <a:r>
              <a:rPr lang="it-IT" dirty="0" err="1"/>
              <a:t>relationship</a:t>
            </a:r>
            <a:r>
              <a:rPr lang="it-IT" dirty="0"/>
              <a:t> </a:t>
            </a:r>
            <a:r>
              <a:rPr lang="it-IT" dirty="0" err="1"/>
              <a:t>where</a:t>
            </a:r>
            <a:r>
              <a:rPr lang="it-IT" dirty="0"/>
              <a:t> </a:t>
            </a:r>
            <a:r>
              <a:rPr lang="it-IT" dirty="0" err="1"/>
              <a:t>one</a:t>
            </a:r>
            <a:r>
              <a:rPr lang="it-IT" dirty="0"/>
              <a:t> </a:t>
            </a:r>
            <a:r>
              <a:rPr lang="it-IT" dirty="0" err="1"/>
              <a:t>element</a:t>
            </a:r>
            <a:r>
              <a:rPr lang="it-IT" dirty="0"/>
              <a:t> </a:t>
            </a:r>
            <a:r>
              <a:rPr lang="it-IT" dirty="0" err="1"/>
              <a:t>requires</a:t>
            </a:r>
            <a:r>
              <a:rPr lang="it-IT" dirty="0"/>
              <a:t> another element for its full implementation</a:t>
            </a:r>
            <a:endParaRPr lang="en-US" dirty="0"/>
          </a:p>
          <a:p>
            <a:pPr lvl="1"/>
            <a:r>
              <a:rPr lang="en-US" b="1" dirty="0"/>
              <a:t>Ports</a:t>
            </a:r>
          </a:p>
          <a:p>
            <a:pPr lvl="2"/>
            <a:r>
              <a:rPr lang="en-US" dirty="0"/>
              <a:t>Port represents an interaction point between  a component and its environment</a:t>
            </a:r>
          </a:p>
          <a:p>
            <a:pPr lvl="1"/>
            <a:r>
              <a:rPr lang="en-US" b="1" dirty="0"/>
              <a:t>Connectors </a:t>
            </a:r>
          </a:p>
          <a:p>
            <a:pPr lvl="2"/>
            <a:r>
              <a:rPr lang="en-US" dirty="0"/>
              <a:t>Connect two components</a:t>
            </a:r>
          </a:p>
          <a:p>
            <a:pPr lvl="2"/>
            <a:r>
              <a:rPr lang="en-US" dirty="0"/>
              <a:t>Connect the external contract of a component to the internal structure</a:t>
            </a:r>
          </a:p>
        </p:txBody>
      </p:sp>
    </p:spTree>
    <p:extLst>
      <p:ext uri="{BB962C8B-B14F-4D97-AF65-F5344CB8AC3E}">
        <p14:creationId xmlns:p14="http://schemas.microsoft.com/office/powerpoint/2010/main" val="257959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Rot="1" noChangeArrowheads="1"/>
          </p:cNvSpPr>
          <p:nvPr>
            <p:ph type="title"/>
          </p:nvPr>
        </p:nvSpPr>
        <p:spPr/>
        <p:txBody>
          <a:bodyPr/>
          <a:lstStyle/>
          <a:p>
            <a:r>
              <a:rPr lang="it-IT"/>
              <a:t>INTERFACE</a:t>
            </a:r>
          </a:p>
        </p:txBody>
      </p:sp>
      <p:sp>
        <p:nvSpPr>
          <p:cNvPr id="5" name="Content Placeholder 4"/>
          <p:cNvSpPr>
            <a:spLocks noGrp="1"/>
          </p:cNvSpPr>
          <p:nvPr>
            <p:ph idx="1"/>
          </p:nvPr>
        </p:nvSpPr>
        <p:spPr/>
        <p:txBody>
          <a:bodyPr>
            <a:normAutofit/>
          </a:bodyPr>
          <a:lstStyle/>
          <a:p>
            <a:r>
              <a:rPr lang="it-IT"/>
              <a:t>A component defines its behaviour in terms of provided and required interfaces </a:t>
            </a:r>
          </a:p>
          <a:p>
            <a:r>
              <a:rPr lang="it-IT"/>
              <a:t>An interface </a:t>
            </a:r>
          </a:p>
          <a:p>
            <a:pPr lvl="1"/>
            <a:r>
              <a:rPr lang="it-IT"/>
              <a:t>Is the definition of a collection of one or more operations</a:t>
            </a:r>
          </a:p>
          <a:p>
            <a:pPr lvl="1"/>
            <a:r>
              <a:rPr lang="it-IT"/>
              <a:t>Provides only the operations but not the implementation</a:t>
            </a:r>
          </a:p>
          <a:p>
            <a:pPr lvl="1"/>
            <a:r>
              <a:rPr lang="it-IT"/>
              <a:t>Implementation is normally provided by a class/ component</a:t>
            </a:r>
          </a:p>
          <a:p>
            <a:pPr lvl="1"/>
            <a:r>
              <a:rPr lang="it-IT"/>
              <a:t>In complex systems, the physical implementation is provided by a group of classes rather than a single class</a:t>
            </a:r>
          </a:p>
          <a:p>
            <a:endParaRPr lang="en-US" dirty="0"/>
          </a:p>
        </p:txBody>
      </p:sp>
    </p:spTree>
    <p:extLst>
      <p:ext uri="{BB962C8B-B14F-4D97-AF65-F5344CB8AC3E}">
        <p14:creationId xmlns:p14="http://schemas.microsoft.com/office/powerpoint/2010/main" val="2764168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1537-93A0-B043-8CE0-E14D251A3B8E}"/>
              </a:ext>
            </a:extLst>
          </p:cNvPr>
          <p:cNvSpPr>
            <a:spLocks noGrp="1"/>
          </p:cNvSpPr>
          <p:nvPr>
            <p:ph type="title"/>
          </p:nvPr>
        </p:nvSpPr>
        <p:spPr/>
        <p:txBody>
          <a:bodyPr/>
          <a:lstStyle/>
          <a:p>
            <a:r>
              <a:rPr lang="en-US" dirty="0"/>
              <a:t>Component interfaces</a:t>
            </a:r>
          </a:p>
        </p:txBody>
      </p:sp>
      <p:pic>
        <p:nvPicPr>
          <p:cNvPr id="3073" name="Picture 1" descr="page8image4864">
            <a:extLst>
              <a:ext uri="{FF2B5EF4-FFF2-40B4-BE49-F238E27FC236}">
                <a16:creationId xmlns:a16="http://schemas.microsoft.com/office/drawing/2014/main" id="{76634539-BA79-2B43-A3EE-3E346902A6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8" y="1953490"/>
            <a:ext cx="5447985" cy="4181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312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3544-3556-AE49-A290-496F8ED29E6A}"/>
              </a:ext>
            </a:extLst>
          </p:cNvPr>
          <p:cNvSpPr>
            <a:spLocks noGrp="1"/>
          </p:cNvSpPr>
          <p:nvPr>
            <p:ph type="title"/>
          </p:nvPr>
        </p:nvSpPr>
        <p:spPr/>
        <p:txBody>
          <a:bodyPr/>
          <a:lstStyle/>
          <a:p>
            <a:r>
              <a:rPr lang="en-US" dirty="0"/>
              <a:t>Component interfaces</a:t>
            </a:r>
          </a:p>
        </p:txBody>
      </p:sp>
      <p:sp>
        <p:nvSpPr>
          <p:cNvPr id="3" name="Content Placeholder 2">
            <a:extLst>
              <a:ext uri="{FF2B5EF4-FFF2-40B4-BE49-F238E27FC236}">
                <a16:creationId xmlns:a16="http://schemas.microsoft.com/office/drawing/2014/main" id="{E12A3F25-E1A9-5B41-A63D-6368876AD17C}"/>
              </a:ext>
            </a:extLst>
          </p:cNvPr>
          <p:cNvSpPr>
            <a:spLocks noGrp="1"/>
          </p:cNvSpPr>
          <p:nvPr>
            <p:ph idx="1"/>
          </p:nvPr>
        </p:nvSpPr>
        <p:spPr/>
        <p:txBody>
          <a:bodyPr/>
          <a:lstStyle/>
          <a:p>
            <a:r>
              <a:rPr lang="en-US" dirty="0"/>
              <a:t>A provided interface of a component is an interface that the component realizes </a:t>
            </a:r>
          </a:p>
          <a:p>
            <a:r>
              <a:rPr lang="en-US" dirty="0"/>
              <a:t>A required interface of a component is an interface that the component needs to function </a:t>
            </a:r>
          </a:p>
          <a:p>
            <a:r>
              <a:rPr lang="en-US" dirty="0"/>
              <a:t>The provided and required Interfaces of a Component may be shown by means of ball (lollipop) and socket notation, respectively.</a:t>
            </a:r>
          </a:p>
          <a:p>
            <a:endParaRPr lang="en-US" dirty="0"/>
          </a:p>
        </p:txBody>
      </p:sp>
      <p:pic>
        <p:nvPicPr>
          <p:cNvPr id="4" name="Picture 3">
            <a:extLst>
              <a:ext uri="{FF2B5EF4-FFF2-40B4-BE49-F238E27FC236}">
                <a16:creationId xmlns:a16="http://schemas.microsoft.com/office/drawing/2014/main" id="{6166A930-4EFA-FD41-9372-F5BDCBBB57C4}"/>
              </a:ext>
            </a:extLst>
          </p:cNvPr>
          <p:cNvPicPr>
            <a:picLocks noChangeAspect="1"/>
          </p:cNvPicPr>
          <p:nvPr/>
        </p:nvPicPr>
        <p:blipFill>
          <a:blip r:embed="rId2"/>
          <a:stretch>
            <a:fillRect/>
          </a:stretch>
        </p:blipFill>
        <p:spPr>
          <a:xfrm>
            <a:off x="1928931" y="4229100"/>
            <a:ext cx="8811490" cy="2628900"/>
          </a:xfrm>
          <a:prstGeom prst="rect">
            <a:avLst/>
          </a:prstGeom>
        </p:spPr>
      </p:pic>
    </p:spTree>
    <p:extLst>
      <p:ext uri="{BB962C8B-B14F-4D97-AF65-F5344CB8AC3E}">
        <p14:creationId xmlns:p14="http://schemas.microsoft.com/office/powerpoint/2010/main" val="156300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BBFD-E86C-A448-AB58-EFA8311EF97E}"/>
              </a:ext>
            </a:extLst>
          </p:cNvPr>
          <p:cNvSpPr>
            <a:spLocks noGrp="1"/>
          </p:cNvSpPr>
          <p:nvPr>
            <p:ph type="title"/>
          </p:nvPr>
        </p:nvSpPr>
        <p:spPr/>
        <p:txBody>
          <a:bodyPr/>
          <a:lstStyle/>
          <a:p>
            <a:r>
              <a:rPr lang="en-US" dirty="0"/>
              <a:t>Component interfaces</a:t>
            </a:r>
          </a:p>
        </p:txBody>
      </p:sp>
      <p:sp>
        <p:nvSpPr>
          <p:cNvPr id="3" name="Content Placeholder 2">
            <a:extLst>
              <a:ext uri="{FF2B5EF4-FFF2-40B4-BE49-F238E27FC236}">
                <a16:creationId xmlns:a16="http://schemas.microsoft.com/office/drawing/2014/main" id="{607A9224-1607-C546-886A-32945B99B232}"/>
              </a:ext>
            </a:extLst>
          </p:cNvPr>
          <p:cNvSpPr>
            <a:spLocks noGrp="1"/>
          </p:cNvSpPr>
          <p:nvPr>
            <p:ph idx="1"/>
          </p:nvPr>
        </p:nvSpPr>
        <p:spPr/>
        <p:txBody>
          <a:bodyPr/>
          <a:lstStyle/>
          <a:p>
            <a:r>
              <a:rPr lang="en-US" dirty="0"/>
              <a:t>Class interfaces have similar notations (definitions). </a:t>
            </a:r>
          </a:p>
          <a:p>
            <a:r>
              <a:rPr lang="en-US" dirty="0"/>
              <a:t>Provided interfaces define “a set of public attributes and operations that must be provided by the classes that implement a given interface”. </a:t>
            </a:r>
          </a:p>
          <a:p>
            <a:r>
              <a:rPr lang="en-US" dirty="0"/>
              <a:t>Required interfaces define “a set of public attributes and operations that are required by the classes that depend upon a given interface”. </a:t>
            </a:r>
          </a:p>
          <a:p>
            <a:r>
              <a:rPr lang="en-US" dirty="0"/>
              <a:t>Java Warnings: Note that these definitions of interfaces differ from the Java definition of interfaces. The Java definition of interfaces does not allow to have attributes, nor hence state. </a:t>
            </a:r>
          </a:p>
          <a:p>
            <a:endParaRPr lang="en-US" dirty="0"/>
          </a:p>
        </p:txBody>
      </p:sp>
    </p:spTree>
    <p:extLst>
      <p:ext uri="{BB962C8B-B14F-4D97-AF65-F5344CB8AC3E}">
        <p14:creationId xmlns:p14="http://schemas.microsoft.com/office/powerpoint/2010/main" val="119957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r>
              <a:rPr lang="it-IT"/>
              <a:t>INTRODUCTION</a:t>
            </a:r>
          </a:p>
        </p:txBody>
      </p:sp>
      <p:sp>
        <p:nvSpPr>
          <p:cNvPr id="97283" name="Rectangle 3"/>
          <p:cNvSpPr>
            <a:spLocks noGrp="1" noChangeArrowheads="1"/>
          </p:cNvSpPr>
          <p:nvPr>
            <p:ph idx="1"/>
          </p:nvPr>
        </p:nvSpPr>
        <p:spPr>
          <a:xfrm>
            <a:off x="1451579" y="2015731"/>
            <a:ext cx="9603275" cy="4037749"/>
          </a:xfrm>
        </p:spPr>
        <p:txBody>
          <a:bodyPr>
            <a:normAutofit fontScale="92500" lnSpcReduction="20000"/>
          </a:bodyPr>
          <a:lstStyle/>
          <a:p>
            <a:r>
              <a:rPr lang="it-IT" dirty="0"/>
              <a:t>UML component diagrams describe software components and their dependencies to each others</a:t>
            </a:r>
          </a:p>
          <a:p>
            <a:pPr lvl="1"/>
            <a:r>
              <a:rPr lang="it-IT" dirty="0"/>
              <a:t>A component is an autonomous unit within a system</a:t>
            </a:r>
          </a:p>
          <a:p>
            <a:pPr lvl="1"/>
            <a:r>
              <a:rPr lang="it-IT" dirty="0"/>
              <a:t>The components can be used to define software systems of arbitrary size and complexity</a:t>
            </a:r>
          </a:p>
          <a:p>
            <a:pPr lvl="1"/>
            <a:r>
              <a:rPr lang="it-IT" dirty="0"/>
              <a:t>UML component diagrams enable to model the high-level software components, and the interfaces to those components</a:t>
            </a:r>
          </a:p>
          <a:p>
            <a:pPr lvl="1"/>
            <a:r>
              <a:rPr lang="it-IT" dirty="0"/>
              <a:t>Important for component-based development (CBD)</a:t>
            </a:r>
          </a:p>
          <a:p>
            <a:pPr lvl="1"/>
            <a:r>
              <a:rPr lang="it-IT" dirty="0"/>
              <a:t>Component and subsystems can be flexibly REUSED and REPLACED</a:t>
            </a:r>
          </a:p>
          <a:p>
            <a:pPr lvl="1"/>
            <a:r>
              <a:rPr lang="it-IT" dirty="0"/>
              <a:t>A dependency exists between two elements if changes to the definition of one element may cause changes to the other</a:t>
            </a:r>
          </a:p>
          <a:p>
            <a:pPr lvl="1"/>
            <a:r>
              <a:rPr lang="it-IT" dirty="0"/>
              <a:t>Component Diagrams are often referred to as “wiring diagrams”</a:t>
            </a:r>
          </a:p>
          <a:p>
            <a:pPr lvl="1"/>
            <a:r>
              <a:rPr lang="it-IT" dirty="0"/>
              <a:t>The wiring of components can be represented on diagrams by means of components and dependencies between them</a:t>
            </a:r>
          </a:p>
          <a:p>
            <a:pPr lvl="1"/>
            <a:endParaRPr lang="it-IT" dirty="0"/>
          </a:p>
        </p:txBody>
      </p:sp>
    </p:spTree>
    <p:extLst>
      <p:ext uri="{BB962C8B-B14F-4D97-AF65-F5344CB8AC3E}">
        <p14:creationId xmlns:p14="http://schemas.microsoft.com/office/powerpoint/2010/main" val="256940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r>
              <a:rPr lang="it-IT"/>
              <a:t>INTERFACE</a:t>
            </a:r>
            <a:endParaRPr lang="en-US"/>
          </a:p>
        </p:txBody>
      </p:sp>
      <p:sp>
        <p:nvSpPr>
          <p:cNvPr id="144387" name="Rectangle 3"/>
          <p:cNvSpPr>
            <a:spLocks noGrp="1" noChangeArrowheads="1"/>
          </p:cNvSpPr>
          <p:nvPr>
            <p:ph idx="1"/>
          </p:nvPr>
        </p:nvSpPr>
        <p:spPr>
          <a:xfrm>
            <a:off x="1516046" y="2124072"/>
            <a:ext cx="5951553" cy="2514600"/>
          </a:xfrm>
        </p:spPr>
        <p:txBody>
          <a:bodyPr>
            <a:normAutofit/>
          </a:bodyPr>
          <a:lstStyle/>
          <a:p>
            <a:r>
              <a:rPr lang="it-IT" sz="2400" dirty="0"/>
              <a:t>May be shown using a rectangle symbol with a keyword &lt;&lt;interface&gt;&gt; preceding the name</a:t>
            </a:r>
          </a:p>
          <a:p>
            <a:r>
              <a:rPr lang="it-IT" sz="2400" dirty="0"/>
              <a:t>For displaying the full signature, the interface rectangle can be expanded to show details</a:t>
            </a:r>
            <a:endParaRPr lang="en-US" sz="2400" dirty="0"/>
          </a:p>
        </p:txBody>
      </p:sp>
      <p:pic>
        <p:nvPicPr>
          <p:cNvPr id="144388" name="Picture 4" descr="interface"/>
          <p:cNvPicPr>
            <a:picLocks noChangeAspect="1" noChangeArrowheads="1"/>
          </p:cNvPicPr>
          <p:nvPr/>
        </p:nvPicPr>
        <p:blipFill>
          <a:blip r:embed="rId3" cstate="print"/>
          <a:srcRect/>
          <a:stretch>
            <a:fillRect/>
          </a:stretch>
        </p:blipFill>
        <p:spPr bwMode="auto">
          <a:xfrm>
            <a:off x="7647709" y="1988992"/>
            <a:ext cx="3028243" cy="1557772"/>
          </a:xfrm>
          <a:prstGeom prst="rect">
            <a:avLst/>
          </a:prstGeom>
          <a:noFill/>
        </p:spPr>
      </p:pic>
      <p:pic>
        <p:nvPicPr>
          <p:cNvPr id="144390" name="Picture 6" descr="interface1"/>
          <p:cNvPicPr>
            <a:picLocks noChangeAspect="1" noChangeArrowheads="1"/>
          </p:cNvPicPr>
          <p:nvPr/>
        </p:nvPicPr>
        <p:blipFill>
          <a:blip r:embed="rId4" cstate="print"/>
          <a:srcRect/>
          <a:stretch>
            <a:fillRect/>
          </a:stretch>
        </p:blipFill>
        <p:spPr bwMode="auto">
          <a:xfrm>
            <a:off x="7647709" y="3762376"/>
            <a:ext cx="3028243" cy="2057395"/>
          </a:xfrm>
          <a:prstGeom prst="rect">
            <a:avLst/>
          </a:prstGeom>
          <a:noFill/>
        </p:spPr>
      </p:pic>
      <p:sp>
        <p:nvSpPr>
          <p:cNvPr id="144391" name="Rectangle 7"/>
          <p:cNvSpPr>
            <a:spLocks noChangeArrowheads="1"/>
          </p:cNvSpPr>
          <p:nvPr/>
        </p:nvSpPr>
        <p:spPr bwMode="auto">
          <a:xfrm>
            <a:off x="2822575" y="4524372"/>
            <a:ext cx="4038600" cy="12954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000" dirty="0">
                <a:effectLst>
                  <a:outerShdw blurRad="38100" dist="38100" dir="2700000" algn="tl">
                    <a:srgbClr val="000000"/>
                  </a:outerShdw>
                </a:effectLst>
              </a:rPr>
              <a:t>Can be</a:t>
            </a:r>
          </a:p>
          <a:p>
            <a:pPr marL="742950" lvl="1" indent="-285750">
              <a:spcBef>
                <a:spcPct val="20000"/>
              </a:spcBef>
              <a:buClr>
                <a:schemeClr val="accent2"/>
              </a:buClr>
              <a:buSzPct val="70000"/>
              <a:buFont typeface="Wingdings" pitchFamily="2" charset="2"/>
              <a:buChar char="n"/>
            </a:pPr>
            <a:r>
              <a:rPr lang="en-US" sz="2000" dirty="0">
                <a:effectLst>
                  <a:outerShdw blurRad="38100" dist="38100" dir="2700000" algn="tl">
                    <a:srgbClr val="000000"/>
                  </a:outerShdw>
                </a:effectLst>
              </a:rPr>
              <a:t>Provided</a:t>
            </a:r>
          </a:p>
          <a:p>
            <a:pPr marL="742950" lvl="1" indent="-285750">
              <a:spcBef>
                <a:spcPct val="20000"/>
              </a:spcBef>
              <a:buClr>
                <a:schemeClr val="accent2"/>
              </a:buClr>
              <a:buSzPct val="70000"/>
              <a:buFont typeface="Wingdings" pitchFamily="2" charset="2"/>
              <a:buChar char="n"/>
            </a:pPr>
            <a:r>
              <a:rPr lang="en-US" sz="2000" dirty="0">
                <a:effectLst>
                  <a:outerShdw blurRad="38100" dist="38100" dir="2700000" algn="tl">
                    <a:srgbClr val="000000"/>
                  </a:outerShdw>
                </a:effectLst>
              </a:rPr>
              <a:t>Required </a:t>
            </a:r>
          </a:p>
        </p:txBody>
      </p:sp>
    </p:spTree>
    <p:extLst>
      <p:ext uri="{BB962C8B-B14F-4D97-AF65-F5344CB8AC3E}">
        <p14:creationId xmlns:p14="http://schemas.microsoft.com/office/powerpoint/2010/main" val="2940568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526473" y="274638"/>
            <a:ext cx="10931700" cy="1143000"/>
          </a:xfrm>
        </p:spPr>
        <p:txBody>
          <a:bodyPr/>
          <a:lstStyle/>
          <a:p>
            <a:pPr algn="ctr"/>
            <a:r>
              <a:rPr lang="it-IT" dirty="0"/>
              <a:t>INTERFACE</a:t>
            </a:r>
          </a:p>
        </p:txBody>
      </p:sp>
      <p:sp>
        <p:nvSpPr>
          <p:cNvPr id="25603" name="Rectangle 3"/>
          <p:cNvSpPr>
            <a:spLocks noGrp="1" noChangeArrowheads="1"/>
          </p:cNvSpPr>
          <p:nvPr>
            <p:ph type="body" sz="half" idx="1"/>
          </p:nvPr>
        </p:nvSpPr>
        <p:spPr>
          <a:xfrm>
            <a:off x="357656" y="1447928"/>
            <a:ext cx="6292526" cy="2547937"/>
          </a:xfrm>
        </p:spPr>
        <p:txBody>
          <a:bodyPr>
            <a:normAutofit/>
          </a:bodyPr>
          <a:lstStyle/>
          <a:p>
            <a:r>
              <a:rPr lang="it-IT" dirty="0"/>
              <a:t>A provided interface </a:t>
            </a:r>
          </a:p>
          <a:p>
            <a:pPr lvl="1"/>
            <a:r>
              <a:rPr lang="it-IT" sz="2000" dirty="0"/>
              <a:t>Characterize services that the component offers to its environment</a:t>
            </a:r>
          </a:p>
          <a:p>
            <a:pPr lvl="1"/>
            <a:r>
              <a:rPr lang="it-IT" sz="2000" dirty="0"/>
              <a:t>Is modeled using a ball, labelled with the name, attached by a solid line to the component</a:t>
            </a:r>
          </a:p>
        </p:txBody>
      </p:sp>
      <p:sp>
        <p:nvSpPr>
          <p:cNvPr id="25614" name="Rectangle 14"/>
          <p:cNvSpPr>
            <a:spLocks noChangeArrowheads="1"/>
          </p:cNvSpPr>
          <p:nvPr/>
        </p:nvSpPr>
        <p:spPr bwMode="auto">
          <a:xfrm>
            <a:off x="244079" y="3555206"/>
            <a:ext cx="7937494" cy="2338387"/>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000" dirty="0">
                <a:effectLst>
                  <a:outerShdw blurRad="38100" dist="38100" dir="2700000" algn="tl">
                    <a:srgbClr val="000000"/>
                  </a:outerShdw>
                </a:effectLst>
              </a:rPr>
              <a:t>A required interface </a:t>
            </a:r>
          </a:p>
          <a:p>
            <a:pPr marL="742950" lvl="1" indent="-285750">
              <a:spcBef>
                <a:spcPct val="20000"/>
              </a:spcBef>
              <a:buClr>
                <a:schemeClr val="accent2"/>
              </a:buClr>
              <a:buSzPct val="70000"/>
              <a:buFont typeface="Wingdings" pitchFamily="2" charset="2"/>
              <a:buChar char="n"/>
            </a:pPr>
            <a:r>
              <a:rPr lang="it-IT" sz="2000" dirty="0">
                <a:effectLst>
                  <a:outerShdw blurRad="38100" dist="38100" dir="2700000" algn="tl">
                    <a:srgbClr val="000000"/>
                  </a:outerShdw>
                </a:effectLst>
              </a:rPr>
              <a:t>Characterize services that the component expects from its environment</a:t>
            </a:r>
          </a:p>
          <a:p>
            <a:pPr marL="742950" lvl="1" indent="-285750">
              <a:lnSpc>
                <a:spcPct val="90000"/>
              </a:lnSpc>
              <a:spcBef>
                <a:spcPct val="20000"/>
              </a:spcBef>
              <a:buClr>
                <a:schemeClr val="accent2"/>
              </a:buClr>
              <a:buSzPct val="70000"/>
              <a:buFont typeface="Wingdings" pitchFamily="2" charset="2"/>
              <a:buChar char="n"/>
            </a:pPr>
            <a:r>
              <a:rPr lang="it-IT" sz="2000" dirty="0">
                <a:effectLst>
                  <a:outerShdw blurRad="38100" dist="38100" dir="2700000" algn="tl">
                    <a:srgbClr val="000000"/>
                  </a:outerShdw>
                </a:effectLst>
              </a:rPr>
              <a:t>Is modeled using a socket, labelled with the name, attached by a solid line to the component</a:t>
            </a:r>
          </a:p>
          <a:p>
            <a:pPr marL="742950" lvl="1" indent="-285750">
              <a:lnSpc>
                <a:spcPct val="90000"/>
              </a:lnSpc>
              <a:spcBef>
                <a:spcPct val="20000"/>
              </a:spcBef>
              <a:buClr>
                <a:schemeClr val="accent2"/>
              </a:buClr>
              <a:buSzPct val="70000"/>
              <a:buFont typeface="Wingdings" pitchFamily="2" charset="2"/>
              <a:buChar char="n"/>
            </a:pPr>
            <a:r>
              <a:rPr lang="it-IT" sz="2000" dirty="0">
                <a:effectLst>
                  <a:outerShdw blurRad="38100" dist="38100" dir="2700000" algn="tl">
                    <a:srgbClr val="000000"/>
                  </a:outerShdw>
                </a:effectLst>
              </a:rPr>
              <a:t>In UML 1.x were modeled using a dashed arrow</a:t>
            </a:r>
          </a:p>
        </p:txBody>
      </p:sp>
      <p:pic>
        <p:nvPicPr>
          <p:cNvPr id="25620" name="Picture 20" descr="4"/>
          <p:cNvPicPr>
            <a:picLocks noChangeAspect="1" noChangeArrowheads="1"/>
          </p:cNvPicPr>
          <p:nvPr/>
        </p:nvPicPr>
        <p:blipFill>
          <a:blip r:embed="rId3" cstate="print"/>
          <a:srcRect/>
          <a:stretch>
            <a:fillRect/>
          </a:stretch>
        </p:blipFill>
        <p:spPr bwMode="auto">
          <a:xfrm>
            <a:off x="8181573" y="1000108"/>
            <a:ext cx="3276600" cy="1219200"/>
          </a:xfrm>
          <a:prstGeom prst="rect">
            <a:avLst/>
          </a:prstGeom>
          <a:noFill/>
        </p:spPr>
      </p:pic>
      <p:pic>
        <p:nvPicPr>
          <p:cNvPr id="25622" name="Picture 22" descr="5"/>
          <p:cNvPicPr>
            <a:picLocks noChangeAspect="1" noChangeArrowheads="1"/>
          </p:cNvPicPr>
          <p:nvPr/>
        </p:nvPicPr>
        <p:blipFill>
          <a:blip r:embed="rId4" cstate="print"/>
          <a:srcRect/>
          <a:stretch>
            <a:fillRect/>
          </a:stretch>
        </p:blipFill>
        <p:spPr bwMode="auto">
          <a:xfrm>
            <a:off x="8295150" y="3429000"/>
            <a:ext cx="3352800" cy="1295400"/>
          </a:xfrm>
          <a:prstGeom prst="rect">
            <a:avLst/>
          </a:prstGeom>
          <a:noFill/>
        </p:spPr>
      </p:pic>
    </p:spTree>
    <p:extLst>
      <p:ext uri="{BB962C8B-B14F-4D97-AF65-F5344CB8AC3E}">
        <p14:creationId xmlns:p14="http://schemas.microsoft.com/office/powerpoint/2010/main" val="3488030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4"/>
          <p:cNvSpPr>
            <a:spLocks noGrp="1" noRot="1" noChangeArrowheads="1"/>
          </p:cNvSpPr>
          <p:nvPr>
            <p:ph type="title"/>
          </p:nvPr>
        </p:nvSpPr>
        <p:spPr/>
        <p:txBody>
          <a:bodyPr/>
          <a:lstStyle/>
          <a:p>
            <a:pPr algn="ctr"/>
            <a:r>
              <a:rPr lang="it-IT" dirty="0"/>
              <a:t>INTERFACE</a:t>
            </a:r>
          </a:p>
        </p:txBody>
      </p:sp>
      <p:sp>
        <p:nvSpPr>
          <p:cNvPr id="34842" name="Rectangle 26"/>
          <p:cNvSpPr>
            <a:spLocks noGrp="1" noChangeArrowheads="1"/>
          </p:cNvSpPr>
          <p:nvPr>
            <p:ph type="body" sz="half" idx="1"/>
          </p:nvPr>
        </p:nvSpPr>
        <p:spPr>
          <a:xfrm>
            <a:off x="374073" y="1524000"/>
            <a:ext cx="11402291" cy="1295400"/>
          </a:xfrm>
          <a:noFill/>
          <a:ln/>
        </p:spPr>
        <p:txBody>
          <a:bodyPr>
            <a:normAutofit/>
          </a:bodyPr>
          <a:lstStyle/>
          <a:p>
            <a:r>
              <a:rPr lang="it-IT" sz="2400" dirty="0">
                <a:latin typeface="Comic Sans MS" pitchFamily="66" charset="0"/>
              </a:rPr>
              <a:t>Where two components/classes provide and require the same interface, these two notations may be combined</a:t>
            </a:r>
          </a:p>
        </p:txBody>
      </p:sp>
      <p:pic>
        <p:nvPicPr>
          <p:cNvPr id="34844" name="Picture 28" descr="11bis"/>
          <p:cNvPicPr>
            <a:picLocks noChangeAspect="1" noChangeArrowheads="1"/>
          </p:cNvPicPr>
          <p:nvPr/>
        </p:nvPicPr>
        <p:blipFill>
          <a:blip r:embed="rId3" cstate="print"/>
          <a:srcRect/>
          <a:stretch>
            <a:fillRect/>
          </a:stretch>
        </p:blipFill>
        <p:spPr bwMode="auto">
          <a:xfrm>
            <a:off x="3089276" y="2502693"/>
            <a:ext cx="4321175" cy="846138"/>
          </a:xfrm>
          <a:prstGeom prst="rect">
            <a:avLst/>
          </a:prstGeom>
          <a:noFill/>
        </p:spPr>
      </p:pic>
      <p:sp>
        <p:nvSpPr>
          <p:cNvPr id="34846" name="Rectangle 30"/>
          <p:cNvSpPr>
            <a:spLocks noChangeArrowheads="1"/>
          </p:cNvSpPr>
          <p:nvPr/>
        </p:nvSpPr>
        <p:spPr bwMode="auto">
          <a:xfrm>
            <a:off x="609600" y="3352800"/>
            <a:ext cx="10723418" cy="20574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400" dirty="0">
                <a:effectLst>
                  <a:outerShdw blurRad="38100" dist="38100" dir="2700000" algn="tl">
                    <a:srgbClr val="000000"/>
                  </a:outerShdw>
                </a:effectLst>
              </a:rPr>
              <a:t>The ball-and-socket notation hint at that interface in question serves to mediate interactions between the two components</a:t>
            </a:r>
          </a:p>
          <a:p>
            <a:pPr marL="342900" indent="-342900">
              <a:spcBef>
                <a:spcPct val="20000"/>
              </a:spcBef>
              <a:buClr>
                <a:schemeClr val="hlink"/>
              </a:buClr>
              <a:buSzPct val="70000"/>
              <a:buFont typeface="Wingdings" pitchFamily="2" charset="2"/>
              <a:buChar char="n"/>
            </a:pPr>
            <a:r>
              <a:rPr lang="it-IT" sz="2400" dirty="0">
                <a:effectLst>
                  <a:outerShdw blurRad="38100" dist="38100" dir="2700000" algn="tl">
                    <a:srgbClr val="000000"/>
                  </a:outerShdw>
                </a:effectLst>
              </a:rPr>
              <a:t>If an interface is shown using the rectangle symbol, we can use an alternative notation, using dependency arrows</a:t>
            </a:r>
          </a:p>
        </p:txBody>
      </p:sp>
      <p:pic>
        <p:nvPicPr>
          <p:cNvPr id="34847" name="Picture 31" descr="intAlt"/>
          <p:cNvPicPr>
            <a:picLocks noChangeAspect="1" noChangeArrowheads="1"/>
          </p:cNvPicPr>
          <p:nvPr/>
        </p:nvPicPr>
        <p:blipFill>
          <a:blip r:embed="rId4" cstate="print"/>
          <a:srcRect/>
          <a:stretch>
            <a:fillRect/>
          </a:stretch>
        </p:blipFill>
        <p:spPr bwMode="auto">
          <a:xfrm>
            <a:off x="3089276" y="4987635"/>
            <a:ext cx="6207125" cy="1050925"/>
          </a:xfrm>
          <a:prstGeom prst="rect">
            <a:avLst/>
          </a:prstGeom>
          <a:noFill/>
        </p:spPr>
      </p:pic>
    </p:spTree>
    <p:extLst>
      <p:ext uri="{BB962C8B-B14F-4D97-AF65-F5344CB8AC3E}">
        <p14:creationId xmlns:p14="http://schemas.microsoft.com/office/powerpoint/2010/main" val="1693252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algn="ctr"/>
            <a:r>
              <a:rPr lang="it-IT" dirty="0"/>
              <a:t>INTERFACE</a:t>
            </a:r>
          </a:p>
        </p:txBody>
      </p:sp>
      <p:pic>
        <p:nvPicPr>
          <p:cNvPr id="29702" name="Picture 6" descr="dinBind"/>
          <p:cNvPicPr>
            <a:picLocks noGrp="1" noChangeAspect="1" noChangeArrowheads="1"/>
          </p:cNvPicPr>
          <p:nvPr>
            <p:ph sz="half" idx="2"/>
          </p:nvPr>
        </p:nvPicPr>
        <p:blipFill>
          <a:blip r:embed="rId3" cstate="print"/>
          <a:srcRect/>
          <a:stretch>
            <a:fillRect/>
          </a:stretch>
        </p:blipFill>
        <p:spPr>
          <a:xfrm>
            <a:off x="4627419" y="2424545"/>
            <a:ext cx="4564208" cy="1868055"/>
          </a:xfrm>
          <a:noFill/>
          <a:ln/>
        </p:spPr>
      </p:pic>
      <p:sp>
        <p:nvSpPr>
          <p:cNvPr id="29700" name="Rectangle 4"/>
          <p:cNvSpPr>
            <a:spLocks noChangeArrowheads="1"/>
          </p:cNvSpPr>
          <p:nvPr/>
        </p:nvSpPr>
        <p:spPr bwMode="auto">
          <a:xfrm>
            <a:off x="609600" y="1417638"/>
            <a:ext cx="10972800" cy="17526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400" dirty="0">
                <a:effectLst>
                  <a:outerShdw blurRad="38100" dist="38100" dir="2700000" algn="tl">
                    <a:srgbClr val="000000"/>
                  </a:outerShdw>
                </a:effectLst>
              </a:rPr>
              <a:t>In a </a:t>
            </a:r>
            <a:r>
              <a:rPr lang="it-IT" sz="2400" dirty="0" err="1">
                <a:effectLst>
                  <a:outerShdw blurRad="38100" dist="38100" dir="2700000" algn="tl">
                    <a:srgbClr val="000000"/>
                  </a:outerShdw>
                </a:effectLst>
              </a:rPr>
              <a:t>system</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context</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where</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there</a:t>
            </a:r>
            <a:r>
              <a:rPr lang="it-IT" sz="2400" dirty="0">
                <a:effectLst>
                  <a:outerShdw blurRad="38100" dist="38100" dir="2700000" algn="tl">
                    <a:srgbClr val="000000"/>
                  </a:outerShdw>
                </a:effectLst>
              </a:rPr>
              <a:t> are multiple </a:t>
            </a:r>
            <a:r>
              <a:rPr lang="it-IT" sz="2400" dirty="0" err="1">
                <a:effectLst>
                  <a:outerShdw blurRad="38100" dist="38100" dir="2700000" algn="tl">
                    <a:srgbClr val="000000"/>
                  </a:outerShdw>
                </a:effectLst>
              </a:rPr>
              <a:t>components</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that</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require</a:t>
            </a:r>
            <a:r>
              <a:rPr lang="it-IT" sz="2400" dirty="0">
                <a:effectLst>
                  <a:outerShdw blurRad="38100" dist="38100" dir="2700000" algn="tl">
                    <a:srgbClr val="000000"/>
                  </a:outerShdw>
                </a:effectLst>
              </a:rPr>
              <a:t> or </a:t>
            </a:r>
            <a:r>
              <a:rPr lang="it-IT" sz="2400" dirty="0" err="1">
                <a:effectLst>
                  <a:outerShdw blurRad="38100" dist="38100" dir="2700000" algn="tl">
                    <a:srgbClr val="000000"/>
                  </a:outerShdw>
                </a:effectLst>
              </a:rPr>
              <a:t>provide</a:t>
            </a:r>
            <a:r>
              <a:rPr lang="it-IT" sz="2400" dirty="0">
                <a:effectLst>
                  <a:outerShdw blurRad="38100" dist="38100" dir="2700000" algn="tl">
                    <a:srgbClr val="000000"/>
                  </a:outerShdw>
                </a:effectLst>
              </a:rPr>
              <a:t>  a </a:t>
            </a:r>
            <a:r>
              <a:rPr lang="it-IT" sz="2400" dirty="0" err="1">
                <a:effectLst>
                  <a:outerShdw blurRad="38100" dist="38100" dir="2700000" algn="tl">
                    <a:srgbClr val="000000"/>
                  </a:outerShdw>
                </a:effectLst>
              </a:rPr>
              <a:t>particular</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interface</a:t>
            </a:r>
            <a:r>
              <a:rPr lang="it-IT" sz="2400" dirty="0">
                <a:effectLst>
                  <a:outerShdw blurRad="38100" dist="38100" dir="2700000" algn="tl">
                    <a:srgbClr val="000000"/>
                  </a:outerShdw>
                </a:effectLst>
              </a:rPr>
              <a:t>, a </a:t>
            </a:r>
            <a:r>
              <a:rPr lang="it-IT" sz="2400" dirty="0" err="1">
                <a:effectLst>
                  <a:outerShdw blurRad="38100" dist="38100" dir="2700000" algn="tl">
                    <a:srgbClr val="000000"/>
                  </a:outerShdw>
                </a:effectLst>
              </a:rPr>
              <a:t>notation</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abstraction</a:t>
            </a:r>
            <a:r>
              <a:rPr lang="it-IT" sz="2400" dirty="0">
                <a:effectLst>
                  <a:outerShdw blurRad="38100" dist="38100" dir="2700000" algn="tl">
                    <a:srgbClr val="000000"/>
                  </a:outerShdw>
                </a:effectLst>
              </a:rPr>
              <a:t> can be </a:t>
            </a:r>
            <a:r>
              <a:rPr lang="it-IT" sz="2400" dirty="0" err="1">
                <a:effectLst>
                  <a:outerShdw blurRad="38100" dist="38100" dir="2700000" algn="tl">
                    <a:srgbClr val="000000"/>
                  </a:outerShdw>
                </a:effectLst>
              </a:rPr>
              <a:t>used</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that</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combines</a:t>
            </a:r>
            <a:r>
              <a:rPr lang="it-IT" sz="2400" dirty="0">
                <a:effectLst>
                  <a:outerShdw blurRad="38100" dist="38100" dir="2700000" algn="tl">
                    <a:srgbClr val="000000"/>
                  </a:outerShdw>
                </a:effectLst>
              </a:rPr>
              <a:t> by </a:t>
            </a:r>
            <a:r>
              <a:rPr lang="it-IT" sz="2400" dirty="0" err="1">
                <a:effectLst>
                  <a:outerShdw blurRad="38100" dist="38100" dir="2700000" algn="tl">
                    <a:srgbClr val="000000"/>
                  </a:outerShdw>
                </a:effectLst>
              </a:rPr>
              <a:t>joining</a:t>
            </a:r>
            <a:r>
              <a:rPr lang="it-IT" sz="2400" dirty="0">
                <a:effectLst>
                  <a:outerShdw blurRad="38100" dist="38100" dir="2700000" algn="tl">
                    <a:srgbClr val="000000"/>
                  </a:outerShdw>
                </a:effectLst>
              </a:rPr>
              <a:t> </a:t>
            </a:r>
          </a:p>
          <a:p>
            <a:pPr marL="342900" indent="-342900">
              <a:spcBef>
                <a:spcPct val="20000"/>
              </a:spcBef>
              <a:buClr>
                <a:srgbClr val="FFFF99"/>
              </a:buClr>
              <a:buSzPct val="70000"/>
            </a:pPr>
            <a:r>
              <a:rPr lang="it-IT" sz="2400" dirty="0">
                <a:effectLst>
                  <a:outerShdw blurRad="38100" dist="38100" dir="2700000" algn="tl">
                    <a:srgbClr val="000000"/>
                  </a:outerShdw>
                </a:effectLst>
              </a:rPr>
              <a:t>	the </a:t>
            </a:r>
            <a:r>
              <a:rPr lang="it-IT" sz="2400" dirty="0" err="1">
                <a:effectLst>
                  <a:outerShdw blurRad="38100" dist="38100" dir="2700000" algn="tl">
                    <a:srgbClr val="000000"/>
                  </a:outerShdw>
                </a:effectLst>
              </a:rPr>
              <a:t>interfaces</a:t>
            </a:r>
            <a:endParaRPr lang="it-IT" sz="2400" dirty="0">
              <a:effectLst>
                <a:outerShdw blurRad="38100" dist="38100" dir="2700000" algn="tl">
                  <a:srgbClr val="000000"/>
                </a:outerShdw>
              </a:effectLst>
            </a:endParaRPr>
          </a:p>
        </p:txBody>
      </p:sp>
    </p:spTree>
    <p:extLst>
      <p:ext uri="{BB962C8B-B14F-4D97-AF65-F5344CB8AC3E}">
        <p14:creationId xmlns:p14="http://schemas.microsoft.com/office/powerpoint/2010/main" val="850371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C15A-1165-F84E-A52A-399851E2DA04}"/>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17A35CAF-1203-2F40-B7E5-D795919B8842}"/>
              </a:ext>
            </a:extLst>
          </p:cNvPr>
          <p:cNvSpPr>
            <a:spLocks noGrp="1"/>
          </p:cNvSpPr>
          <p:nvPr>
            <p:ph idx="1"/>
          </p:nvPr>
        </p:nvSpPr>
        <p:spPr>
          <a:xfrm>
            <a:off x="1451579" y="2015732"/>
            <a:ext cx="9603275" cy="3775468"/>
          </a:xfrm>
        </p:spPr>
        <p:txBody>
          <a:bodyPr>
            <a:normAutofit lnSpcReduction="10000"/>
          </a:bodyPr>
          <a:lstStyle/>
          <a:p>
            <a:pPr algn="just"/>
            <a:r>
              <a:rPr lang="en-US" b="1" dirty="0"/>
              <a:t>Reside Dependencies: </a:t>
            </a:r>
            <a:r>
              <a:rPr lang="en-US" dirty="0"/>
              <a:t>A reside dependency from a component to any UML element indicates that the component is a client of the element, which is considered itself a supplier, and that the element resides in the component. </a:t>
            </a:r>
          </a:p>
          <a:p>
            <a:pPr algn="just"/>
            <a:r>
              <a:rPr lang="en-US" b="1" dirty="0"/>
              <a:t>Use Dependencies: </a:t>
            </a:r>
            <a:r>
              <a:rPr lang="en-US" dirty="0"/>
              <a:t>A use dependency from a client component to a supplier component indicates that the client component uses or depends on the supplier component. A use dependency from a client component to a supplier components interface indicates that the client component uses or depends on the interface provided by the supplier component. </a:t>
            </a:r>
          </a:p>
          <a:p>
            <a:pPr algn="just"/>
            <a:r>
              <a:rPr lang="en-US" b="1" dirty="0"/>
              <a:t>Deploy Dependency: </a:t>
            </a:r>
            <a:r>
              <a:rPr lang="en-US" dirty="0"/>
              <a:t>A deploy component from a client component to a supplier node indicates that the client components is deployed on the supplier node. </a:t>
            </a:r>
          </a:p>
          <a:p>
            <a:endParaRPr lang="en-US" dirty="0"/>
          </a:p>
        </p:txBody>
      </p:sp>
    </p:spTree>
    <p:extLst>
      <p:ext uri="{BB962C8B-B14F-4D97-AF65-F5344CB8AC3E}">
        <p14:creationId xmlns:p14="http://schemas.microsoft.com/office/powerpoint/2010/main" val="1474096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p:txBody>
          <a:bodyPr/>
          <a:lstStyle/>
          <a:p>
            <a:pPr algn="ctr"/>
            <a:r>
              <a:rPr lang="it-IT" dirty="0"/>
              <a:t>DEPENDENCIES</a:t>
            </a:r>
          </a:p>
        </p:txBody>
      </p:sp>
      <p:sp>
        <p:nvSpPr>
          <p:cNvPr id="122883" name="Rectangle 3"/>
          <p:cNvSpPr>
            <a:spLocks noGrp="1" noChangeArrowheads="1"/>
          </p:cNvSpPr>
          <p:nvPr>
            <p:ph type="body" sz="half" idx="1"/>
          </p:nvPr>
        </p:nvSpPr>
        <p:spPr>
          <a:xfrm>
            <a:off x="735736" y="2743200"/>
            <a:ext cx="10846664" cy="3657600"/>
          </a:xfrm>
        </p:spPr>
        <p:txBody>
          <a:bodyPr>
            <a:normAutofit/>
          </a:bodyPr>
          <a:lstStyle/>
          <a:p>
            <a:pPr>
              <a:lnSpc>
                <a:spcPct val="90000"/>
              </a:lnSpc>
            </a:pPr>
            <a:r>
              <a:rPr lang="it-IT" sz="2200" dirty="0" err="1"/>
              <a:t>Usage</a:t>
            </a:r>
            <a:r>
              <a:rPr lang="it-IT" sz="2200" dirty="0"/>
              <a:t> </a:t>
            </a:r>
            <a:r>
              <a:rPr lang="it-IT" sz="2200" dirty="0" err="1"/>
              <a:t>Dependency</a:t>
            </a:r>
            <a:r>
              <a:rPr lang="it-IT" sz="2200" dirty="0"/>
              <a:t> </a:t>
            </a:r>
          </a:p>
          <a:p>
            <a:pPr lvl="1">
              <a:lnSpc>
                <a:spcPct val="90000"/>
              </a:lnSpc>
            </a:pPr>
            <a:r>
              <a:rPr lang="it-IT" sz="2200" dirty="0"/>
              <a:t>A </a:t>
            </a:r>
            <a:r>
              <a:rPr lang="it-IT" sz="2200" dirty="0" err="1"/>
              <a:t>usage</a:t>
            </a:r>
            <a:r>
              <a:rPr lang="it-IT" sz="2200" dirty="0"/>
              <a:t> </a:t>
            </a:r>
            <a:r>
              <a:rPr lang="it-IT" sz="2200" dirty="0" err="1"/>
              <a:t>dependency</a:t>
            </a:r>
            <a:r>
              <a:rPr lang="it-IT" sz="2200" dirty="0"/>
              <a:t> </a:t>
            </a:r>
            <a:r>
              <a:rPr lang="it-IT" sz="2200" dirty="0" err="1"/>
              <a:t>is</a:t>
            </a:r>
            <a:r>
              <a:rPr lang="it-IT" sz="2200" dirty="0"/>
              <a:t> </a:t>
            </a:r>
            <a:r>
              <a:rPr lang="it-IT" sz="2200" dirty="0" err="1"/>
              <a:t>relationship</a:t>
            </a:r>
            <a:r>
              <a:rPr lang="it-IT" sz="2200" dirty="0"/>
              <a:t> </a:t>
            </a:r>
            <a:r>
              <a:rPr lang="it-IT" sz="2200" dirty="0" err="1"/>
              <a:t>which</a:t>
            </a:r>
            <a:r>
              <a:rPr lang="it-IT" sz="2200" dirty="0"/>
              <a:t> </a:t>
            </a:r>
            <a:r>
              <a:rPr lang="it-IT" sz="2200" dirty="0" err="1"/>
              <a:t>one</a:t>
            </a:r>
            <a:r>
              <a:rPr lang="it-IT" sz="2200" dirty="0"/>
              <a:t> </a:t>
            </a:r>
            <a:r>
              <a:rPr lang="it-IT" sz="2200" dirty="0" err="1"/>
              <a:t>element</a:t>
            </a:r>
            <a:r>
              <a:rPr lang="it-IT" sz="2200" dirty="0"/>
              <a:t> </a:t>
            </a:r>
            <a:r>
              <a:rPr lang="it-IT" sz="2200" dirty="0" err="1"/>
              <a:t>requires</a:t>
            </a:r>
            <a:r>
              <a:rPr lang="it-IT" sz="2200" dirty="0"/>
              <a:t> </a:t>
            </a:r>
            <a:r>
              <a:rPr lang="it-IT" sz="2200" dirty="0" err="1"/>
              <a:t>another</a:t>
            </a:r>
            <a:r>
              <a:rPr lang="it-IT" sz="2200" dirty="0"/>
              <a:t> </a:t>
            </a:r>
            <a:r>
              <a:rPr lang="it-IT" sz="2200" dirty="0" err="1"/>
              <a:t>element</a:t>
            </a:r>
            <a:r>
              <a:rPr lang="it-IT" sz="2200" dirty="0"/>
              <a:t> for </a:t>
            </a:r>
            <a:r>
              <a:rPr lang="it-IT" sz="2200" dirty="0" err="1"/>
              <a:t>its</a:t>
            </a:r>
            <a:r>
              <a:rPr lang="it-IT" sz="2200" dirty="0"/>
              <a:t> full </a:t>
            </a:r>
            <a:r>
              <a:rPr lang="it-IT" sz="2200" dirty="0" err="1"/>
              <a:t>implementation</a:t>
            </a:r>
            <a:endParaRPr lang="it-IT" sz="2200" dirty="0"/>
          </a:p>
          <a:p>
            <a:pPr lvl="1">
              <a:lnSpc>
                <a:spcPct val="90000"/>
              </a:lnSpc>
            </a:pPr>
            <a:r>
              <a:rPr lang="it-IT" sz="2200" dirty="0" err="1"/>
              <a:t>Is</a:t>
            </a:r>
            <a:r>
              <a:rPr lang="it-IT" sz="2200" dirty="0"/>
              <a:t> a </a:t>
            </a:r>
            <a:r>
              <a:rPr lang="it-IT" sz="2200" dirty="0" err="1"/>
              <a:t>dependency</a:t>
            </a:r>
            <a:r>
              <a:rPr lang="it-IT" sz="2200" dirty="0"/>
              <a:t> in </a:t>
            </a:r>
            <a:r>
              <a:rPr lang="it-IT" sz="2200" dirty="0" err="1"/>
              <a:t>which</a:t>
            </a:r>
            <a:r>
              <a:rPr lang="it-IT" sz="2200" dirty="0"/>
              <a:t> the client </a:t>
            </a:r>
            <a:r>
              <a:rPr lang="it-IT" sz="2200" dirty="0" err="1"/>
              <a:t>requires</a:t>
            </a:r>
            <a:r>
              <a:rPr lang="it-IT" sz="2200" dirty="0"/>
              <a:t> the </a:t>
            </a:r>
            <a:r>
              <a:rPr lang="it-IT" sz="2200" dirty="0" err="1"/>
              <a:t>presence</a:t>
            </a:r>
            <a:r>
              <a:rPr lang="it-IT" sz="2200" dirty="0"/>
              <a:t> of the </a:t>
            </a:r>
            <a:r>
              <a:rPr lang="it-IT" sz="2200" dirty="0" err="1"/>
              <a:t>supplier</a:t>
            </a:r>
            <a:endParaRPr lang="it-IT" sz="2200" dirty="0"/>
          </a:p>
          <a:p>
            <a:pPr lvl="1">
              <a:lnSpc>
                <a:spcPct val="90000"/>
              </a:lnSpc>
            </a:pPr>
            <a:r>
              <a:rPr lang="it-IT" sz="2200" dirty="0" err="1"/>
              <a:t>Is</a:t>
            </a:r>
            <a:r>
              <a:rPr lang="it-IT" sz="2200" dirty="0"/>
              <a:t> </a:t>
            </a:r>
            <a:r>
              <a:rPr lang="it-IT" sz="2200" dirty="0" err="1"/>
              <a:t>shown</a:t>
            </a:r>
            <a:r>
              <a:rPr lang="it-IT" sz="2200" dirty="0"/>
              <a:t> </a:t>
            </a:r>
            <a:r>
              <a:rPr lang="it-IT" sz="2200" dirty="0" err="1"/>
              <a:t>as</a:t>
            </a:r>
            <a:r>
              <a:rPr lang="it-IT" sz="2200" dirty="0"/>
              <a:t> </a:t>
            </a:r>
            <a:r>
              <a:rPr lang="it-IT" sz="2200" dirty="0" err="1"/>
              <a:t>dashed</a:t>
            </a:r>
            <a:r>
              <a:rPr lang="it-IT" sz="2200" dirty="0"/>
              <a:t> </a:t>
            </a:r>
            <a:r>
              <a:rPr lang="it-IT" sz="2200" dirty="0" err="1"/>
              <a:t>arrow</a:t>
            </a:r>
            <a:r>
              <a:rPr lang="it-IT" sz="2200" dirty="0"/>
              <a:t> with a &lt;&lt;use&gt;&gt; keyword</a:t>
            </a:r>
          </a:p>
        </p:txBody>
      </p:sp>
      <p:sp>
        <p:nvSpPr>
          <p:cNvPr id="122884" name="Rectangle 4"/>
          <p:cNvSpPr>
            <a:spLocks noChangeArrowheads="1"/>
          </p:cNvSpPr>
          <p:nvPr/>
        </p:nvSpPr>
        <p:spPr bwMode="auto">
          <a:xfrm>
            <a:off x="735736" y="1417638"/>
            <a:ext cx="6482482" cy="10795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200" dirty="0">
                <a:effectLst>
                  <a:outerShdw blurRad="38100" dist="38100" dir="2700000" algn="tl">
                    <a:srgbClr val="000000"/>
                  </a:outerShdw>
                </a:effectLst>
              </a:rPr>
              <a:t>Components can be </a:t>
            </a:r>
            <a:r>
              <a:rPr lang="it-IT" sz="2200" dirty="0" err="1">
                <a:effectLst>
                  <a:outerShdw blurRad="38100" dist="38100" dir="2700000" algn="tl">
                    <a:srgbClr val="000000"/>
                  </a:outerShdw>
                </a:effectLst>
              </a:rPr>
              <a:t>connected</a:t>
            </a:r>
            <a:r>
              <a:rPr lang="it-IT" sz="2200" dirty="0">
                <a:effectLst>
                  <a:outerShdw blurRad="38100" dist="38100" dir="2700000" algn="tl">
                    <a:srgbClr val="000000"/>
                  </a:outerShdw>
                </a:effectLst>
              </a:rPr>
              <a:t> by </a:t>
            </a:r>
            <a:r>
              <a:rPr lang="it-IT" sz="2200" dirty="0" err="1">
                <a:effectLst>
                  <a:outerShdw blurRad="38100" dist="38100" dir="2700000" algn="tl">
                    <a:srgbClr val="000000"/>
                  </a:outerShdw>
                </a:effectLst>
              </a:rPr>
              <a:t>usage</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dependencies</a:t>
            </a:r>
            <a:endParaRPr lang="it-IT" sz="2200" dirty="0">
              <a:effectLst>
                <a:outerShdw blurRad="38100" dist="38100" dir="2700000" algn="tl">
                  <a:srgbClr val="000000"/>
                </a:outerShdw>
              </a:effectLst>
            </a:endParaRPr>
          </a:p>
        </p:txBody>
      </p:sp>
      <p:pic>
        <p:nvPicPr>
          <p:cNvPr id="122889" name="Picture 9" descr="17bis"/>
          <p:cNvPicPr>
            <a:picLocks noChangeAspect="1" noChangeArrowheads="1"/>
          </p:cNvPicPr>
          <p:nvPr/>
        </p:nvPicPr>
        <p:blipFill>
          <a:blip r:embed="rId3" cstate="print"/>
          <a:srcRect/>
          <a:stretch>
            <a:fillRect/>
          </a:stretch>
        </p:blipFill>
        <p:spPr bwMode="auto">
          <a:xfrm>
            <a:off x="7467600" y="1600200"/>
            <a:ext cx="4114800" cy="1143000"/>
          </a:xfrm>
          <a:prstGeom prst="rect">
            <a:avLst/>
          </a:prstGeom>
          <a:noFill/>
        </p:spPr>
      </p:pic>
    </p:spTree>
    <p:extLst>
      <p:ext uri="{BB962C8B-B14F-4D97-AF65-F5344CB8AC3E}">
        <p14:creationId xmlns:p14="http://schemas.microsoft.com/office/powerpoint/2010/main" val="1308707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E97A-B6FC-9442-9477-EABE573011E5}"/>
              </a:ext>
            </a:extLst>
          </p:cNvPr>
          <p:cNvSpPr>
            <a:spLocks noGrp="1"/>
          </p:cNvSpPr>
          <p:nvPr>
            <p:ph type="title"/>
          </p:nvPr>
        </p:nvSpPr>
        <p:spPr/>
        <p:txBody>
          <a:bodyPr/>
          <a:lstStyle/>
          <a:p>
            <a:r>
              <a:rPr lang="en-US" dirty="0"/>
              <a:t>Dependencies among components</a:t>
            </a:r>
            <a:br>
              <a:rPr lang="en-US" dirty="0"/>
            </a:br>
            <a:endParaRPr lang="en-US" dirty="0"/>
          </a:p>
        </p:txBody>
      </p:sp>
      <p:pic>
        <p:nvPicPr>
          <p:cNvPr id="5" name="Content Placeholder 4">
            <a:extLst>
              <a:ext uri="{FF2B5EF4-FFF2-40B4-BE49-F238E27FC236}">
                <a16:creationId xmlns:a16="http://schemas.microsoft.com/office/drawing/2014/main" id="{E251FAA9-3C5C-8348-A1AF-B27DBBE20344}"/>
              </a:ext>
            </a:extLst>
          </p:cNvPr>
          <p:cNvPicPr>
            <a:picLocks noGrp="1" noChangeAspect="1"/>
          </p:cNvPicPr>
          <p:nvPr>
            <p:ph sz="half" idx="2"/>
          </p:nvPr>
        </p:nvPicPr>
        <p:blipFill>
          <a:blip r:embed="rId2"/>
          <a:stretch>
            <a:fillRect/>
          </a:stretch>
        </p:blipFill>
        <p:spPr>
          <a:xfrm>
            <a:off x="720436" y="1258919"/>
            <a:ext cx="8411540" cy="4075082"/>
          </a:xfrm>
          <a:prstGeom prst="rect">
            <a:avLst/>
          </a:prstGeom>
        </p:spPr>
      </p:pic>
    </p:spTree>
    <p:extLst>
      <p:ext uri="{BB962C8B-B14F-4D97-AF65-F5344CB8AC3E}">
        <p14:creationId xmlns:p14="http://schemas.microsoft.com/office/powerpoint/2010/main" val="268012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30A8-BE0E-F04E-B037-C9810E6ADD75}"/>
              </a:ext>
            </a:extLst>
          </p:cNvPr>
          <p:cNvSpPr>
            <a:spLocks noGrp="1"/>
          </p:cNvSpPr>
          <p:nvPr>
            <p:ph type="title"/>
          </p:nvPr>
        </p:nvSpPr>
        <p:spPr/>
        <p:txBody>
          <a:bodyPr/>
          <a:lstStyle/>
          <a:p>
            <a:r>
              <a:rPr lang="en-US" dirty="0"/>
              <a:t>Component Assemblies </a:t>
            </a:r>
            <a:br>
              <a:rPr lang="en-US" dirty="0"/>
            </a:br>
            <a:endParaRPr lang="en-US" dirty="0"/>
          </a:p>
        </p:txBody>
      </p:sp>
      <p:pic>
        <p:nvPicPr>
          <p:cNvPr id="4097" name="Picture 1" descr="page11image5400">
            <a:extLst>
              <a:ext uri="{FF2B5EF4-FFF2-40B4-BE49-F238E27FC236}">
                <a16:creationId xmlns:a16="http://schemas.microsoft.com/office/drawing/2014/main" id="{11ED0B96-7552-4D4A-8BCC-BEEA90596B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501035"/>
            <a:ext cx="6652873" cy="34496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2C042C-13AD-774F-8CFE-4634E7538B4F}"/>
              </a:ext>
            </a:extLst>
          </p:cNvPr>
          <p:cNvSpPr txBox="1"/>
          <p:nvPr/>
        </p:nvSpPr>
        <p:spPr>
          <a:xfrm>
            <a:off x="1451579" y="2008955"/>
            <a:ext cx="5959195" cy="646331"/>
          </a:xfrm>
          <a:prstGeom prst="rect">
            <a:avLst/>
          </a:prstGeom>
          <a:noFill/>
        </p:spPr>
        <p:txBody>
          <a:bodyPr wrap="none" rtlCol="0">
            <a:spAutoFit/>
          </a:bodyPr>
          <a:lstStyle/>
          <a:p>
            <a:pPr marL="285750" indent="-285750">
              <a:buFont typeface="Wingdings" pitchFamily="2" charset="2"/>
              <a:buChar char="v"/>
            </a:pPr>
            <a:r>
              <a:rPr lang="en-US" dirty="0"/>
              <a:t>Components can be “wired” together to form subsystems </a:t>
            </a:r>
          </a:p>
          <a:p>
            <a:endParaRPr lang="en-US" dirty="0"/>
          </a:p>
        </p:txBody>
      </p:sp>
    </p:spTree>
    <p:extLst>
      <p:ext uri="{BB962C8B-B14F-4D97-AF65-F5344CB8AC3E}">
        <p14:creationId xmlns:p14="http://schemas.microsoft.com/office/powerpoint/2010/main" val="2328808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A7D2-64D1-D041-84B9-2A88753B630F}"/>
              </a:ext>
            </a:extLst>
          </p:cNvPr>
          <p:cNvSpPr>
            <a:spLocks noGrp="1"/>
          </p:cNvSpPr>
          <p:nvPr>
            <p:ph type="title"/>
          </p:nvPr>
        </p:nvSpPr>
        <p:spPr/>
        <p:txBody>
          <a:bodyPr/>
          <a:lstStyle/>
          <a:p>
            <a:r>
              <a:rPr lang="en-US" dirty="0"/>
              <a:t>ports</a:t>
            </a:r>
          </a:p>
        </p:txBody>
      </p:sp>
      <p:pic>
        <p:nvPicPr>
          <p:cNvPr id="5121" name="Picture 1" descr="page12image7016">
            <a:extLst>
              <a:ext uri="{FF2B5EF4-FFF2-40B4-BE49-F238E27FC236}">
                <a16:creationId xmlns:a16="http://schemas.microsoft.com/office/drawing/2014/main" id="{285239EF-5F4D-C041-97D8-891B7DE7CE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2162" y="2908521"/>
            <a:ext cx="5842000" cy="302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C86F85-E4CE-D542-BBA4-8C7D5E29CC9C}"/>
              </a:ext>
            </a:extLst>
          </p:cNvPr>
          <p:cNvSpPr txBox="1"/>
          <p:nvPr/>
        </p:nvSpPr>
        <p:spPr>
          <a:xfrm>
            <a:off x="1394994" y="2064328"/>
            <a:ext cx="9410140" cy="923330"/>
          </a:xfrm>
          <a:prstGeom prst="rect">
            <a:avLst/>
          </a:prstGeom>
          <a:noFill/>
        </p:spPr>
        <p:txBody>
          <a:bodyPr wrap="none" rtlCol="0">
            <a:spAutoFit/>
          </a:bodyPr>
          <a:lstStyle/>
          <a:p>
            <a:pPr marL="285750" indent="-285750" algn="just">
              <a:buFont typeface="Wingdings" pitchFamily="2" charset="2"/>
              <a:buChar char="v"/>
            </a:pPr>
            <a:r>
              <a:rPr lang="en-US" dirty="0"/>
              <a:t>A port (definition) indicates that the component itself does not provide the required interfaces </a:t>
            </a:r>
          </a:p>
          <a:p>
            <a:pPr algn="just"/>
            <a:r>
              <a:rPr lang="en-US" dirty="0"/>
              <a:t>(e.g., required or provided). Instead, the component delegates the interface(s) to an internal class. </a:t>
            </a:r>
          </a:p>
          <a:p>
            <a:endParaRPr lang="en-US" dirty="0"/>
          </a:p>
        </p:txBody>
      </p:sp>
    </p:spTree>
    <p:extLst>
      <p:ext uri="{BB962C8B-B14F-4D97-AF65-F5344CB8AC3E}">
        <p14:creationId xmlns:p14="http://schemas.microsoft.com/office/powerpoint/2010/main" val="497118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23C5-A833-864A-B0E9-69419970DD31}"/>
              </a:ext>
            </a:extLst>
          </p:cNvPr>
          <p:cNvSpPr>
            <a:spLocks noGrp="1"/>
          </p:cNvSpPr>
          <p:nvPr>
            <p:ph type="title"/>
          </p:nvPr>
        </p:nvSpPr>
        <p:spPr/>
        <p:txBody>
          <a:bodyPr/>
          <a:lstStyle/>
          <a:p>
            <a:r>
              <a:rPr lang="en-US" dirty="0"/>
              <a:t>ports</a:t>
            </a:r>
          </a:p>
        </p:txBody>
      </p:sp>
      <p:sp>
        <p:nvSpPr>
          <p:cNvPr id="3" name="Content Placeholder 2">
            <a:extLst>
              <a:ext uri="{FF2B5EF4-FFF2-40B4-BE49-F238E27FC236}">
                <a16:creationId xmlns:a16="http://schemas.microsoft.com/office/drawing/2014/main" id="{BDCABBBA-FFDF-9D48-A867-3F9B20B1D7DA}"/>
              </a:ext>
            </a:extLst>
          </p:cNvPr>
          <p:cNvSpPr>
            <a:spLocks noGrp="1"/>
          </p:cNvSpPr>
          <p:nvPr>
            <p:ph idx="1"/>
          </p:nvPr>
        </p:nvSpPr>
        <p:spPr>
          <a:xfrm>
            <a:off x="1451579" y="2015732"/>
            <a:ext cx="9603275" cy="3817032"/>
          </a:xfrm>
        </p:spPr>
        <p:txBody>
          <a:bodyPr>
            <a:normAutofit/>
          </a:bodyPr>
          <a:lstStyle/>
          <a:p>
            <a:pPr algn="just"/>
            <a:r>
              <a:rPr lang="en-US" b="1" dirty="0"/>
              <a:t>Component Realization: </a:t>
            </a:r>
            <a:r>
              <a:rPr lang="en-US" dirty="0"/>
              <a:t>A component might implement (realize) the provided interfaces for the component, or it may delegate that realization to other classes that make up that component. The realization dependency can be shown in three ways: </a:t>
            </a:r>
          </a:p>
          <a:p>
            <a:pPr marL="914400" lvl="1" indent="-457200">
              <a:buFont typeface="+mj-lt"/>
              <a:buAutoNum type="arabicPeriod"/>
            </a:pPr>
            <a:r>
              <a:rPr lang="en-US" dirty="0"/>
              <a:t>listing the realization classes </a:t>
            </a:r>
          </a:p>
          <a:p>
            <a:pPr marL="914400" lvl="1" indent="-457200">
              <a:buFont typeface="+mj-lt"/>
              <a:buAutoNum type="arabicPeriod"/>
            </a:pPr>
            <a:r>
              <a:rPr lang="en-US" dirty="0"/>
              <a:t>using realization dependency relationships </a:t>
            </a:r>
          </a:p>
          <a:p>
            <a:pPr marL="914400" lvl="1" indent="-457200">
              <a:buFont typeface="+mj-lt"/>
              <a:buAutoNum type="arabicPeriod"/>
            </a:pPr>
            <a:r>
              <a:rPr lang="en-US" dirty="0"/>
              <a:t>showing containment graphically. </a:t>
            </a:r>
          </a:p>
          <a:p>
            <a:pPr algn="just"/>
            <a:r>
              <a:rPr lang="en-US" b="1" dirty="0"/>
              <a:t>Ports Forwarding and Filtering: </a:t>
            </a:r>
            <a:r>
              <a:rPr lang="en-US" dirty="0"/>
              <a:t>Ports connect to the required and provided interfaces on the outside of the class. They can also connect to the classes of the component itself. </a:t>
            </a:r>
          </a:p>
          <a:p>
            <a:endParaRPr lang="en-US" dirty="0"/>
          </a:p>
        </p:txBody>
      </p:sp>
    </p:spTree>
    <p:extLst>
      <p:ext uri="{BB962C8B-B14F-4D97-AF65-F5344CB8AC3E}">
        <p14:creationId xmlns:p14="http://schemas.microsoft.com/office/powerpoint/2010/main" val="418171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r>
              <a:rPr lang="it-IT"/>
              <a:t>INTRODUCTION</a:t>
            </a:r>
          </a:p>
        </p:txBody>
      </p:sp>
      <p:sp>
        <p:nvSpPr>
          <p:cNvPr id="6147" name="Rectangle 3"/>
          <p:cNvSpPr>
            <a:spLocks noGrp="1" noChangeArrowheads="1"/>
          </p:cNvSpPr>
          <p:nvPr>
            <p:ph idx="1"/>
          </p:nvPr>
        </p:nvSpPr>
        <p:spPr>
          <a:xfrm>
            <a:off x="1451579" y="2015732"/>
            <a:ext cx="9603275" cy="3900159"/>
          </a:xfrm>
        </p:spPr>
        <p:txBody>
          <a:bodyPr>
            <a:normAutofit lnSpcReduction="10000"/>
          </a:bodyPr>
          <a:lstStyle/>
          <a:p>
            <a:pPr>
              <a:buNone/>
            </a:pPr>
            <a:r>
              <a:rPr lang="it-IT" dirty="0"/>
              <a:t>An UML diagram classification:</a:t>
            </a:r>
          </a:p>
          <a:p>
            <a:r>
              <a:rPr lang="it-IT" dirty="0"/>
              <a:t>Static </a:t>
            </a:r>
          </a:p>
          <a:p>
            <a:pPr lvl="1"/>
            <a:r>
              <a:rPr lang="it-IT" dirty="0"/>
              <a:t>Use case diagram, Class diagram</a:t>
            </a:r>
          </a:p>
          <a:p>
            <a:r>
              <a:rPr lang="it-IT" dirty="0"/>
              <a:t>Dynamic </a:t>
            </a:r>
          </a:p>
          <a:p>
            <a:pPr lvl="1"/>
            <a:r>
              <a:rPr lang="it-IT" dirty="0"/>
              <a:t>State diagram, Activity diagram, Sequence diagram, Collaboration diagram</a:t>
            </a:r>
          </a:p>
          <a:p>
            <a:r>
              <a:rPr lang="it-IT" dirty="0"/>
              <a:t>Implementation</a:t>
            </a:r>
          </a:p>
          <a:p>
            <a:pPr lvl="1"/>
            <a:r>
              <a:rPr lang="it-IT" dirty="0"/>
              <a:t> Component diagram, Deployment </a:t>
            </a:r>
            <a:r>
              <a:rPr lang="it-IT" dirty="0" err="1"/>
              <a:t>diagram</a:t>
            </a:r>
            <a:endParaRPr lang="it-IT" dirty="0"/>
          </a:p>
          <a:p>
            <a:pPr>
              <a:buNone/>
            </a:pPr>
            <a:r>
              <a:rPr lang="it-IT" dirty="0"/>
              <a:t>UML components diagrams are </a:t>
            </a:r>
            <a:r>
              <a:rPr lang="it-IT" dirty="0" err="1"/>
              <a:t>implementation</a:t>
            </a:r>
            <a:r>
              <a:rPr lang="it-IT" dirty="0"/>
              <a:t> </a:t>
            </a:r>
            <a:r>
              <a:rPr lang="it-IT" dirty="0" err="1"/>
              <a:t>diagrams</a:t>
            </a:r>
            <a:r>
              <a:rPr lang="it-IT" dirty="0"/>
              <a:t> </a:t>
            </a:r>
            <a:r>
              <a:rPr lang="it-IT" dirty="0" err="1"/>
              <a:t>which</a:t>
            </a:r>
            <a:r>
              <a:rPr lang="it-IT" dirty="0"/>
              <a:t> </a:t>
            </a:r>
            <a:r>
              <a:rPr lang="it-IT" dirty="0" err="1"/>
              <a:t>describe</a:t>
            </a:r>
            <a:r>
              <a:rPr lang="it-IT" dirty="0"/>
              <a:t> the different elements required for implementing a system</a:t>
            </a:r>
          </a:p>
        </p:txBody>
      </p:sp>
    </p:spTree>
    <p:extLst>
      <p:ext uri="{BB962C8B-B14F-4D97-AF65-F5344CB8AC3E}">
        <p14:creationId xmlns:p14="http://schemas.microsoft.com/office/powerpoint/2010/main" val="1235210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p:txBody>
          <a:bodyPr/>
          <a:lstStyle/>
          <a:p>
            <a:pPr algn="ctr"/>
            <a:r>
              <a:rPr lang="it-IT" dirty="0"/>
              <a:t>PORT</a:t>
            </a:r>
          </a:p>
        </p:txBody>
      </p:sp>
      <p:pic>
        <p:nvPicPr>
          <p:cNvPr id="134148" name="Picture 4" descr="port"/>
          <p:cNvPicPr>
            <a:picLocks noGrp="1" noChangeAspect="1" noChangeArrowheads="1"/>
          </p:cNvPicPr>
          <p:nvPr>
            <p:ph sz="quarter" idx="2"/>
          </p:nvPr>
        </p:nvPicPr>
        <p:blipFill>
          <a:blip r:embed="rId3" cstate="print"/>
          <a:stretch>
            <a:fillRect/>
          </a:stretch>
        </p:blipFill>
        <p:spPr>
          <a:xfrm>
            <a:off x="8575964" y="1417637"/>
            <a:ext cx="3262024" cy="1505671"/>
          </a:xfrm>
          <a:noFill/>
          <a:ln/>
        </p:spPr>
      </p:pic>
      <p:sp>
        <p:nvSpPr>
          <p:cNvPr id="134149" name="Rectangle 5"/>
          <p:cNvSpPr>
            <a:spLocks noChangeArrowheads="1"/>
          </p:cNvSpPr>
          <p:nvPr/>
        </p:nvSpPr>
        <p:spPr bwMode="auto">
          <a:xfrm>
            <a:off x="609599" y="3124199"/>
            <a:ext cx="7065819" cy="2389909"/>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70000"/>
              <a:buFont typeface="Wingdings" pitchFamily="2" charset="2"/>
              <a:buChar char="n"/>
            </a:pPr>
            <a:r>
              <a:rPr lang="it-IT" sz="2200" dirty="0" err="1">
                <a:effectLst>
                  <a:outerShdw blurRad="38100" dist="38100" dir="2700000" algn="tl">
                    <a:srgbClr val="000000"/>
                  </a:outerShdw>
                </a:effectLst>
              </a:rPr>
              <a:t>Is</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shown</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as</a:t>
            </a:r>
            <a:r>
              <a:rPr lang="it-IT" sz="2200" dirty="0">
                <a:effectLst>
                  <a:outerShdw blurRad="38100" dist="38100" dir="2700000" algn="tl">
                    <a:srgbClr val="000000"/>
                  </a:outerShdw>
                </a:effectLst>
              </a:rPr>
              <a:t> a small </a:t>
            </a:r>
            <a:r>
              <a:rPr lang="it-IT" sz="2200" dirty="0" err="1">
                <a:effectLst>
                  <a:outerShdw blurRad="38100" dist="38100" dir="2700000" algn="tl">
                    <a:srgbClr val="000000"/>
                  </a:outerShdw>
                </a:effectLst>
              </a:rPr>
              <a:t>square</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symbol</a:t>
            </a:r>
            <a:endParaRPr lang="it-IT" sz="2200" dirty="0">
              <a:effectLst>
                <a:outerShdw blurRad="38100" dist="38100" dir="2700000" algn="tl">
                  <a:srgbClr val="000000"/>
                </a:outerShdw>
              </a:effectLst>
            </a:endParaRPr>
          </a:p>
          <a:p>
            <a:pPr marL="342900" indent="-342900">
              <a:lnSpc>
                <a:spcPct val="80000"/>
              </a:lnSpc>
              <a:spcBef>
                <a:spcPct val="20000"/>
              </a:spcBef>
              <a:buClr>
                <a:schemeClr val="hlink"/>
              </a:buClr>
              <a:buSzPct val="70000"/>
              <a:buFont typeface="Wingdings" pitchFamily="2" charset="2"/>
              <a:buChar char="n"/>
            </a:pPr>
            <a:r>
              <a:rPr lang="it-IT" sz="2200" dirty="0" err="1">
                <a:effectLst>
                  <a:outerShdw blurRad="38100" dist="38100" dir="2700000" algn="tl">
                    <a:srgbClr val="000000"/>
                  </a:outerShdw>
                </a:effectLst>
              </a:rPr>
              <a:t>Ports</a:t>
            </a:r>
            <a:r>
              <a:rPr lang="it-IT" sz="2200" dirty="0">
                <a:effectLst>
                  <a:outerShdw blurRad="38100" dist="38100" dir="2700000" algn="tl">
                    <a:srgbClr val="000000"/>
                  </a:outerShdw>
                </a:effectLst>
              </a:rPr>
              <a:t> can be </a:t>
            </a:r>
            <a:r>
              <a:rPr lang="it-IT" sz="2200" dirty="0" err="1">
                <a:effectLst>
                  <a:outerShdw blurRad="38100" dist="38100" dir="2700000" algn="tl">
                    <a:srgbClr val="000000"/>
                  </a:outerShdw>
                </a:effectLst>
              </a:rPr>
              <a:t>named</a:t>
            </a:r>
            <a:r>
              <a:rPr lang="it-IT" sz="2200" dirty="0">
                <a:effectLst>
                  <a:outerShdw blurRad="38100" dist="38100" dir="2700000" algn="tl">
                    <a:srgbClr val="000000"/>
                  </a:outerShdw>
                </a:effectLst>
              </a:rPr>
              <a:t>, and the </a:t>
            </a:r>
            <a:r>
              <a:rPr lang="it-IT" sz="2200" dirty="0" err="1">
                <a:effectLst>
                  <a:outerShdw blurRad="38100" dist="38100" dir="2700000" algn="tl">
                    <a:srgbClr val="000000"/>
                  </a:outerShdw>
                </a:effectLst>
              </a:rPr>
              <a:t>name</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is</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placed</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near</a:t>
            </a:r>
            <a:r>
              <a:rPr lang="it-IT" sz="2200" dirty="0">
                <a:effectLst>
                  <a:outerShdw blurRad="38100" dist="38100" dir="2700000" algn="tl">
                    <a:srgbClr val="000000"/>
                  </a:outerShdw>
                </a:effectLst>
              </a:rPr>
              <a:t> the </a:t>
            </a:r>
            <a:r>
              <a:rPr lang="it-IT" sz="2200" dirty="0" err="1">
                <a:effectLst>
                  <a:outerShdw blurRad="38100" dist="38100" dir="2700000" algn="tl">
                    <a:srgbClr val="000000"/>
                  </a:outerShdw>
                </a:effectLst>
              </a:rPr>
              <a:t>square</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symbol</a:t>
            </a:r>
            <a:endParaRPr lang="it-IT" sz="2200" dirty="0">
              <a:effectLst>
                <a:outerShdw blurRad="38100" dist="38100" dir="2700000" algn="tl">
                  <a:srgbClr val="000000"/>
                </a:outerShdw>
              </a:effectLst>
            </a:endParaRPr>
          </a:p>
          <a:p>
            <a:pPr marL="342900" indent="-342900">
              <a:lnSpc>
                <a:spcPct val="80000"/>
              </a:lnSpc>
              <a:spcBef>
                <a:spcPct val="20000"/>
              </a:spcBef>
              <a:buClr>
                <a:schemeClr val="hlink"/>
              </a:buClr>
              <a:buSzPct val="70000"/>
              <a:buFont typeface="Wingdings" pitchFamily="2" charset="2"/>
              <a:buChar char="n"/>
            </a:pPr>
            <a:r>
              <a:rPr lang="it-IT" sz="2200" dirty="0" err="1">
                <a:effectLst>
                  <a:outerShdw blurRad="38100" dist="38100" dir="2700000" algn="tl">
                    <a:srgbClr val="000000"/>
                  </a:outerShdw>
                </a:effectLst>
              </a:rPr>
              <a:t>Is</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associated</a:t>
            </a:r>
            <a:r>
              <a:rPr lang="it-IT" sz="2200" dirty="0">
                <a:effectLst>
                  <a:outerShdw blurRad="38100" dist="38100" dir="2700000" algn="tl">
                    <a:srgbClr val="000000"/>
                  </a:outerShdw>
                </a:effectLst>
              </a:rPr>
              <a:t> with the </a:t>
            </a:r>
            <a:r>
              <a:rPr lang="it-IT" sz="2200" dirty="0" err="1">
                <a:effectLst>
                  <a:outerShdw blurRad="38100" dist="38100" dir="2700000" algn="tl">
                    <a:srgbClr val="000000"/>
                  </a:outerShdw>
                </a:effectLst>
              </a:rPr>
              <a:t>interfaces</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that</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specify</a:t>
            </a:r>
            <a:r>
              <a:rPr lang="it-IT" sz="2200" dirty="0">
                <a:effectLst>
                  <a:outerShdw blurRad="38100" dist="38100" dir="2700000" algn="tl">
                    <a:srgbClr val="000000"/>
                  </a:outerShdw>
                </a:effectLst>
              </a:rPr>
              <a:t> the nature of the </a:t>
            </a:r>
            <a:r>
              <a:rPr lang="it-IT" sz="2200" dirty="0" err="1">
                <a:effectLst>
                  <a:outerShdw blurRad="38100" dist="38100" dir="2700000" algn="tl">
                    <a:srgbClr val="000000"/>
                  </a:outerShdw>
                </a:effectLst>
              </a:rPr>
              <a:t>interactions</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that</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may</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occur</a:t>
            </a:r>
            <a:r>
              <a:rPr lang="it-IT" sz="2200" dirty="0">
                <a:effectLst>
                  <a:outerShdw blurRad="38100" dist="38100" dir="2700000" algn="tl">
                    <a:srgbClr val="000000"/>
                  </a:outerShdw>
                </a:effectLst>
              </a:rPr>
              <a:t> over a </a:t>
            </a:r>
            <a:r>
              <a:rPr lang="it-IT" sz="2200" dirty="0" err="1">
                <a:effectLst>
                  <a:outerShdw blurRad="38100" dist="38100" dir="2700000" algn="tl">
                    <a:srgbClr val="000000"/>
                  </a:outerShdw>
                </a:effectLst>
              </a:rPr>
              <a:t>port</a:t>
            </a:r>
            <a:endParaRPr lang="it-IT" sz="2200" dirty="0">
              <a:effectLst>
                <a:outerShdw blurRad="38100" dist="38100" dir="2700000" algn="tl">
                  <a:srgbClr val="000000"/>
                </a:outerShdw>
              </a:effectLst>
            </a:endParaRPr>
          </a:p>
        </p:txBody>
      </p:sp>
      <p:sp>
        <p:nvSpPr>
          <p:cNvPr id="134151" name="Rectangle 7"/>
          <p:cNvSpPr>
            <a:spLocks noChangeArrowheads="1"/>
          </p:cNvSpPr>
          <p:nvPr/>
        </p:nvSpPr>
        <p:spPr bwMode="auto">
          <a:xfrm>
            <a:off x="609600" y="1524000"/>
            <a:ext cx="8575964" cy="12954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200" dirty="0" err="1">
                <a:effectLst>
                  <a:outerShdw blurRad="38100" dist="38100" dir="2700000" algn="tl">
                    <a:srgbClr val="000000"/>
                  </a:outerShdw>
                </a:effectLst>
              </a:rPr>
              <a:t>Specifies</a:t>
            </a:r>
            <a:r>
              <a:rPr lang="it-IT" sz="2200" dirty="0">
                <a:effectLst>
                  <a:outerShdw blurRad="38100" dist="38100" dir="2700000" algn="tl">
                    <a:srgbClr val="000000"/>
                  </a:outerShdw>
                </a:effectLst>
              </a:rPr>
              <a:t> a </a:t>
            </a:r>
            <a:r>
              <a:rPr lang="it-IT" sz="2200" dirty="0" err="1">
                <a:effectLst>
                  <a:outerShdw blurRad="38100" dist="38100" dir="2700000" algn="tl">
                    <a:srgbClr val="000000"/>
                  </a:outerShdw>
                </a:effectLst>
              </a:rPr>
              <a:t>distinct</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interaction</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point</a:t>
            </a:r>
            <a:endParaRPr lang="it-IT" sz="2200" dirty="0">
              <a:effectLst>
                <a:outerShdw blurRad="38100" dist="38100" dir="2700000" algn="tl">
                  <a:srgbClr val="000000"/>
                </a:outerShdw>
              </a:effectLst>
            </a:endParaRPr>
          </a:p>
          <a:p>
            <a:pPr marL="742950" lvl="1" indent="-285750">
              <a:spcBef>
                <a:spcPct val="20000"/>
              </a:spcBef>
              <a:buClr>
                <a:schemeClr val="accent2"/>
              </a:buClr>
              <a:buSzPct val="70000"/>
              <a:buFont typeface="Wingdings" pitchFamily="2" charset="2"/>
              <a:buChar char="n"/>
            </a:pPr>
            <a:r>
              <a:rPr lang="it-IT" sz="2200" dirty="0" err="1">
                <a:effectLst>
                  <a:outerShdw blurRad="38100" dist="38100" dir="2700000" algn="tl">
                    <a:srgbClr val="000000"/>
                  </a:outerShdw>
                </a:effectLst>
              </a:rPr>
              <a:t>Between</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that</a:t>
            </a:r>
            <a:r>
              <a:rPr lang="it-IT" sz="2200" dirty="0">
                <a:effectLst>
                  <a:outerShdw blurRad="38100" dist="38100" dir="2700000" algn="tl">
                    <a:srgbClr val="000000"/>
                  </a:outerShdw>
                </a:effectLst>
              </a:rPr>
              <a:t> component and </a:t>
            </a:r>
            <a:r>
              <a:rPr lang="it-IT" sz="2200" dirty="0" err="1">
                <a:effectLst>
                  <a:outerShdw blurRad="38100" dist="38100" dir="2700000" algn="tl">
                    <a:srgbClr val="000000"/>
                  </a:outerShdw>
                </a:effectLst>
              </a:rPr>
              <a:t>its</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environment</a:t>
            </a:r>
            <a:endParaRPr lang="it-IT" sz="2200" dirty="0">
              <a:effectLst>
                <a:outerShdw blurRad="38100" dist="38100" dir="2700000" algn="tl">
                  <a:srgbClr val="000000"/>
                </a:outerShdw>
              </a:effectLst>
            </a:endParaRPr>
          </a:p>
          <a:p>
            <a:pPr marL="742950" lvl="1" indent="-285750">
              <a:spcBef>
                <a:spcPct val="20000"/>
              </a:spcBef>
              <a:buClr>
                <a:schemeClr val="accent2"/>
              </a:buClr>
              <a:buSzPct val="70000"/>
              <a:buFont typeface="Wingdings" pitchFamily="2" charset="2"/>
              <a:buChar char="n"/>
            </a:pPr>
            <a:r>
              <a:rPr lang="it-IT" sz="2200" dirty="0" err="1">
                <a:effectLst>
                  <a:outerShdw blurRad="38100" dist="38100" dir="2700000" algn="tl">
                    <a:srgbClr val="000000"/>
                  </a:outerShdw>
                </a:effectLst>
              </a:rPr>
              <a:t>Between</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that</a:t>
            </a:r>
            <a:r>
              <a:rPr lang="it-IT" sz="2200" dirty="0">
                <a:effectLst>
                  <a:outerShdw blurRad="38100" dist="38100" dir="2700000" algn="tl">
                    <a:srgbClr val="000000"/>
                  </a:outerShdw>
                </a:effectLst>
              </a:rPr>
              <a:t> component and </a:t>
            </a:r>
            <a:r>
              <a:rPr lang="it-IT" sz="2200" dirty="0" err="1">
                <a:effectLst>
                  <a:outerShdw blurRad="38100" dist="38100" dir="2700000" algn="tl">
                    <a:srgbClr val="000000"/>
                  </a:outerShdw>
                </a:effectLst>
              </a:rPr>
              <a:t>its</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internal</a:t>
            </a:r>
            <a:r>
              <a:rPr lang="it-IT" sz="2200" dirty="0">
                <a:effectLst>
                  <a:outerShdw blurRad="38100" dist="38100" dir="2700000" algn="tl">
                    <a:srgbClr val="000000"/>
                  </a:outerShdw>
                </a:effectLst>
              </a:rPr>
              <a:t> </a:t>
            </a:r>
            <a:r>
              <a:rPr lang="it-IT" sz="2200" dirty="0" err="1">
                <a:effectLst>
                  <a:outerShdw blurRad="38100" dist="38100" dir="2700000" algn="tl">
                    <a:srgbClr val="000000"/>
                  </a:outerShdw>
                </a:effectLst>
              </a:rPr>
              <a:t>parts</a:t>
            </a:r>
            <a:endParaRPr lang="it-IT" sz="2200" dirty="0">
              <a:effectLst>
                <a:outerShdw blurRad="38100" dist="38100" dir="2700000" algn="tl">
                  <a:srgbClr val="000000"/>
                </a:outerShdw>
              </a:effectLst>
            </a:endParaRPr>
          </a:p>
        </p:txBody>
      </p:sp>
      <p:pic>
        <p:nvPicPr>
          <p:cNvPr id="134158" name="Picture 14" descr="6"/>
          <p:cNvPicPr>
            <a:picLocks noChangeAspect="1" noChangeArrowheads="1"/>
          </p:cNvPicPr>
          <p:nvPr/>
        </p:nvPicPr>
        <p:blipFill>
          <a:blip r:embed="rId4" cstate="print"/>
          <a:srcRect/>
          <a:stretch>
            <a:fillRect/>
          </a:stretch>
        </p:blipFill>
        <p:spPr bwMode="auto">
          <a:xfrm>
            <a:off x="7802562" y="3389890"/>
            <a:ext cx="4389438" cy="2389909"/>
          </a:xfrm>
          <a:prstGeom prst="rect">
            <a:avLst/>
          </a:prstGeom>
          <a:noFill/>
        </p:spPr>
      </p:pic>
    </p:spTree>
    <p:extLst>
      <p:ext uri="{BB962C8B-B14F-4D97-AF65-F5344CB8AC3E}">
        <p14:creationId xmlns:p14="http://schemas.microsoft.com/office/powerpoint/2010/main" val="1322047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algn="ctr"/>
            <a:r>
              <a:rPr lang="en-US" dirty="0"/>
              <a:t>PORT</a:t>
            </a:r>
          </a:p>
        </p:txBody>
      </p:sp>
      <p:sp>
        <p:nvSpPr>
          <p:cNvPr id="142339" name="Rectangle 3"/>
          <p:cNvSpPr>
            <a:spLocks noGrp="1" noChangeArrowheads="1"/>
          </p:cNvSpPr>
          <p:nvPr>
            <p:ph type="body" sz="half" idx="1"/>
          </p:nvPr>
        </p:nvSpPr>
        <p:spPr>
          <a:xfrm>
            <a:off x="561108" y="1508919"/>
            <a:ext cx="11270673" cy="838200"/>
          </a:xfrm>
        </p:spPr>
        <p:txBody>
          <a:bodyPr>
            <a:normAutofit fontScale="92500"/>
          </a:bodyPr>
          <a:lstStyle/>
          <a:p>
            <a:r>
              <a:rPr lang="it-IT" sz="2400" dirty="0" err="1">
                <a:latin typeface="Comic Sans MS" pitchFamily="66" charset="0"/>
              </a:rPr>
              <a:t>Ports</a:t>
            </a:r>
            <a:r>
              <a:rPr lang="it-IT" sz="2400" dirty="0">
                <a:latin typeface="Comic Sans MS" pitchFamily="66" charset="0"/>
              </a:rPr>
              <a:t> can </a:t>
            </a:r>
            <a:r>
              <a:rPr lang="it-IT" sz="2400" dirty="0" err="1">
                <a:latin typeface="Comic Sans MS" pitchFamily="66" charset="0"/>
              </a:rPr>
              <a:t>support</a:t>
            </a:r>
            <a:r>
              <a:rPr lang="it-IT" sz="2400" dirty="0">
                <a:latin typeface="Comic Sans MS" pitchFamily="66" charset="0"/>
              </a:rPr>
              <a:t> </a:t>
            </a:r>
            <a:r>
              <a:rPr lang="it-IT" sz="2400" dirty="0" err="1">
                <a:latin typeface="Comic Sans MS" pitchFamily="66" charset="0"/>
              </a:rPr>
              <a:t>unidirectional</a:t>
            </a:r>
            <a:r>
              <a:rPr lang="it-IT" sz="2400" dirty="0">
                <a:latin typeface="Comic Sans MS" pitchFamily="66" charset="0"/>
              </a:rPr>
              <a:t> </a:t>
            </a:r>
            <a:r>
              <a:rPr lang="it-IT" sz="2400" dirty="0" err="1">
                <a:latin typeface="Comic Sans MS" pitchFamily="66" charset="0"/>
              </a:rPr>
              <a:t>communication</a:t>
            </a:r>
            <a:r>
              <a:rPr lang="it-IT" sz="2400" dirty="0">
                <a:latin typeface="Comic Sans MS" pitchFamily="66" charset="0"/>
              </a:rPr>
              <a:t> or bi-</a:t>
            </a:r>
            <a:r>
              <a:rPr lang="it-IT" sz="2400" dirty="0" err="1">
                <a:latin typeface="Comic Sans MS" pitchFamily="66" charset="0"/>
              </a:rPr>
              <a:t>directional</a:t>
            </a:r>
            <a:r>
              <a:rPr lang="it-IT" sz="2400" dirty="0">
                <a:latin typeface="Comic Sans MS" pitchFamily="66" charset="0"/>
              </a:rPr>
              <a:t> </a:t>
            </a:r>
            <a:r>
              <a:rPr lang="it-IT" sz="2400" dirty="0" err="1">
                <a:latin typeface="Comic Sans MS" pitchFamily="66" charset="0"/>
              </a:rPr>
              <a:t>communication</a:t>
            </a:r>
            <a:endParaRPr lang="en-US" sz="2800" dirty="0"/>
          </a:p>
        </p:txBody>
      </p:sp>
      <p:sp>
        <p:nvSpPr>
          <p:cNvPr id="142344" name="Rectangle 8"/>
          <p:cNvSpPr>
            <a:spLocks noChangeArrowheads="1"/>
          </p:cNvSpPr>
          <p:nvPr/>
        </p:nvSpPr>
        <p:spPr bwMode="auto">
          <a:xfrm>
            <a:off x="639619" y="4031674"/>
            <a:ext cx="5636490" cy="2409825"/>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400" dirty="0" err="1">
                <a:effectLst>
                  <a:outerShdw blurRad="38100" dist="38100" dir="2700000" algn="tl">
                    <a:srgbClr val="000000"/>
                  </a:outerShdw>
                </a:effectLst>
              </a:rPr>
              <a:t>If</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there</a:t>
            </a:r>
            <a:r>
              <a:rPr lang="it-IT" sz="2400" dirty="0">
                <a:effectLst>
                  <a:outerShdw blurRad="38100" dist="38100" dir="2700000" algn="tl">
                    <a:srgbClr val="000000"/>
                  </a:outerShdw>
                </a:effectLst>
              </a:rPr>
              <a:t> are multiple </a:t>
            </a:r>
            <a:r>
              <a:rPr lang="it-IT" sz="2400" dirty="0" err="1">
                <a:effectLst>
                  <a:outerShdw blurRad="38100" dist="38100" dir="2700000" algn="tl">
                    <a:srgbClr val="000000"/>
                  </a:outerShdw>
                </a:effectLst>
              </a:rPr>
              <a:t>interfaces</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associated</a:t>
            </a:r>
            <a:r>
              <a:rPr lang="it-IT" sz="2400" dirty="0">
                <a:effectLst>
                  <a:outerShdw blurRad="38100" dist="38100" dir="2700000" algn="tl">
                    <a:srgbClr val="000000"/>
                  </a:outerShdw>
                </a:effectLst>
              </a:rPr>
              <a:t> with a </a:t>
            </a:r>
            <a:r>
              <a:rPr lang="it-IT" sz="2400" dirty="0" err="1">
                <a:effectLst>
                  <a:outerShdw blurRad="38100" dist="38100" dir="2700000" algn="tl">
                    <a:srgbClr val="000000"/>
                  </a:outerShdw>
                </a:effectLst>
              </a:rPr>
              <a:t>port</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these</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interfaces</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may</a:t>
            </a:r>
            <a:r>
              <a:rPr lang="it-IT" sz="2400" dirty="0">
                <a:effectLst>
                  <a:outerShdw blurRad="38100" dist="38100" dir="2700000" algn="tl">
                    <a:srgbClr val="000000"/>
                  </a:outerShdw>
                </a:effectLst>
              </a:rPr>
              <a:t> be </a:t>
            </a:r>
            <a:r>
              <a:rPr lang="it-IT" sz="2400" dirty="0" err="1">
                <a:effectLst>
                  <a:outerShdw blurRad="38100" dist="38100" dir="2700000" algn="tl">
                    <a:srgbClr val="000000"/>
                  </a:outerShdw>
                </a:effectLst>
              </a:rPr>
              <a:t>listed</a:t>
            </a:r>
            <a:r>
              <a:rPr lang="it-IT" sz="2400" dirty="0">
                <a:effectLst>
                  <a:outerShdw blurRad="38100" dist="38100" dir="2700000" algn="tl">
                    <a:srgbClr val="000000"/>
                  </a:outerShdw>
                </a:effectLst>
              </a:rPr>
              <a:t> with the </a:t>
            </a:r>
            <a:r>
              <a:rPr lang="it-IT" sz="2400" dirty="0" err="1">
                <a:effectLst>
                  <a:outerShdw blurRad="38100" dist="38100" dir="2700000" algn="tl">
                    <a:srgbClr val="000000"/>
                  </a:outerShdw>
                </a:effectLst>
              </a:rPr>
              <a:t>interface</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icon</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separated</a:t>
            </a:r>
            <a:r>
              <a:rPr lang="it-IT" sz="2400" dirty="0">
                <a:effectLst>
                  <a:outerShdw blurRad="38100" dist="38100" dir="2700000" algn="tl">
                    <a:srgbClr val="000000"/>
                  </a:outerShdw>
                </a:effectLst>
              </a:rPr>
              <a:t> by a </a:t>
            </a:r>
            <a:r>
              <a:rPr lang="it-IT" sz="2400" dirty="0" err="1">
                <a:effectLst>
                  <a:outerShdw blurRad="38100" dist="38100" dir="2700000" algn="tl">
                    <a:srgbClr val="000000"/>
                  </a:outerShdw>
                </a:effectLst>
              </a:rPr>
              <a:t>commas</a:t>
            </a:r>
            <a:endParaRPr lang="en-US" sz="2800" dirty="0">
              <a:effectLst>
                <a:outerShdw blurRad="38100" dist="38100" dir="2700000" algn="tl">
                  <a:srgbClr val="000000"/>
                </a:outerShdw>
              </a:effectLst>
              <a:latin typeface="Garamond" pitchFamily="18" charset="0"/>
            </a:endParaRPr>
          </a:p>
        </p:txBody>
      </p:sp>
      <p:pic>
        <p:nvPicPr>
          <p:cNvPr id="142345" name="Picture 9" descr="6"/>
          <p:cNvPicPr>
            <a:picLocks noChangeAspect="1" noChangeArrowheads="1"/>
          </p:cNvPicPr>
          <p:nvPr/>
        </p:nvPicPr>
        <p:blipFill>
          <a:blip r:embed="rId3" cstate="print"/>
          <a:srcRect/>
          <a:stretch>
            <a:fillRect/>
          </a:stretch>
        </p:blipFill>
        <p:spPr bwMode="auto">
          <a:xfrm>
            <a:off x="2122054" y="2191145"/>
            <a:ext cx="5098259" cy="1646563"/>
          </a:xfrm>
          <a:prstGeom prst="rect">
            <a:avLst/>
          </a:prstGeom>
          <a:noFill/>
        </p:spPr>
      </p:pic>
      <p:pic>
        <p:nvPicPr>
          <p:cNvPr id="142346" name="Picture 10" descr="engine2"/>
          <p:cNvPicPr>
            <a:picLocks noChangeAspect="1" noChangeArrowheads="1"/>
          </p:cNvPicPr>
          <p:nvPr/>
        </p:nvPicPr>
        <p:blipFill>
          <a:blip r:embed="rId4" cstate="print"/>
          <a:srcRect/>
          <a:stretch>
            <a:fillRect/>
          </a:stretch>
        </p:blipFill>
        <p:spPr bwMode="auto">
          <a:xfrm>
            <a:off x="7301345" y="2191146"/>
            <a:ext cx="3034146" cy="1387038"/>
          </a:xfrm>
          <a:prstGeom prst="rect">
            <a:avLst/>
          </a:prstGeom>
          <a:noFill/>
        </p:spPr>
      </p:pic>
      <p:pic>
        <p:nvPicPr>
          <p:cNvPr id="142347" name="Picture 11" descr="6bis"/>
          <p:cNvPicPr>
            <a:picLocks noChangeAspect="1" noChangeArrowheads="1"/>
          </p:cNvPicPr>
          <p:nvPr/>
        </p:nvPicPr>
        <p:blipFill>
          <a:blip r:embed="rId5" cstate="print"/>
          <a:srcRect/>
          <a:stretch>
            <a:fillRect/>
          </a:stretch>
        </p:blipFill>
        <p:spPr bwMode="auto">
          <a:xfrm>
            <a:off x="7079674" y="3941185"/>
            <a:ext cx="4502726" cy="1766887"/>
          </a:xfrm>
          <a:prstGeom prst="rect">
            <a:avLst/>
          </a:prstGeom>
          <a:noFill/>
        </p:spPr>
      </p:pic>
    </p:spTree>
    <p:extLst>
      <p:ext uri="{BB962C8B-B14F-4D97-AF65-F5344CB8AC3E}">
        <p14:creationId xmlns:p14="http://schemas.microsoft.com/office/powerpoint/2010/main" val="2427974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r>
              <a:rPr lang="it-IT"/>
              <a:t>PORT</a:t>
            </a:r>
          </a:p>
        </p:txBody>
      </p:sp>
      <p:sp>
        <p:nvSpPr>
          <p:cNvPr id="80899" name="Rectangle 3"/>
          <p:cNvSpPr>
            <a:spLocks noGrp="1" noChangeArrowheads="1"/>
          </p:cNvSpPr>
          <p:nvPr>
            <p:ph idx="1"/>
          </p:nvPr>
        </p:nvSpPr>
        <p:spPr/>
        <p:txBody>
          <a:bodyPr>
            <a:normAutofit/>
          </a:bodyPr>
          <a:lstStyle/>
          <a:p>
            <a:pPr lvl="1"/>
            <a:r>
              <a:rPr lang="it-IT" sz="2000" dirty="0" err="1"/>
              <a:t>All</a:t>
            </a:r>
            <a:r>
              <a:rPr lang="it-IT" sz="2000" dirty="0"/>
              <a:t> </a:t>
            </a:r>
            <a:r>
              <a:rPr lang="it-IT" sz="2000" dirty="0" err="1"/>
              <a:t>interactions</a:t>
            </a:r>
            <a:r>
              <a:rPr lang="it-IT" sz="2000" dirty="0"/>
              <a:t> of a component with </a:t>
            </a:r>
            <a:r>
              <a:rPr lang="it-IT" sz="2000" dirty="0" err="1"/>
              <a:t>its</a:t>
            </a:r>
            <a:r>
              <a:rPr lang="it-IT" sz="2000" dirty="0"/>
              <a:t> </a:t>
            </a:r>
            <a:r>
              <a:rPr lang="it-IT" sz="2000" dirty="0" err="1"/>
              <a:t>environment</a:t>
            </a:r>
            <a:r>
              <a:rPr lang="it-IT" sz="2000" dirty="0"/>
              <a:t> are </a:t>
            </a:r>
            <a:r>
              <a:rPr lang="it-IT" sz="2000" dirty="0" err="1"/>
              <a:t>achieved</a:t>
            </a:r>
            <a:r>
              <a:rPr lang="it-IT" sz="2000" dirty="0"/>
              <a:t> </a:t>
            </a:r>
            <a:r>
              <a:rPr lang="it-IT" sz="2000" dirty="0" err="1"/>
              <a:t>through</a:t>
            </a:r>
            <a:r>
              <a:rPr lang="it-IT" sz="2000" dirty="0"/>
              <a:t> a </a:t>
            </a:r>
            <a:r>
              <a:rPr lang="it-IT" sz="2000" dirty="0" err="1"/>
              <a:t>port</a:t>
            </a:r>
            <a:endParaRPr lang="it-IT" sz="2000" dirty="0"/>
          </a:p>
          <a:p>
            <a:pPr lvl="1"/>
            <a:r>
              <a:rPr lang="it-IT" sz="2000" dirty="0"/>
              <a:t>The </a:t>
            </a:r>
            <a:r>
              <a:rPr lang="it-IT" sz="2000" dirty="0" err="1"/>
              <a:t>internals</a:t>
            </a:r>
            <a:r>
              <a:rPr lang="it-IT" sz="2000" dirty="0"/>
              <a:t> are </a:t>
            </a:r>
            <a:r>
              <a:rPr lang="it-IT" sz="2000" dirty="0" err="1"/>
              <a:t>fully</a:t>
            </a:r>
            <a:r>
              <a:rPr lang="it-IT" sz="2000" dirty="0"/>
              <a:t> </a:t>
            </a:r>
            <a:r>
              <a:rPr lang="it-IT" sz="2000" dirty="0" err="1"/>
              <a:t>isolated</a:t>
            </a:r>
            <a:r>
              <a:rPr lang="it-IT" sz="2000" dirty="0"/>
              <a:t> from the </a:t>
            </a:r>
            <a:r>
              <a:rPr lang="it-IT" sz="2000" dirty="0" err="1"/>
              <a:t>environment</a:t>
            </a:r>
            <a:endParaRPr lang="it-IT" sz="2000" dirty="0"/>
          </a:p>
          <a:p>
            <a:pPr lvl="1"/>
            <a:r>
              <a:rPr lang="it-IT" sz="2000" dirty="0" err="1"/>
              <a:t>This</a:t>
            </a:r>
            <a:r>
              <a:rPr lang="it-IT" sz="2000" dirty="0"/>
              <a:t> </a:t>
            </a:r>
            <a:r>
              <a:rPr lang="it-IT" sz="2000" dirty="0" err="1"/>
              <a:t>allows</a:t>
            </a:r>
            <a:r>
              <a:rPr lang="it-IT" sz="2000" dirty="0"/>
              <a:t> </a:t>
            </a:r>
            <a:r>
              <a:rPr lang="it-IT" sz="2000" dirty="0" err="1"/>
              <a:t>such</a:t>
            </a:r>
            <a:r>
              <a:rPr lang="it-IT" sz="2000" dirty="0"/>
              <a:t> a component to be </a:t>
            </a:r>
            <a:r>
              <a:rPr lang="it-IT" sz="2000" dirty="0" err="1"/>
              <a:t>used</a:t>
            </a:r>
            <a:r>
              <a:rPr lang="it-IT" sz="2000" dirty="0"/>
              <a:t> in </a:t>
            </a:r>
            <a:r>
              <a:rPr lang="it-IT" sz="2000" dirty="0" err="1"/>
              <a:t>any</a:t>
            </a:r>
            <a:r>
              <a:rPr lang="it-IT" sz="2000" dirty="0"/>
              <a:t> </a:t>
            </a:r>
            <a:r>
              <a:rPr lang="it-IT" sz="2000" dirty="0" err="1"/>
              <a:t>context</a:t>
            </a:r>
            <a:r>
              <a:rPr lang="it-IT" sz="2000" dirty="0"/>
              <a:t> </a:t>
            </a:r>
            <a:r>
              <a:rPr lang="it-IT" sz="2000" dirty="0" err="1"/>
              <a:t>that</a:t>
            </a:r>
            <a:r>
              <a:rPr lang="it-IT" sz="2000" dirty="0"/>
              <a:t> </a:t>
            </a:r>
            <a:r>
              <a:rPr lang="it-IT" sz="2000" dirty="0" err="1"/>
              <a:t>satisfies</a:t>
            </a:r>
            <a:r>
              <a:rPr lang="it-IT" sz="2000" dirty="0"/>
              <a:t> the </a:t>
            </a:r>
            <a:r>
              <a:rPr lang="it-IT" sz="2000" dirty="0" err="1"/>
              <a:t>constraints</a:t>
            </a:r>
            <a:r>
              <a:rPr lang="it-IT" sz="2000" dirty="0"/>
              <a:t> </a:t>
            </a:r>
            <a:r>
              <a:rPr lang="it-IT" sz="2000" dirty="0" err="1"/>
              <a:t>specified</a:t>
            </a:r>
            <a:r>
              <a:rPr lang="it-IT" sz="2000" dirty="0"/>
              <a:t> by </a:t>
            </a:r>
            <a:r>
              <a:rPr lang="it-IT" sz="2000" dirty="0" err="1"/>
              <a:t>its</a:t>
            </a:r>
            <a:r>
              <a:rPr lang="it-IT" sz="2000" dirty="0"/>
              <a:t> </a:t>
            </a:r>
            <a:r>
              <a:rPr lang="it-IT" sz="2000" dirty="0" err="1"/>
              <a:t>ports</a:t>
            </a:r>
            <a:endParaRPr lang="it-IT" sz="2000" dirty="0"/>
          </a:p>
          <a:p>
            <a:pPr lvl="1"/>
            <a:r>
              <a:rPr lang="it-IT" sz="2000" dirty="0" err="1"/>
              <a:t>Ports</a:t>
            </a:r>
            <a:r>
              <a:rPr lang="it-IT" sz="2000" dirty="0"/>
              <a:t> are </a:t>
            </a:r>
            <a:r>
              <a:rPr lang="it-IT" sz="2000" dirty="0" err="1"/>
              <a:t>not</a:t>
            </a:r>
            <a:r>
              <a:rPr lang="it-IT" sz="2000" dirty="0"/>
              <a:t> </a:t>
            </a:r>
            <a:r>
              <a:rPr lang="it-IT" sz="2000" dirty="0" err="1"/>
              <a:t>defined</a:t>
            </a:r>
            <a:r>
              <a:rPr lang="it-IT" sz="2000" dirty="0"/>
              <a:t> in UML 1.x</a:t>
            </a:r>
          </a:p>
        </p:txBody>
      </p:sp>
    </p:spTree>
    <p:extLst>
      <p:ext uri="{BB962C8B-B14F-4D97-AF65-F5344CB8AC3E}">
        <p14:creationId xmlns:p14="http://schemas.microsoft.com/office/powerpoint/2010/main" val="3254606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it-IT"/>
              <a:t>EXTERNAL VIEW</a:t>
            </a:r>
          </a:p>
        </p:txBody>
      </p:sp>
      <p:pic>
        <p:nvPicPr>
          <p:cNvPr id="30738" name="Picture 18" descr="8"/>
          <p:cNvPicPr>
            <a:picLocks noGrp="1" noChangeAspect="1" noChangeArrowheads="1"/>
          </p:cNvPicPr>
          <p:nvPr>
            <p:ph sz="half" idx="1"/>
          </p:nvPr>
        </p:nvPicPr>
        <p:blipFill>
          <a:blip r:embed="rId3" cstate="print"/>
          <a:stretch>
            <a:fillRect/>
          </a:stretch>
        </p:blipFill>
        <p:spPr>
          <a:xfrm>
            <a:off x="9250179" y="2103697"/>
            <a:ext cx="2387639" cy="3505900"/>
          </a:xfrm>
          <a:noFill/>
          <a:ln/>
        </p:spPr>
      </p:pic>
      <p:sp>
        <p:nvSpPr>
          <p:cNvPr id="30723" name="Rectangle 3"/>
          <p:cNvSpPr>
            <a:spLocks noGrp="1" noChangeArrowheads="1"/>
          </p:cNvSpPr>
          <p:nvPr>
            <p:ph sz="half" idx="2"/>
          </p:nvPr>
        </p:nvSpPr>
        <p:spPr>
          <a:xfrm>
            <a:off x="1838324" y="2498418"/>
            <a:ext cx="4968875" cy="1152525"/>
          </a:xfrm>
        </p:spPr>
        <p:txBody>
          <a:bodyPr/>
          <a:lstStyle/>
          <a:p>
            <a:pPr>
              <a:lnSpc>
                <a:spcPct val="90000"/>
              </a:lnSpc>
            </a:pPr>
            <a:r>
              <a:rPr lang="it-IT" sz="2400" dirty="0">
                <a:latin typeface="Comic Sans MS" pitchFamily="66" charset="0"/>
              </a:rPr>
              <a:t>An external view (or black box view) shows publicly visible properties and operations</a:t>
            </a:r>
          </a:p>
        </p:txBody>
      </p:sp>
      <p:sp>
        <p:nvSpPr>
          <p:cNvPr id="30736" name="Rectangle 16"/>
          <p:cNvSpPr>
            <a:spLocks noChangeArrowheads="1"/>
          </p:cNvSpPr>
          <p:nvPr/>
        </p:nvSpPr>
        <p:spPr bwMode="auto">
          <a:xfrm>
            <a:off x="1449217" y="3755872"/>
            <a:ext cx="7500819" cy="1079501"/>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400" dirty="0">
                <a:effectLst>
                  <a:outerShdw blurRad="38100" dist="38100" dir="2700000" algn="tl">
                    <a:srgbClr val="000000"/>
                  </a:outerShdw>
                </a:effectLst>
              </a:rPr>
              <a:t>An external view of a component is by means of interface symbols sticking out of the component box</a:t>
            </a:r>
          </a:p>
        </p:txBody>
      </p:sp>
      <p:sp>
        <p:nvSpPr>
          <p:cNvPr id="30740" name="Rectangle 20"/>
          <p:cNvSpPr>
            <a:spLocks noChangeArrowheads="1"/>
          </p:cNvSpPr>
          <p:nvPr/>
        </p:nvSpPr>
        <p:spPr bwMode="auto">
          <a:xfrm>
            <a:off x="1449216" y="4655499"/>
            <a:ext cx="7334565" cy="10795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400" dirty="0">
                <a:effectLst>
                  <a:outerShdw blurRad="38100" dist="38100" dir="2700000" algn="tl">
                    <a:srgbClr val="000000"/>
                  </a:outerShdw>
                </a:effectLst>
              </a:rPr>
              <a:t>The </a:t>
            </a:r>
            <a:r>
              <a:rPr lang="it-IT" sz="2400" dirty="0" err="1">
                <a:effectLst>
                  <a:outerShdw blurRad="38100" dist="38100" dir="2700000" algn="tl">
                    <a:srgbClr val="000000"/>
                  </a:outerShdw>
                </a:effectLst>
              </a:rPr>
              <a:t>interface</a:t>
            </a:r>
            <a:r>
              <a:rPr lang="it-IT" sz="2400" dirty="0">
                <a:effectLst>
                  <a:outerShdw blurRad="38100" dist="38100" dir="2700000" algn="tl">
                    <a:srgbClr val="000000"/>
                  </a:outerShdw>
                </a:effectLst>
              </a:rPr>
              <a:t> can be </a:t>
            </a:r>
            <a:r>
              <a:rPr lang="it-IT" sz="2400" dirty="0" err="1">
                <a:effectLst>
                  <a:outerShdw blurRad="38100" dist="38100" dir="2700000" algn="tl">
                    <a:srgbClr val="000000"/>
                  </a:outerShdw>
                </a:effectLst>
              </a:rPr>
              <a:t>listed</a:t>
            </a:r>
            <a:r>
              <a:rPr lang="it-IT" sz="2400" dirty="0">
                <a:effectLst>
                  <a:outerShdw blurRad="38100" dist="38100" dir="2700000" algn="tl">
                    <a:srgbClr val="000000"/>
                  </a:outerShdw>
                </a:effectLst>
              </a:rPr>
              <a:t> in the </a:t>
            </a:r>
            <a:r>
              <a:rPr lang="it-IT" sz="2400" dirty="0" err="1">
                <a:effectLst>
                  <a:outerShdw blurRad="38100" dist="38100" dir="2700000" algn="tl">
                    <a:srgbClr val="000000"/>
                  </a:outerShdw>
                </a:effectLst>
              </a:rPr>
              <a:t>compartment</a:t>
            </a:r>
            <a:r>
              <a:rPr lang="it-IT" sz="2400" dirty="0">
                <a:effectLst>
                  <a:outerShdw blurRad="38100" dist="38100" dir="2700000" algn="tl">
                    <a:srgbClr val="000000"/>
                  </a:outerShdw>
                </a:effectLst>
              </a:rPr>
              <a:t> of  a component box</a:t>
            </a:r>
          </a:p>
        </p:txBody>
      </p:sp>
      <p:pic>
        <p:nvPicPr>
          <p:cNvPr id="30741" name="Picture 21" descr="3"/>
          <p:cNvPicPr>
            <a:picLocks noChangeAspect="1" noChangeArrowheads="1"/>
          </p:cNvPicPr>
          <p:nvPr/>
        </p:nvPicPr>
        <p:blipFill>
          <a:blip r:embed="rId4" cstate="print"/>
          <a:srcRect/>
          <a:stretch>
            <a:fillRect/>
          </a:stretch>
        </p:blipFill>
        <p:spPr bwMode="auto">
          <a:xfrm>
            <a:off x="8286460" y="337485"/>
            <a:ext cx="3765912" cy="1352769"/>
          </a:xfrm>
          <a:prstGeom prst="rect">
            <a:avLst/>
          </a:prstGeom>
          <a:noFill/>
        </p:spPr>
      </p:pic>
      <p:sp>
        <p:nvSpPr>
          <p:cNvPr id="30743" name="Rectangle 23"/>
          <p:cNvSpPr>
            <a:spLocks noChangeArrowheads="1"/>
          </p:cNvSpPr>
          <p:nvPr/>
        </p:nvSpPr>
        <p:spPr bwMode="auto">
          <a:xfrm>
            <a:off x="1449217" y="2007069"/>
            <a:ext cx="8207375" cy="865187"/>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pPr>
            <a:r>
              <a:rPr lang="it-IT" sz="2400" dirty="0">
                <a:effectLst>
                  <a:outerShdw blurRad="38100" dist="38100" dir="2700000" algn="tl">
                    <a:srgbClr val="000000"/>
                  </a:outerShdw>
                </a:effectLst>
              </a:rPr>
              <a:t>A component </a:t>
            </a:r>
            <a:r>
              <a:rPr lang="it-IT" sz="2400" dirty="0" err="1">
                <a:effectLst>
                  <a:outerShdw blurRad="38100" dist="38100" dir="2700000" algn="tl">
                    <a:srgbClr val="000000"/>
                  </a:outerShdw>
                </a:effectLst>
              </a:rPr>
              <a:t>has</a:t>
            </a:r>
            <a:r>
              <a:rPr lang="it-IT" sz="2400" dirty="0">
                <a:effectLst>
                  <a:outerShdw blurRad="38100" dist="38100" dir="2700000" algn="tl">
                    <a:srgbClr val="000000"/>
                  </a:outerShdw>
                </a:effectLst>
              </a:rPr>
              <a:t> an </a:t>
            </a:r>
            <a:r>
              <a:rPr lang="it-IT" sz="2400" dirty="0" err="1">
                <a:effectLst>
                  <a:outerShdw blurRad="38100" dist="38100" dir="2700000" algn="tl">
                    <a:srgbClr val="000000"/>
                  </a:outerShdw>
                </a:effectLst>
              </a:rPr>
              <a:t>external</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view</a:t>
            </a:r>
            <a:r>
              <a:rPr lang="it-IT" sz="2400" dirty="0">
                <a:effectLst>
                  <a:outerShdw blurRad="38100" dist="38100" dir="2700000" algn="tl">
                    <a:srgbClr val="000000"/>
                  </a:outerShdw>
                </a:effectLst>
              </a:rPr>
              <a:t> and an </a:t>
            </a:r>
            <a:r>
              <a:rPr lang="it-IT" sz="2400" dirty="0" err="1">
                <a:effectLst>
                  <a:outerShdw blurRad="38100" dist="38100" dir="2700000" algn="tl">
                    <a:srgbClr val="000000"/>
                  </a:outerShdw>
                </a:effectLst>
              </a:rPr>
              <a:t>internal</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view</a:t>
            </a:r>
            <a:endParaRPr lang="it-IT" sz="2400" dirty="0">
              <a:effectLst>
                <a:outerShdw blurRad="38100" dist="38100" dir="2700000" algn="tl">
                  <a:srgbClr val="000000"/>
                </a:outerShdw>
              </a:effectLst>
            </a:endParaRPr>
          </a:p>
        </p:txBody>
      </p:sp>
    </p:spTree>
    <p:extLst>
      <p:ext uri="{BB962C8B-B14F-4D97-AF65-F5344CB8AC3E}">
        <p14:creationId xmlns:p14="http://schemas.microsoft.com/office/powerpoint/2010/main" val="2007511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it-IT"/>
              <a:t>INTERNAL VIEW</a:t>
            </a:r>
          </a:p>
        </p:txBody>
      </p:sp>
      <p:sp>
        <p:nvSpPr>
          <p:cNvPr id="38915" name="Rectangle 3"/>
          <p:cNvSpPr>
            <a:spLocks noGrp="1" noChangeArrowheads="1"/>
          </p:cNvSpPr>
          <p:nvPr>
            <p:ph type="body" sz="half" idx="4294967295"/>
          </p:nvPr>
        </p:nvSpPr>
        <p:spPr>
          <a:xfrm>
            <a:off x="1393228" y="2033144"/>
            <a:ext cx="6012676" cy="2160587"/>
          </a:xfrm>
        </p:spPr>
        <p:txBody>
          <a:bodyPr/>
          <a:lstStyle/>
          <a:p>
            <a:pPr algn="just">
              <a:lnSpc>
                <a:spcPct val="90000"/>
              </a:lnSpc>
            </a:pPr>
            <a:r>
              <a:rPr lang="it-IT" sz="2400" dirty="0"/>
              <a:t>An internal, or white box view of a component is where the realizing classes/components are nested within the component shape</a:t>
            </a:r>
          </a:p>
        </p:txBody>
      </p:sp>
      <p:sp>
        <p:nvSpPr>
          <p:cNvPr id="38935" name="Rectangle 23"/>
          <p:cNvSpPr>
            <a:spLocks noChangeArrowheads="1"/>
          </p:cNvSpPr>
          <p:nvPr/>
        </p:nvSpPr>
        <p:spPr bwMode="auto">
          <a:xfrm>
            <a:off x="1451579" y="3814774"/>
            <a:ext cx="6625621" cy="2016125"/>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pPr>
            <a:r>
              <a:rPr lang="it-IT" sz="2400" dirty="0">
                <a:effectLst>
                  <a:outerShdw blurRad="38100" dist="38100" dir="2700000" algn="tl">
                    <a:srgbClr val="000000"/>
                  </a:outerShdw>
                </a:effectLst>
              </a:rPr>
              <a:t>Realization is a relationship between two set of model elements</a:t>
            </a:r>
          </a:p>
          <a:p>
            <a:pPr marL="742950" lvl="1" indent="-285750">
              <a:lnSpc>
                <a:spcPct val="90000"/>
              </a:lnSpc>
              <a:spcBef>
                <a:spcPct val="20000"/>
              </a:spcBef>
              <a:buClr>
                <a:schemeClr val="accent2"/>
              </a:buClr>
              <a:buSzPct val="70000"/>
              <a:buFont typeface="Wingdings" pitchFamily="2" charset="2"/>
              <a:buChar char="n"/>
            </a:pPr>
            <a:r>
              <a:rPr lang="it-IT" sz="2400" dirty="0">
                <a:effectLst>
                  <a:outerShdw blurRad="38100" dist="38100" dir="2700000" algn="tl">
                    <a:srgbClr val="000000"/>
                  </a:outerShdw>
                </a:effectLst>
              </a:rPr>
              <a:t>One represents a specification</a:t>
            </a:r>
          </a:p>
          <a:p>
            <a:pPr marL="742950" lvl="1" indent="-285750">
              <a:lnSpc>
                <a:spcPct val="90000"/>
              </a:lnSpc>
              <a:spcBef>
                <a:spcPct val="20000"/>
              </a:spcBef>
              <a:buClr>
                <a:schemeClr val="accent2"/>
              </a:buClr>
              <a:buSzPct val="70000"/>
              <a:buFont typeface="Wingdings" pitchFamily="2" charset="2"/>
              <a:buChar char="n"/>
            </a:pPr>
            <a:r>
              <a:rPr lang="it-IT" sz="2400" dirty="0">
                <a:effectLst>
                  <a:outerShdw blurRad="38100" dist="38100" dir="2700000" algn="tl">
                    <a:srgbClr val="000000"/>
                  </a:outerShdw>
                </a:effectLst>
              </a:rPr>
              <a:t>The other represent an implementation of the latter</a:t>
            </a:r>
            <a:endParaRPr lang="it-IT" sz="2000" dirty="0">
              <a:effectLst>
                <a:outerShdw blurRad="38100" dist="38100" dir="2700000" algn="tl">
                  <a:srgbClr val="000000"/>
                </a:outerShdw>
              </a:effectLst>
            </a:endParaRPr>
          </a:p>
        </p:txBody>
      </p:sp>
      <p:pic>
        <p:nvPicPr>
          <p:cNvPr id="38938" name="Picture 26" descr="9-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405904" y="1853754"/>
            <a:ext cx="4675260" cy="3260624"/>
          </a:xfrm>
          <a:prstGeom prst="rect">
            <a:avLst/>
          </a:prstGeom>
          <a:noFill/>
        </p:spPr>
      </p:pic>
    </p:spTree>
    <p:extLst>
      <p:ext uri="{BB962C8B-B14F-4D97-AF65-F5344CB8AC3E}">
        <p14:creationId xmlns:p14="http://schemas.microsoft.com/office/powerpoint/2010/main" val="769108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ctr"/>
            <a:r>
              <a:rPr lang="it-IT" dirty="0"/>
              <a:t>INTERNAL VIEW</a:t>
            </a:r>
          </a:p>
        </p:txBody>
      </p:sp>
      <p:sp>
        <p:nvSpPr>
          <p:cNvPr id="36867" name="Rectangle 3"/>
          <p:cNvSpPr>
            <a:spLocks noGrp="1" noChangeArrowheads="1"/>
          </p:cNvSpPr>
          <p:nvPr>
            <p:ph type="body" sz="half" idx="1"/>
          </p:nvPr>
        </p:nvSpPr>
        <p:spPr>
          <a:xfrm>
            <a:off x="822614" y="1887538"/>
            <a:ext cx="6243204" cy="1541462"/>
          </a:xfrm>
        </p:spPr>
        <p:txBody>
          <a:bodyPr/>
          <a:lstStyle/>
          <a:p>
            <a:pPr algn="just">
              <a:lnSpc>
                <a:spcPct val="90000"/>
              </a:lnSpc>
            </a:pPr>
            <a:r>
              <a:rPr lang="it-IT" sz="2400" dirty="0">
                <a:latin typeface="Comic Sans MS" pitchFamily="66" charset="0"/>
              </a:rPr>
              <a:t>The </a:t>
            </a:r>
            <a:r>
              <a:rPr lang="it-IT" sz="2400" dirty="0" err="1">
                <a:latin typeface="Comic Sans MS" pitchFamily="66" charset="0"/>
              </a:rPr>
              <a:t>internal</a:t>
            </a:r>
            <a:r>
              <a:rPr lang="it-IT" sz="2400" dirty="0">
                <a:latin typeface="Comic Sans MS" pitchFamily="66" charset="0"/>
              </a:rPr>
              <a:t> </a:t>
            </a:r>
            <a:r>
              <a:rPr lang="it-IT" sz="2400" dirty="0" err="1">
                <a:latin typeface="Comic Sans MS" pitchFamily="66" charset="0"/>
              </a:rPr>
              <a:t>class</a:t>
            </a:r>
            <a:r>
              <a:rPr lang="it-IT" sz="2400" dirty="0">
                <a:latin typeface="Comic Sans MS" pitchFamily="66" charset="0"/>
              </a:rPr>
              <a:t> </a:t>
            </a:r>
            <a:r>
              <a:rPr lang="it-IT" sz="2400" dirty="0" err="1">
                <a:latin typeface="Comic Sans MS" pitchFamily="66" charset="0"/>
              </a:rPr>
              <a:t>that</a:t>
            </a:r>
            <a:r>
              <a:rPr lang="it-IT" sz="2400" dirty="0">
                <a:latin typeface="Comic Sans MS" pitchFamily="66" charset="0"/>
              </a:rPr>
              <a:t> </a:t>
            </a:r>
            <a:r>
              <a:rPr lang="it-IT" sz="2400" dirty="0" err="1">
                <a:latin typeface="Comic Sans MS" pitchFamily="66" charset="0"/>
              </a:rPr>
              <a:t>realize</a:t>
            </a:r>
            <a:r>
              <a:rPr lang="it-IT" sz="2400" dirty="0">
                <a:latin typeface="Comic Sans MS" pitchFamily="66" charset="0"/>
              </a:rPr>
              <a:t> the </a:t>
            </a:r>
            <a:r>
              <a:rPr lang="it-IT" sz="2400" dirty="0" err="1">
                <a:latin typeface="Comic Sans MS" pitchFamily="66" charset="0"/>
              </a:rPr>
              <a:t>behavior</a:t>
            </a:r>
            <a:r>
              <a:rPr lang="it-IT" sz="2400" dirty="0">
                <a:latin typeface="Comic Sans MS" pitchFamily="66" charset="0"/>
              </a:rPr>
              <a:t>  of a component </a:t>
            </a:r>
            <a:r>
              <a:rPr lang="it-IT" sz="2400" dirty="0" err="1">
                <a:latin typeface="Comic Sans MS" pitchFamily="66" charset="0"/>
              </a:rPr>
              <a:t>may</a:t>
            </a:r>
            <a:r>
              <a:rPr lang="it-IT" sz="2400" dirty="0">
                <a:latin typeface="Comic Sans MS" pitchFamily="66" charset="0"/>
              </a:rPr>
              <a:t> be </a:t>
            </a:r>
            <a:r>
              <a:rPr lang="it-IT" sz="2400" dirty="0" err="1">
                <a:latin typeface="Comic Sans MS" pitchFamily="66" charset="0"/>
              </a:rPr>
              <a:t>displayed</a:t>
            </a:r>
            <a:r>
              <a:rPr lang="it-IT" sz="2400" dirty="0">
                <a:latin typeface="Comic Sans MS" pitchFamily="66" charset="0"/>
              </a:rPr>
              <a:t> in an </a:t>
            </a:r>
            <a:r>
              <a:rPr lang="it-IT" sz="2400" dirty="0" err="1">
                <a:latin typeface="Comic Sans MS" pitchFamily="66" charset="0"/>
              </a:rPr>
              <a:t>additional</a:t>
            </a:r>
            <a:r>
              <a:rPr lang="it-IT" sz="2400" dirty="0">
                <a:latin typeface="Comic Sans MS" pitchFamily="66" charset="0"/>
              </a:rPr>
              <a:t> </a:t>
            </a:r>
            <a:r>
              <a:rPr lang="it-IT" sz="2400" dirty="0" err="1">
                <a:latin typeface="Comic Sans MS" pitchFamily="66" charset="0"/>
              </a:rPr>
              <a:t>compartment</a:t>
            </a:r>
            <a:endParaRPr lang="it-IT" sz="2400" dirty="0">
              <a:latin typeface="Comic Sans MS" pitchFamily="66" charset="0"/>
            </a:endParaRPr>
          </a:p>
        </p:txBody>
      </p:sp>
      <p:pic>
        <p:nvPicPr>
          <p:cNvPr id="36882" name="Picture 18" descr="14bis"/>
          <p:cNvPicPr>
            <a:picLocks noGrp="1" noChangeAspect="1" noChangeArrowheads="1"/>
          </p:cNvPicPr>
          <p:nvPr>
            <p:ph sz="half" idx="2"/>
          </p:nvPr>
        </p:nvPicPr>
        <p:blipFill>
          <a:blip r:embed="rId3" cstate="print"/>
          <a:stretch>
            <a:fillRect/>
          </a:stretch>
        </p:blipFill>
        <p:spPr>
          <a:xfrm>
            <a:off x="7190510" y="1392731"/>
            <a:ext cx="4464122" cy="4384614"/>
          </a:xfrm>
          <a:noFill/>
          <a:ln/>
        </p:spPr>
      </p:pic>
      <p:sp>
        <p:nvSpPr>
          <p:cNvPr id="36876" name="Rectangle 12"/>
          <p:cNvSpPr>
            <a:spLocks noChangeArrowheads="1"/>
          </p:cNvSpPr>
          <p:nvPr/>
        </p:nvSpPr>
        <p:spPr bwMode="auto">
          <a:xfrm>
            <a:off x="750382" y="3429000"/>
            <a:ext cx="5915025" cy="21336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400" dirty="0" err="1">
                <a:effectLst>
                  <a:outerShdw blurRad="38100" dist="38100" dir="2700000" algn="tl">
                    <a:srgbClr val="000000"/>
                  </a:outerShdw>
                </a:effectLst>
              </a:rPr>
              <a:t>Compartments</a:t>
            </a:r>
            <a:r>
              <a:rPr lang="it-IT" sz="2400" dirty="0">
                <a:effectLst>
                  <a:outerShdw blurRad="38100" dist="38100" dir="2700000" algn="tl">
                    <a:srgbClr val="000000"/>
                  </a:outerShdw>
                </a:effectLst>
              </a:rPr>
              <a:t> can </a:t>
            </a:r>
            <a:r>
              <a:rPr lang="it-IT" sz="2400" dirty="0" err="1">
                <a:effectLst>
                  <a:outerShdw blurRad="38100" dist="38100" dir="2700000" algn="tl">
                    <a:srgbClr val="000000"/>
                  </a:outerShdw>
                </a:effectLst>
              </a:rPr>
              <a:t>also</a:t>
            </a:r>
            <a:r>
              <a:rPr lang="it-IT" sz="2400" dirty="0">
                <a:effectLst>
                  <a:outerShdw blurRad="38100" dist="38100" dir="2700000" algn="tl">
                    <a:srgbClr val="000000"/>
                  </a:outerShdw>
                </a:effectLst>
              </a:rPr>
              <a:t> be </a:t>
            </a:r>
            <a:r>
              <a:rPr lang="it-IT" sz="2400" dirty="0" err="1">
                <a:effectLst>
                  <a:outerShdw blurRad="38100" dist="38100" dir="2700000" algn="tl">
                    <a:srgbClr val="000000"/>
                  </a:outerShdw>
                </a:effectLst>
              </a:rPr>
              <a:t>used</a:t>
            </a:r>
            <a:r>
              <a:rPr lang="it-IT" sz="2400" dirty="0">
                <a:effectLst>
                  <a:outerShdw blurRad="38100" dist="38100" dir="2700000" algn="tl">
                    <a:srgbClr val="000000"/>
                  </a:outerShdw>
                </a:effectLst>
              </a:rPr>
              <a:t> to display </a:t>
            </a:r>
            <a:r>
              <a:rPr lang="it-IT" sz="2400" dirty="0" err="1">
                <a:effectLst>
                  <a:outerShdw blurRad="38100" dist="38100" dir="2700000" algn="tl">
                    <a:srgbClr val="000000"/>
                  </a:outerShdw>
                </a:effectLst>
              </a:rPr>
              <a:t>parts</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connectors</a:t>
            </a:r>
            <a:r>
              <a:rPr lang="it-IT" sz="2400" dirty="0">
                <a:effectLst>
                  <a:outerShdw blurRad="38100" dist="38100" dir="2700000" algn="tl">
                    <a:srgbClr val="000000"/>
                  </a:outerShdw>
                </a:effectLst>
              </a:rPr>
              <a:t> or </a:t>
            </a:r>
            <a:r>
              <a:rPr lang="it-IT" sz="2400" dirty="0" err="1">
                <a:effectLst>
                  <a:outerShdw blurRad="38100" dist="38100" dir="2700000" algn="tl">
                    <a:srgbClr val="000000"/>
                  </a:outerShdw>
                </a:effectLst>
              </a:rPr>
              <a:t>implementation</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artifacts</a:t>
            </a:r>
            <a:endParaRPr lang="it-IT" sz="2400" dirty="0">
              <a:effectLst>
                <a:outerShdw blurRad="38100" dist="38100" dir="2700000" algn="tl">
                  <a:srgbClr val="000000"/>
                </a:outerShdw>
              </a:effectLst>
            </a:endParaRPr>
          </a:p>
          <a:p>
            <a:pPr marL="342900" indent="-342900">
              <a:lnSpc>
                <a:spcPct val="90000"/>
              </a:lnSpc>
              <a:spcBef>
                <a:spcPct val="20000"/>
              </a:spcBef>
              <a:buClr>
                <a:schemeClr val="hlink"/>
              </a:buClr>
              <a:buSzPct val="70000"/>
              <a:buFont typeface="Wingdings" pitchFamily="2" charset="2"/>
              <a:buChar char="n"/>
            </a:pPr>
            <a:r>
              <a:rPr lang="it-IT" sz="2400" dirty="0">
                <a:effectLst>
                  <a:outerShdw blurRad="38100" dist="38100" dir="2700000" algn="tl">
                    <a:srgbClr val="000000"/>
                  </a:outerShdw>
                </a:effectLst>
              </a:rPr>
              <a:t>An </a:t>
            </a:r>
            <a:r>
              <a:rPr lang="it-IT" sz="2400" dirty="0" err="1">
                <a:effectLst>
                  <a:outerShdw blurRad="38100" dist="38100" dir="2700000" algn="tl">
                    <a:srgbClr val="000000"/>
                  </a:outerShdw>
                </a:effectLst>
              </a:rPr>
              <a:t>artifact</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is</a:t>
            </a:r>
            <a:r>
              <a:rPr lang="it-IT" sz="2400" dirty="0">
                <a:effectLst>
                  <a:outerShdw blurRad="38100" dist="38100" dir="2700000" algn="tl">
                    <a:srgbClr val="000000"/>
                  </a:outerShdw>
                </a:effectLst>
              </a:rPr>
              <a:t> the </a:t>
            </a:r>
            <a:r>
              <a:rPr lang="it-IT" sz="2400" dirty="0" err="1">
                <a:effectLst>
                  <a:outerShdw blurRad="38100" dist="38100" dir="2700000" algn="tl">
                    <a:srgbClr val="000000"/>
                  </a:outerShdw>
                </a:effectLst>
              </a:rPr>
              <a:t>specification</a:t>
            </a:r>
            <a:r>
              <a:rPr lang="it-IT" sz="2400" dirty="0">
                <a:effectLst>
                  <a:outerShdw blurRad="38100" dist="38100" dir="2700000" algn="tl">
                    <a:srgbClr val="000000"/>
                  </a:outerShdw>
                </a:effectLst>
              </a:rPr>
              <a:t> of a </a:t>
            </a:r>
            <a:r>
              <a:rPr lang="it-IT" sz="2400" dirty="0" err="1">
                <a:effectLst>
                  <a:outerShdw blurRad="38100" dist="38100" dir="2700000" algn="tl">
                    <a:srgbClr val="000000"/>
                  </a:outerShdw>
                </a:effectLst>
              </a:rPr>
              <a:t>phisycal</a:t>
            </a:r>
            <a:r>
              <a:rPr lang="it-IT" sz="2400" dirty="0">
                <a:effectLst>
                  <a:outerShdw blurRad="38100" dist="38100" dir="2700000" algn="tl">
                    <a:srgbClr val="000000"/>
                  </a:outerShdw>
                </a:effectLst>
              </a:rPr>
              <a:t> </a:t>
            </a:r>
            <a:r>
              <a:rPr lang="it-IT" sz="2400" dirty="0" err="1">
                <a:effectLst>
                  <a:outerShdw blurRad="38100" dist="38100" dir="2700000" algn="tl">
                    <a:srgbClr val="000000"/>
                  </a:outerShdw>
                </a:effectLst>
              </a:rPr>
              <a:t>piece</a:t>
            </a:r>
            <a:r>
              <a:rPr lang="it-IT" sz="2400" dirty="0">
                <a:effectLst>
                  <a:outerShdw blurRad="38100" dist="38100" dir="2700000" algn="tl">
                    <a:srgbClr val="000000"/>
                  </a:outerShdw>
                </a:effectLst>
              </a:rPr>
              <a:t> of information</a:t>
            </a:r>
          </a:p>
        </p:txBody>
      </p:sp>
    </p:spTree>
    <p:extLst>
      <p:ext uri="{BB962C8B-B14F-4D97-AF65-F5344CB8AC3E}">
        <p14:creationId xmlns:p14="http://schemas.microsoft.com/office/powerpoint/2010/main" val="1190251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p:txBody>
          <a:bodyPr/>
          <a:lstStyle/>
          <a:p>
            <a:r>
              <a:rPr lang="it-IT"/>
              <a:t>INTERNAL VIEW</a:t>
            </a:r>
          </a:p>
        </p:txBody>
      </p:sp>
      <p:sp>
        <p:nvSpPr>
          <p:cNvPr id="6" name="Content Placeholder 5"/>
          <p:cNvSpPr>
            <a:spLocks noGrp="1"/>
          </p:cNvSpPr>
          <p:nvPr>
            <p:ph idx="1"/>
          </p:nvPr>
        </p:nvSpPr>
        <p:spPr>
          <a:xfrm>
            <a:off x="1451579" y="1853754"/>
            <a:ext cx="9603275" cy="3450613"/>
          </a:xfrm>
        </p:spPr>
        <p:txBody>
          <a:bodyPr/>
          <a:lstStyle/>
          <a:p>
            <a:r>
              <a:rPr lang="en-US" dirty="0"/>
              <a:t>Components can be built recursively</a:t>
            </a:r>
          </a:p>
          <a:p>
            <a:pPr>
              <a:buNone/>
            </a:pPr>
            <a:endParaRPr lang="en-US" dirty="0"/>
          </a:p>
        </p:txBody>
      </p:sp>
      <p:pic>
        <p:nvPicPr>
          <p:cNvPr id="121872" name="Picture 16" descr="9-1bis"/>
          <p:cNvPicPr>
            <a:picLocks noChangeAspect="1" noChangeArrowheads="1"/>
          </p:cNvPicPr>
          <p:nvPr/>
        </p:nvPicPr>
        <p:blipFill>
          <a:blip r:embed="rId3" cstate="print"/>
          <a:srcRect/>
          <a:stretch>
            <a:fillRect/>
          </a:stretch>
        </p:blipFill>
        <p:spPr bwMode="auto">
          <a:xfrm>
            <a:off x="1451579" y="2428868"/>
            <a:ext cx="9715185" cy="3657600"/>
          </a:xfrm>
          <a:prstGeom prst="rect">
            <a:avLst/>
          </a:prstGeom>
          <a:noFill/>
          <a:ln w="9525">
            <a:noFill/>
            <a:miter lim="800000"/>
            <a:headEnd/>
            <a:tailEnd/>
          </a:ln>
        </p:spPr>
      </p:pic>
    </p:spTree>
    <p:extLst>
      <p:ext uri="{BB962C8B-B14F-4D97-AF65-F5344CB8AC3E}">
        <p14:creationId xmlns:p14="http://schemas.microsoft.com/office/powerpoint/2010/main" val="3966969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r>
              <a:rPr lang="it-IT"/>
              <a:t>ASSEMBLY</a:t>
            </a:r>
            <a:endParaRPr lang="it-IT" dirty="0"/>
          </a:p>
        </p:txBody>
      </p:sp>
      <p:sp>
        <p:nvSpPr>
          <p:cNvPr id="50179" name="Rectangle 3"/>
          <p:cNvSpPr>
            <a:spLocks noGrp="1" noChangeArrowheads="1"/>
          </p:cNvSpPr>
          <p:nvPr>
            <p:ph idx="1"/>
          </p:nvPr>
        </p:nvSpPr>
        <p:spPr/>
        <p:txBody>
          <a:bodyPr>
            <a:normAutofit lnSpcReduction="10000"/>
          </a:bodyPr>
          <a:lstStyle/>
          <a:p>
            <a:r>
              <a:rPr lang="it-IT" sz="2400" dirty="0"/>
              <a:t>Two kinds of connectors:</a:t>
            </a:r>
          </a:p>
          <a:p>
            <a:pPr lvl="1"/>
            <a:r>
              <a:rPr lang="it-IT" sz="2000" dirty="0"/>
              <a:t>Delegation</a:t>
            </a:r>
          </a:p>
          <a:p>
            <a:pPr lvl="1"/>
            <a:r>
              <a:rPr lang="it-IT" sz="2000" dirty="0"/>
              <a:t>Assembly</a:t>
            </a:r>
          </a:p>
          <a:p>
            <a:r>
              <a:rPr lang="it-IT" sz="2400" dirty="0"/>
              <a:t>ASSEMBLY CONNECTOR</a:t>
            </a:r>
          </a:p>
          <a:p>
            <a:pPr lvl="1"/>
            <a:r>
              <a:rPr lang="it-IT" sz="2000" dirty="0"/>
              <a:t>A connector between 2 components defines that one component provides the services that another component requires</a:t>
            </a:r>
          </a:p>
          <a:p>
            <a:pPr lvl="1"/>
            <a:r>
              <a:rPr lang="it-IT" sz="2000" dirty="0" err="1"/>
              <a:t>It</a:t>
            </a:r>
            <a:r>
              <a:rPr lang="it-IT" sz="2000" dirty="0"/>
              <a:t> must only be defined from a required interface to a provided interface</a:t>
            </a:r>
          </a:p>
          <a:p>
            <a:pPr lvl="1"/>
            <a:r>
              <a:rPr lang="it-IT" sz="2000" dirty="0"/>
              <a:t>An assembly connector is notated by a “ball-and-socket” connection</a:t>
            </a:r>
          </a:p>
        </p:txBody>
      </p:sp>
      <p:sp>
        <p:nvSpPr>
          <p:cNvPr id="50184" name="Rectangle 8"/>
          <p:cNvSpPr>
            <a:spLocks noChangeArrowheads="1"/>
          </p:cNvSpPr>
          <p:nvPr/>
        </p:nvSpPr>
        <p:spPr bwMode="auto">
          <a:xfrm>
            <a:off x="5894388" y="3128363"/>
            <a:ext cx="5638799" cy="763253"/>
          </a:xfrm>
          <a:prstGeom prst="rect">
            <a:avLst/>
          </a:prstGeom>
          <a:noFill/>
          <a:ln w="9525">
            <a:noFill/>
            <a:miter lim="800000"/>
            <a:headEnd/>
            <a:tailEnd/>
          </a:ln>
          <a:effectLst/>
        </p:spPr>
        <p:txBody>
          <a:bodyPr/>
          <a:lstStyle/>
          <a:p>
            <a:pPr marL="742950" lvl="1" indent="-285750">
              <a:spcBef>
                <a:spcPct val="20000"/>
              </a:spcBef>
              <a:buClr>
                <a:schemeClr val="accent2"/>
              </a:buClr>
              <a:buSzPct val="70000"/>
            </a:pPr>
            <a:r>
              <a:rPr lang="it-IT" sz="2000" dirty="0">
                <a:effectLst>
                  <a:outerShdw blurRad="38100" dist="38100" dir="2700000" algn="tl">
                    <a:srgbClr val="000000"/>
                  </a:outerShdw>
                </a:effectLst>
              </a:rPr>
              <a:t>	This notation allows for succint grafical</a:t>
            </a:r>
          </a:p>
          <a:p>
            <a:pPr marL="742950" lvl="1" indent="-285750">
              <a:spcBef>
                <a:spcPct val="20000"/>
              </a:spcBef>
              <a:buClr>
                <a:schemeClr val="accent2"/>
              </a:buClr>
              <a:buSzPct val="70000"/>
            </a:pPr>
            <a:r>
              <a:rPr lang="it-IT" sz="2000" dirty="0">
                <a:effectLst>
                  <a:outerShdw blurRad="38100" dist="38100" dir="2700000" algn="tl">
                    <a:srgbClr val="000000"/>
                  </a:outerShdw>
                </a:effectLst>
              </a:rPr>
              <a:t>	wiring of components</a:t>
            </a:r>
            <a:endParaRPr lang="it-IT" sz="2000" dirty="0">
              <a:effectLst>
                <a:outerShdw blurRad="38100" dist="38100" dir="2700000" algn="tl">
                  <a:srgbClr val="000000"/>
                </a:outerShdw>
              </a:effectLst>
              <a:latin typeface="Garamond" pitchFamily="18" charset="0"/>
            </a:endParaRPr>
          </a:p>
        </p:txBody>
      </p:sp>
      <p:pic>
        <p:nvPicPr>
          <p:cNvPr id="50187" name="Picture 11" descr="11"/>
          <p:cNvPicPr>
            <a:picLocks noChangeAspect="1" noChangeArrowheads="1"/>
          </p:cNvPicPr>
          <p:nvPr/>
        </p:nvPicPr>
        <p:blipFill>
          <a:blip r:embed="rId3" cstate="print"/>
          <a:srcRect/>
          <a:stretch>
            <a:fillRect/>
          </a:stretch>
        </p:blipFill>
        <p:spPr bwMode="auto">
          <a:xfrm>
            <a:off x="6553201" y="1891647"/>
            <a:ext cx="4321175" cy="1074738"/>
          </a:xfrm>
          <a:prstGeom prst="rect">
            <a:avLst/>
          </a:prstGeom>
          <a:noFill/>
        </p:spPr>
      </p:pic>
    </p:spTree>
    <p:extLst>
      <p:ext uri="{BB962C8B-B14F-4D97-AF65-F5344CB8AC3E}">
        <p14:creationId xmlns:p14="http://schemas.microsoft.com/office/powerpoint/2010/main" val="218071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it-IT" dirty="0"/>
              <a:t>SEMANTICS for an </a:t>
            </a:r>
            <a:r>
              <a:rPr lang="it-IT" dirty="0" err="1"/>
              <a:t>assembly</a:t>
            </a:r>
            <a:r>
              <a:rPr lang="it-IT" dirty="0"/>
              <a:t> </a:t>
            </a:r>
            <a:r>
              <a:rPr lang="it-IT" dirty="0" err="1"/>
              <a:t>connector</a:t>
            </a:r>
            <a:endParaRPr lang="it-IT" dirty="0"/>
          </a:p>
        </p:txBody>
      </p:sp>
      <p:sp>
        <p:nvSpPr>
          <p:cNvPr id="54275" name="Rectangle 3"/>
          <p:cNvSpPr>
            <a:spLocks noGrp="1" noChangeArrowheads="1"/>
          </p:cNvSpPr>
          <p:nvPr>
            <p:ph idx="1"/>
          </p:nvPr>
        </p:nvSpPr>
        <p:spPr/>
        <p:txBody>
          <a:bodyPr>
            <a:normAutofit/>
          </a:bodyPr>
          <a:lstStyle/>
          <a:p>
            <a:r>
              <a:rPr lang="it-IT" dirty="0"/>
              <a:t>The semantics for an assembly connector:</a:t>
            </a:r>
          </a:p>
          <a:p>
            <a:pPr lvl="1"/>
            <a:r>
              <a:rPr lang="it-IT" dirty="0"/>
              <a:t>Are that signals travel along an instance of a  connector originating in a required port and delivered to a provided port</a:t>
            </a:r>
          </a:p>
          <a:p>
            <a:pPr lvl="1"/>
            <a:r>
              <a:rPr lang="it-IT" dirty="0"/>
              <a:t>The interfaces provided and required must be compatible</a:t>
            </a:r>
          </a:p>
          <a:p>
            <a:pPr lvl="1"/>
            <a:r>
              <a:rPr lang="it-IT" dirty="0"/>
              <a:t>The interface compatibility between provided and required ports that are connected enables an existing component in a system to be replaced</a:t>
            </a:r>
          </a:p>
        </p:txBody>
      </p:sp>
    </p:spTree>
    <p:extLst>
      <p:ext uri="{BB962C8B-B14F-4D97-AF65-F5344CB8AC3E}">
        <p14:creationId xmlns:p14="http://schemas.microsoft.com/office/powerpoint/2010/main" val="903245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r>
              <a:rPr lang="it-IT" dirty="0"/>
              <a:t>SEMANTICS for an </a:t>
            </a:r>
            <a:r>
              <a:rPr lang="it-IT" dirty="0" err="1"/>
              <a:t>assembly</a:t>
            </a:r>
            <a:r>
              <a:rPr lang="it-IT" dirty="0"/>
              <a:t> </a:t>
            </a:r>
            <a:r>
              <a:rPr lang="it-IT" dirty="0" err="1"/>
              <a:t>connector</a:t>
            </a:r>
            <a:endParaRPr lang="it-IT" dirty="0"/>
          </a:p>
        </p:txBody>
      </p:sp>
      <p:sp>
        <p:nvSpPr>
          <p:cNvPr id="59395" name="Rectangle 3"/>
          <p:cNvSpPr>
            <a:spLocks noGrp="1" noChangeArrowheads="1"/>
          </p:cNvSpPr>
          <p:nvPr>
            <p:ph idx="1"/>
          </p:nvPr>
        </p:nvSpPr>
        <p:spPr>
          <a:xfrm>
            <a:off x="1451579" y="1853754"/>
            <a:ext cx="9603275" cy="3450613"/>
          </a:xfrm>
        </p:spPr>
        <p:txBody>
          <a:bodyPr>
            <a:normAutofit/>
          </a:bodyPr>
          <a:lstStyle/>
          <a:p>
            <a:pPr marL="449263" lvl="1" indent="-236538"/>
            <a:r>
              <a:rPr lang="it-IT" sz="2000" dirty="0"/>
              <a:t>Multiple connections directed from a single required interface to provided interfaces indicates that the instance that will handle the signal will be determined at execution time</a:t>
            </a:r>
          </a:p>
        </p:txBody>
      </p:sp>
      <p:pic>
        <p:nvPicPr>
          <p:cNvPr id="59408" name="Picture 16" descr="16"/>
          <p:cNvPicPr>
            <a:picLocks noChangeAspect="1" noChangeArrowheads="1"/>
          </p:cNvPicPr>
          <p:nvPr/>
        </p:nvPicPr>
        <p:blipFill>
          <a:blip r:embed="rId3" cstate="print"/>
          <a:srcRect l="1788"/>
          <a:stretch>
            <a:fillRect/>
          </a:stretch>
        </p:blipFill>
        <p:spPr bwMode="auto">
          <a:xfrm>
            <a:off x="1655596" y="2986119"/>
            <a:ext cx="9603275" cy="3026756"/>
          </a:xfrm>
          <a:prstGeom prst="rect">
            <a:avLst/>
          </a:prstGeom>
          <a:noFill/>
        </p:spPr>
      </p:pic>
    </p:spTree>
    <p:extLst>
      <p:ext uri="{BB962C8B-B14F-4D97-AF65-F5344CB8AC3E}">
        <p14:creationId xmlns:p14="http://schemas.microsoft.com/office/powerpoint/2010/main" val="219387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p:txBody>
          <a:bodyPr/>
          <a:lstStyle/>
          <a:p>
            <a:r>
              <a:rPr lang="it-IT"/>
              <a:t>INTRODUCTION</a:t>
            </a:r>
          </a:p>
        </p:txBody>
      </p:sp>
      <p:sp>
        <p:nvSpPr>
          <p:cNvPr id="151555" name="Rectangle 3"/>
          <p:cNvSpPr>
            <a:spLocks noGrp="1" noChangeArrowheads="1"/>
          </p:cNvSpPr>
          <p:nvPr>
            <p:ph idx="1"/>
          </p:nvPr>
        </p:nvSpPr>
        <p:spPr/>
        <p:txBody>
          <a:bodyPr>
            <a:normAutofit fontScale="92500" lnSpcReduction="20000"/>
          </a:bodyPr>
          <a:lstStyle/>
          <a:p>
            <a:pPr>
              <a:lnSpc>
                <a:spcPct val="80000"/>
              </a:lnSpc>
              <a:buFont typeface="Wingdings" pitchFamily="2" charset="2"/>
              <a:buNone/>
            </a:pPr>
            <a:r>
              <a:rPr lang="it-IT" sz="2400" b="1" dirty="0"/>
              <a:t>Another classification:</a:t>
            </a:r>
          </a:p>
          <a:p>
            <a:pPr>
              <a:lnSpc>
                <a:spcPct val="80000"/>
              </a:lnSpc>
            </a:pPr>
            <a:r>
              <a:rPr lang="it-IT" sz="2400" b="1" dirty="0"/>
              <a:t>Behavior diagrams</a:t>
            </a:r>
            <a:endParaRPr lang="it-IT" sz="2400" dirty="0"/>
          </a:p>
          <a:p>
            <a:pPr lvl="1">
              <a:lnSpc>
                <a:spcPct val="80000"/>
              </a:lnSpc>
            </a:pPr>
            <a:r>
              <a:rPr lang="it-IT" sz="2000" dirty="0"/>
              <a:t>A type of diagram that depicts behavior of a system</a:t>
            </a:r>
          </a:p>
          <a:p>
            <a:pPr lvl="1">
              <a:lnSpc>
                <a:spcPct val="80000"/>
              </a:lnSpc>
              <a:buFont typeface="Wingdings" pitchFamily="2" charset="2"/>
              <a:buNone/>
            </a:pPr>
            <a:r>
              <a:rPr lang="it-IT" sz="2000" dirty="0"/>
              <a:t>	This includes activity, state machine, and use case diagrams, interaction diagrams </a:t>
            </a:r>
          </a:p>
          <a:p>
            <a:pPr>
              <a:lnSpc>
                <a:spcPct val="80000"/>
              </a:lnSpc>
            </a:pPr>
            <a:r>
              <a:rPr lang="it-IT" sz="2400" b="1" dirty="0"/>
              <a:t>Interaction diagrams</a:t>
            </a:r>
            <a:endParaRPr lang="it-IT" sz="2400" dirty="0"/>
          </a:p>
          <a:p>
            <a:pPr lvl="1">
              <a:lnSpc>
                <a:spcPct val="80000"/>
              </a:lnSpc>
            </a:pPr>
            <a:r>
              <a:rPr lang="it-IT" sz="2000" dirty="0"/>
              <a:t>A subset of behavior diagrams which emphasize object interactions.  This includes collaboration, activity, sequence diagrams</a:t>
            </a:r>
          </a:p>
          <a:p>
            <a:pPr>
              <a:lnSpc>
                <a:spcPct val="80000"/>
              </a:lnSpc>
            </a:pPr>
            <a:r>
              <a:rPr lang="it-IT" sz="2400" b="1" dirty="0"/>
              <a:t>Structure diagrams</a:t>
            </a:r>
            <a:endParaRPr lang="it-IT" sz="2400" dirty="0"/>
          </a:p>
          <a:p>
            <a:pPr lvl="1">
              <a:lnSpc>
                <a:spcPct val="80000"/>
              </a:lnSpc>
            </a:pPr>
            <a:r>
              <a:rPr lang="it-IT" sz="2000" dirty="0"/>
              <a:t>A type of diagram that depicts the elements of a specification that are irrespective of time.  This includes class, composite structure, component, deployment</a:t>
            </a:r>
          </a:p>
          <a:p>
            <a:pPr lvl="1">
              <a:lnSpc>
                <a:spcPct val="80000"/>
              </a:lnSpc>
              <a:buFont typeface="Wingdings" pitchFamily="2" charset="2"/>
              <a:buNone/>
            </a:pPr>
            <a:endParaRPr lang="it-IT" sz="2000" dirty="0"/>
          </a:p>
          <a:p>
            <a:pPr>
              <a:lnSpc>
                <a:spcPct val="80000"/>
              </a:lnSpc>
              <a:buFont typeface="Wingdings" pitchFamily="2" charset="2"/>
              <a:buNone/>
            </a:pPr>
            <a:r>
              <a:rPr lang="it-IT" sz="2400" dirty="0"/>
              <a:t>UML components diagrams are </a:t>
            </a:r>
            <a:r>
              <a:rPr lang="it-IT" sz="2400" b="1" dirty="0"/>
              <a:t>structure</a:t>
            </a:r>
            <a:r>
              <a:rPr lang="it-IT" sz="2400" dirty="0"/>
              <a:t> </a:t>
            </a:r>
            <a:r>
              <a:rPr lang="it-IT" sz="2400" b="1" dirty="0"/>
              <a:t>diagrams</a:t>
            </a:r>
          </a:p>
        </p:txBody>
      </p:sp>
    </p:spTree>
    <p:extLst>
      <p:ext uri="{BB962C8B-B14F-4D97-AF65-F5344CB8AC3E}">
        <p14:creationId xmlns:p14="http://schemas.microsoft.com/office/powerpoint/2010/main" val="7218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p:txBody>
          <a:bodyPr/>
          <a:lstStyle/>
          <a:p>
            <a:r>
              <a:rPr lang="it-IT" dirty="0"/>
              <a:t>DELEGATION CONNECTOR</a:t>
            </a:r>
          </a:p>
        </p:txBody>
      </p:sp>
      <p:sp>
        <p:nvSpPr>
          <p:cNvPr id="19" name="Content Placeholder 18"/>
          <p:cNvSpPr>
            <a:spLocks noGrp="1"/>
          </p:cNvSpPr>
          <p:nvPr>
            <p:ph idx="1"/>
          </p:nvPr>
        </p:nvSpPr>
        <p:spPr>
          <a:xfrm>
            <a:off x="1451579" y="1988023"/>
            <a:ext cx="9603275" cy="3450613"/>
          </a:xfrm>
        </p:spPr>
        <p:txBody>
          <a:bodyPr>
            <a:normAutofit/>
          </a:bodyPr>
          <a:lstStyle/>
          <a:p>
            <a:r>
              <a:rPr lang="it-IT" sz="2200" dirty="0"/>
              <a:t>DELEGATION CONNECTOR</a:t>
            </a:r>
          </a:p>
          <a:p>
            <a:pPr lvl="1"/>
            <a:r>
              <a:rPr lang="it-IT" sz="2200" dirty="0"/>
              <a:t>Links the external contract of a component to the internal realization</a:t>
            </a:r>
          </a:p>
          <a:p>
            <a:pPr lvl="1"/>
            <a:r>
              <a:rPr lang="it-IT" sz="2200" dirty="0"/>
              <a:t>Represents the forwarding of signals</a:t>
            </a:r>
          </a:p>
          <a:p>
            <a:pPr lvl="1"/>
            <a:r>
              <a:rPr lang="it-IT" sz="2200" dirty="0" err="1"/>
              <a:t>It</a:t>
            </a:r>
            <a:r>
              <a:rPr lang="it-IT" sz="2200" dirty="0"/>
              <a:t> can only be defined between used interfaces or ports of the same kind</a:t>
            </a:r>
          </a:p>
          <a:p>
            <a:endParaRPr lang="en-US" sz="2800" dirty="0"/>
          </a:p>
        </p:txBody>
      </p:sp>
      <p:pic>
        <p:nvPicPr>
          <p:cNvPr id="20" name="Picture 10" descr="9-1bis"/>
          <p:cNvPicPr>
            <a:picLocks noChangeAspect="1" noChangeArrowheads="1"/>
          </p:cNvPicPr>
          <p:nvPr/>
        </p:nvPicPr>
        <p:blipFill>
          <a:blip r:embed="rId3" cstate="print"/>
          <a:stretch>
            <a:fillRect/>
          </a:stretch>
        </p:blipFill>
        <p:spPr>
          <a:xfrm>
            <a:off x="512619" y="3990109"/>
            <a:ext cx="10861964" cy="2867891"/>
          </a:xfrm>
          <a:prstGeom prst="rect">
            <a:avLst/>
          </a:prstGeom>
        </p:spPr>
      </p:pic>
    </p:spTree>
    <p:extLst>
      <p:ext uri="{BB962C8B-B14F-4D97-AF65-F5344CB8AC3E}">
        <p14:creationId xmlns:p14="http://schemas.microsoft.com/office/powerpoint/2010/main" val="4105072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r>
              <a:rPr lang="it-IT"/>
              <a:t>DELEGATION</a:t>
            </a:r>
          </a:p>
        </p:txBody>
      </p:sp>
      <p:sp>
        <p:nvSpPr>
          <p:cNvPr id="48131" name="Rectangle 3"/>
          <p:cNvSpPr>
            <a:spLocks noGrp="1" noChangeArrowheads="1"/>
          </p:cNvSpPr>
          <p:nvPr>
            <p:ph idx="1"/>
          </p:nvPr>
        </p:nvSpPr>
        <p:spPr/>
        <p:txBody>
          <a:bodyPr>
            <a:normAutofit lnSpcReduction="10000"/>
          </a:bodyPr>
          <a:lstStyle/>
          <a:p>
            <a:pPr lvl="1"/>
            <a:r>
              <a:rPr lang="it-IT" dirty="0"/>
              <a:t>The target interface must support a signature compatible with a subset of operations of the source interface</a:t>
            </a:r>
          </a:p>
          <a:p>
            <a:pPr lvl="1"/>
            <a:r>
              <a:rPr lang="it-IT" dirty="0"/>
              <a:t>A port may delegate to a set of ports on subordinate components</a:t>
            </a:r>
          </a:p>
          <a:p>
            <a:pPr lvl="1"/>
            <a:r>
              <a:rPr lang="it-IT" dirty="0"/>
              <a:t>The union of the target interfaces must be signature compatible with the source interface</a:t>
            </a:r>
          </a:p>
          <a:p>
            <a:r>
              <a:rPr lang="it-IT" dirty="0"/>
              <a:t>Semantics: </a:t>
            </a:r>
          </a:p>
          <a:p>
            <a:pPr lvl="1"/>
            <a:r>
              <a:rPr lang="it-IT" dirty="0"/>
              <a:t>Is a declaration that behaviour that is available on a component instance is not realized by that component itself, but by another instance that has compatible capabilities</a:t>
            </a:r>
          </a:p>
          <a:p>
            <a:pPr lvl="1"/>
            <a:r>
              <a:rPr lang="it-IT" dirty="0"/>
              <a:t>Is used to model the hierarchical decomposition </a:t>
            </a:r>
          </a:p>
          <a:p>
            <a:pPr lvl="1"/>
            <a:r>
              <a:rPr lang="it-IT" dirty="0"/>
              <a:t>Message and signal flow will occur between the connected ports</a:t>
            </a:r>
          </a:p>
        </p:txBody>
      </p:sp>
    </p:spTree>
    <p:extLst>
      <p:ext uri="{BB962C8B-B14F-4D97-AF65-F5344CB8AC3E}">
        <p14:creationId xmlns:p14="http://schemas.microsoft.com/office/powerpoint/2010/main" val="2515474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A066-4C9B-FB46-B246-2ECAD85CC64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E02F185-E60D-094E-999A-5E5CAFEEE5D4}"/>
              </a:ext>
            </a:extLst>
          </p:cNvPr>
          <p:cNvPicPr>
            <a:picLocks noGrp="1" noChangeAspect="1"/>
          </p:cNvPicPr>
          <p:nvPr>
            <p:ph idx="1"/>
          </p:nvPr>
        </p:nvPicPr>
        <p:blipFill>
          <a:blip r:embed="rId2"/>
          <a:stretch>
            <a:fillRect/>
          </a:stretch>
        </p:blipFill>
        <p:spPr>
          <a:xfrm>
            <a:off x="0" y="31356"/>
            <a:ext cx="6096000" cy="6826644"/>
          </a:xfrm>
        </p:spPr>
      </p:pic>
      <p:pic>
        <p:nvPicPr>
          <p:cNvPr id="7" name="Picture 6">
            <a:extLst>
              <a:ext uri="{FF2B5EF4-FFF2-40B4-BE49-F238E27FC236}">
                <a16:creationId xmlns:a16="http://schemas.microsoft.com/office/drawing/2014/main" id="{C90A18FB-F454-0F40-86D9-679602A4DC40}"/>
              </a:ext>
            </a:extLst>
          </p:cNvPr>
          <p:cNvPicPr>
            <a:picLocks noChangeAspect="1"/>
          </p:cNvPicPr>
          <p:nvPr/>
        </p:nvPicPr>
        <p:blipFill>
          <a:blip r:embed="rId3"/>
          <a:stretch>
            <a:fillRect/>
          </a:stretch>
        </p:blipFill>
        <p:spPr>
          <a:xfrm>
            <a:off x="6096000" y="31356"/>
            <a:ext cx="6096000" cy="4780038"/>
          </a:xfrm>
          <a:prstGeom prst="rect">
            <a:avLst/>
          </a:prstGeom>
        </p:spPr>
      </p:pic>
      <p:pic>
        <p:nvPicPr>
          <p:cNvPr id="9" name="Picture 8">
            <a:extLst>
              <a:ext uri="{FF2B5EF4-FFF2-40B4-BE49-F238E27FC236}">
                <a16:creationId xmlns:a16="http://schemas.microsoft.com/office/drawing/2014/main" id="{C7D8BAAC-BF24-9F42-B508-8746CAAA86C7}"/>
              </a:ext>
            </a:extLst>
          </p:cNvPr>
          <p:cNvPicPr>
            <a:picLocks noChangeAspect="1"/>
          </p:cNvPicPr>
          <p:nvPr/>
        </p:nvPicPr>
        <p:blipFill>
          <a:blip r:embed="rId4"/>
          <a:stretch>
            <a:fillRect/>
          </a:stretch>
        </p:blipFill>
        <p:spPr>
          <a:xfrm>
            <a:off x="6096000" y="4540978"/>
            <a:ext cx="6096000" cy="2317021"/>
          </a:xfrm>
          <a:prstGeom prst="rect">
            <a:avLst/>
          </a:prstGeom>
        </p:spPr>
      </p:pic>
    </p:spTree>
    <p:extLst>
      <p:ext uri="{BB962C8B-B14F-4D97-AF65-F5344CB8AC3E}">
        <p14:creationId xmlns:p14="http://schemas.microsoft.com/office/powerpoint/2010/main" val="403634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803BF6-F048-F641-B63E-792C7C6ADBAA}"/>
              </a:ext>
            </a:extLst>
          </p:cNvPr>
          <p:cNvPicPr>
            <a:picLocks noGrp="1" noChangeAspect="1"/>
          </p:cNvPicPr>
          <p:nvPr>
            <p:ph idx="1"/>
          </p:nvPr>
        </p:nvPicPr>
        <p:blipFill>
          <a:blip r:embed="rId2"/>
          <a:stretch>
            <a:fillRect/>
          </a:stretch>
        </p:blipFill>
        <p:spPr>
          <a:xfrm>
            <a:off x="1450975" y="1995054"/>
            <a:ext cx="9604375" cy="3297381"/>
          </a:xfrm>
        </p:spPr>
      </p:pic>
    </p:spTree>
    <p:extLst>
      <p:ext uri="{BB962C8B-B14F-4D97-AF65-F5344CB8AC3E}">
        <p14:creationId xmlns:p14="http://schemas.microsoft.com/office/powerpoint/2010/main" val="1206677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F6ACA4-4FC7-E94C-A137-8A45E2A45D35}"/>
              </a:ext>
            </a:extLst>
          </p:cNvPr>
          <p:cNvPicPr>
            <a:picLocks noGrp="1" noChangeAspect="1"/>
          </p:cNvPicPr>
          <p:nvPr>
            <p:ph idx="1"/>
          </p:nvPr>
        </p:nvPicPr>
        <p:blipFill>
          <a:blip r:embed="rId2"/>
          <a:stretch>
            <a:fillRect/>
          </a:stretch>
        </p:blipFill>
        <p:spPr>
          <a:xfrm>
            <a:off x="1344427" y="498408"/>
            <a:ext cx="10107605" cy="4177287"/>
          </a:xfrm>
        </p:spPr>
      </p:pic>
    </p:spTree>
    <p:extLst>
      <p:ext uri="{BB962C8B-B14F-4D97-AF65-F5344CB8AC3E}">
        <p14:creationId xmlns:p14="http://schemas.microsoft.com/office/powerpoint/2010/main" val="2538891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80E050-3A60-7946-B33E-5E2C87F2BDA8}"/>
              </a:ext>
            </a:extLst>
          </p:cNvPr>
          <p:cNvPicPr>
            <a:picLocks noGrp="1" noChangeAspect="1"/>
          </p:cNvPicPr>
          <p:nvPr>
            <p:ph idx="1"/>
          </p:nvPr>
        </p:nvPicPr>
        <p:blipFill>
          <a:blip r:embed="rId2"/>
          <a:stretch>
            <a:fillRect/>
          </a:stretch>
        </p:blipFill>
        <p:spPr>
          <a:xfrm>
            <a:off x="1451579" y="696372"/>
            <a:ext cx="9603275" cy="3788930"/>
          </a:xfrm>
        </p:spPr>
      </p:pic>
    </p:spTree>
    <p:extLst>
      <p:ext uri="{BB962C8B-B14F-4D97-AF65-F5344CB8AC3E}">
        <p14:creationId xmlns:p14="http://schemas.microsoft.com/office/powerpoint/2010/main" val="302218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5F46-6B25-AF42-B89C-A6FE5A155FE8}"/>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7108E149-90FC-7548-B8B6-5266A092B083}"/>
              </a:ext>
            </a:extLst>
          </p:cNvPr>
          <p:cNvPicPr>
            <a:picLocks noGrp="1" noChangeAspect="1"/>
          </p:cNvPicPr>
          <p:nvPr>
            <p:ph idx="1"/>
          </p:nvPr>
        </p:nvPicPr>
        <p:blipFill>
          <a:blip r:embed="rId2"/>
          <a:stretch>
            <a:fillRect/>
          </a:stretch>
        </p:blipFill>
        <p:spPr>
          <a:xfrm>
            <a:off x="1451579" y="2016125"/>
            <a:ext cx="9603275" cy="4037356"/>
          </a:xfrm>
        </p:spPr>
      </p:pic>
    </p:spTree>
    <p:extLst>
      <p:ext uri="{BB962C8B-B14F-4D97-AF65-F5344CB8AC3E}">
        <p14:creationId xmlns:p14="http://schemas.microsoft.com/office/powerpoint/2010/main" val="1005011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5F46-6B25-AF42-B89C-A6FE5A155FE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58823D9-6CB2-1743-B2C4-7824A698196A}"/>
              </a:ext>
            </a:extLst>
          </p:cNvPr>
          <p:cNvPicPr>
            <a:picLocks noGrp="1" noChangeAspect="1"/>
          </p:cNvPicPr>
          <p:nvPr>
            <p:ph idx="1"/>
          </p:nvPr>
        </p:nvPicPr>
        <p:blipFill>
          <a:blip r:embed="rId2"/>
          <a:stretch>
            <a:fillRect/>
          </a:stretch>
        </p:blipFill>
        <p:spPr>
          <a:xfrm>
            <a:off x="1451579" y="2016125"/>
            <a:ext cx="9603274" cy="4037356"/>
          </a:xfrm>
        </p:spPr>
      </p:pic>
    </p:spTree>
    <p:extLst>
      <p:ext uri="{BB962C8B-B14F-4D97-AF65-F5344CB8AC3E}">
        <p14:creationId xmlns:p14="http://schemas.microsoft.com/office/powerpoint/2010/main" val="455234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5F46-6B25-AF42-B89C-A6FE5A155FE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B408E03-8D9F-EF43-BE73-5A5573801F77}"/>
              </a:ext>
            </a:extLst>
          </p:cNvPr>
          <p:cNvPicPr>
            <a:picLocks noGrp="1" noChangeAspect="1"/>
          </p:cNvPicPr>
          <p:nvPr>
            <p:ph idx="1"/>
          </p:nvPr>
        </p:nvPicPr>
        <p:blipFill>
          <a:blip r:embed="rId2"/>
          <a:stretch>
            <a:fillRect/>
          </a:stretch>
        </p:blipFill>
        <p:spPr>
          <a:xfrm>
            <a:off x="1451579" y="2016124"/>
            <a:ext cx="9603274" cy="3885911"/>
          </a:xfrm>
        </p:spPr>
      </p:pic>
    </p:spTree>
    <p:extLst>
      <p:ext uri="{BB962C8B-B14F-4D97-AF65-F5344CB8AC3E}">
        <p14:creationId xmlns:p14="http://schemas.microsoft.com/office/powerpoint/2010/main" val="2890089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5F46-6B25-AF42-B89C-A6FE5A155FE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C91042E-ADE8-7945-A074-DB0AF34BF7E9}"/>
              </a:ext>
            </a:extLst>
          </p:cNvPr>
          <p:cNvPicPr>
            <a:picLocks noGrp="1" noChangeAspect="1"/>
          </p:cNvPicPr>
          <p:nvPr>
            <p:ph idx="1"/>
          </p:nvPr>
        </p:nvPicPr>
        <p:blipFill>
          <a:blip r:embed="rId2"/>
          <a:stretch>
            <a:fillRect/>
          </a:stretch>
        </p:blipFill>
        <p:spPr>
          <a:xfrm>
            <a:off x="1451579" y="2016125"/>
            <a:ext cx="9603274" cy="4037356"/>
          </a:xfrm>
        </p:spPr>
      </p:pic>
    </p:spTree>
    <p:extLst>
      <p:ext uri="{BB962C8B-B14F-4D97-AF65-F5344CB8AC3E}">
        <p14:creationId xmlns:p14="http://schemas.microsoft.com/office/powerpoint/2010/main" val="151672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it-IT"/>
              <a:t>COMPONENT in UML 2.0</a:t>
            </a:r>
          </a:p>
        </p:txBody>
      </p:sp>
      <p:sp>
        <p:nvSpPr>
          <p:cNvPr id="19459" name="Rectangle 3"/>
          <p:cNvSpPr>
            <a:spLocks noGrp="1" noChangeArrowheads="1"/>
          </p:cNvSpPr>
          <p:nvPr>
            <p:ph idx="1"/>
          </p:nvPr>
        </p:nvSpPr>
        <p:spPr/>
        <p:txBody>
          <a:bodyPr/>
          <a:lstStyle/>
          <a:p>
            <a:r>
              <a:rPr lang="it-IT" dirty="0"/>
              <a:t>Modular unit with well-defined interfaces that is replaceable within its environment</a:t>
            </a:r>
          </a:p>
          <a:p>
            <a:r>
              <a:rPr lang="it-IT" b="1" dirty="0"/>
              <a:t>Autonomous</a:t>
            </a:r>
            <a:r>
              <a:rPr lang="it-IT" dirty="0"/>
              <a:t> unit within a system </a:t>
            </a:r>
          </a:p>
          <a:p>
            <a:pPr lvl="1"/>
            <a:r>
              <a:rPr lang="it-IT" dirty="0"/>
              <a:t>Has one or more provided and required interfaces</a:t>
            </a:r>
          </a:p>
          <a:p>
            <a:pPr lvl="1"/>
            <a:r>
              <a:rPr lang="it-IT" dirty="0"/>
              <a:t>Its internals are hidden and inaccessible</a:t>
            </a:r>
          </a:p>
          <a:p>
            <a:pPr lvl="1"/>
            <a:r>
              <a:rPr lang="it-IT" dirty="0"/>
              <a:t>A component is encapsulated</a:t>
            </a:r>
          </a:p>
          <a:p>
            <a:pPr lvl="1"/>
            <a:r>
              <a:rPr lang="it-IT" dirty="0"/>
              <a:t>Its dependencies are designed such that it can be treated as independently as possible</a:t>
            </a:r>
          </a:p>
        </p:txBody>
      </p:sp>
    </p:spTree>
    <p:extLst>
      <p:ext uri="{BB962C8B-B14F-4D97-AF65-F5344CB8AC3E}">
        <p14:creationId xmlns:p14="http://schemas.microsoft.com/office/powerpoint/2010/main" val="3270701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p:txBody>
          <a:bodyPr/>
          <a:lstStyle/>
          <a:p>
            <a:r>
              <a:rPr lang="it-IT"/>
              <a:t>CASE STUDY</a:t>
            </a:r>
          </a:p>
        </p:txBody>
      </p:sp>
      <p:sp>
        <p:nvSpPr>
          <p:cNvPr id="136195" name="Rectangle 3"/>
          <p:cNvSpPr>
            <a:spLocks noGrp="1" noChangeArrowheads="1"/>
          </p:cNvSpPr>
          <p:nvPr>
            <p:ph idx="1"/>
          </p:nvPr>
        </p:nvSpPr>
        <p:spPr/>
        <p:txBody>
          <a:bodyPr>
            <a:normAutofit fontScale="85000" lnSpcReduction="20000"/>
          </a:bodyPr>
          <a:lstStyle/>
          <a:p>
            <a:r>
              <a:rPr lang="it-IT" dirty="0"/>
              <a:t>Development of an application collecting students’ opinions about courses </a:t>
            </a:r>
          </a:p>
          <a:p>
            <a:r>
              <a:rPr lang="it-IT" dirty="0"/>
              <a:t>A student can</a:t>
            </a:r>
          </a:p>
          <a:p>
            <a:pPr lvl="1"/>
            <a:r>
              <a:rPr lang="it-IT" dirty="0"/>
              <a:t>Read</a:t>
            </a:r>
          </a:p>
          <a:p>
            <a:pPr lvl="1"/>
            <a:r>
              <a:rPr lang="it-IT" dirty="0"/>
              <a:t>Insert</a:t>
            </a:r>
          </a:p>
          <a:p>
            <a:pPr lvl="1"/>
            <a:r>
              <a:rPr lang="it-IT" dirty="0"/>
              <a:t>Update</a:t>
            </a:r>
          </a:p>
          <a:p>
            <a:pPr lvl="1"/>
            <a:r>
              <a:rPr lang="it-IT" dirty="0"/>
              <a:t>Make data permanent about the courses in its schedule</a:t>
            </a:r>
          </a:p>
          <a:p>
            <a:r>
              <a:rPr lang="it-IT" dirty="0"/>
              <a:t>A professor can only see statistic elaboration of the data</a:t>
            </a:r>
          </a:p>
          <a:p>
            <a:r>
              <a:rPr lang="it-IT" dirty="0"/>
              <a:t>The student application must be installed in pc client   (sw1, sw2)</a:t>
            </a:r>
          </a:p>
          <a:p>
            <a:r>
              <a:rPr lang="it-IT" dirty="0"/>
              <a:t>The manager application must be installed in pc client  (in the manager’s office)</a:t>
            </a:r>
          </a:p>
          <a:p>
            <a:r>
              <a:rPr lang="it-IT" dirty="0"/>
              <a:t>There is one or more servers with DataBase and components for courses management</a:t>
            </a:r>
          </a:p>
          <a:p>
            <a:pPr>
              <a:buNone/>
            </a:pPr>
            <a:endParaRPr lang="it-IT" dirty="0"/>
          </a:p>
        </p:txBody>
      </p:sp>
    </p:spTree>
    <p:extLst>
      <p:ext uri="{BB962C8B-B14F-4D97-AF65-F5344CB8AC3E}">
        <p14:creationId xmlns:p14="http://schemas.microsoft.com/office/powerpoint/2010/main" val="2298364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rrowheads="1"/>
          </p:cNvSpPr>
          <p:nvPr>
            <p:ph type="title"/>
          </p:nvPr>
        </p:nvSpPr>
        <p:spPr/>
        <p:txBody>
          <a:bodyPr/>
          <a:lstStyle/>
          <a:p>
            <a:pPr algn="ctr"/>
            <a:r>
              <a:rPr lang="it-IT" dirty="0"/>
              <a:t>CASE STUDY</a:t>
            </a:r>
          </a:p>
        </p:txBody>
      </p:sp>
      <p:pic>
        <p:nvPicPr>
          <p:cNvPr id="131078" name="Picture 6" descr="CaseStudy"/>
          <p:cNvPicPr>
            <a:picLocks noGrp="1" noChangeAspect="1" noChangeArrowheads="1"/>
          </p:cNvPicPr>
          <p:nvPr>
            <p:ph idx="1"/>
          </p:nvPr>
        </p:nvPicPr>
        <p:blipFill>
          <a:blip r:embed="rId3" cstate="print"/>
          <a:stretch>
            <a:fillRect/>
          </a:stretch>
        </p:blipFill>
        <p:spPr>
          <a:xfrm>
            <a:off x="0" y="1413164"/>
            <a:ext cx="12192000" cy="5444836"/>
          </a:xfrm>
          <a:noFill/>
          <a:ln/>
        </p:spPr>
      </p:pic>
    </p:spTree>
    <p:extLst>
      <p:ext uri="{BB962C8B-B14F-4D97-AF65-F5344CB8AC3E}">
        <p14:creationId xmlns:p14="http://schemas.microsoft.com/office/powerpoint/2010/main" val="3665232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r>
              <a:rPr lang="it-IT"/>
              <a:t>CASE STUDY</a:t>
            </a:r>
          </a:p>
        </p:txBody>
      </p:sp>
      <p:pic>
        <p:nvPicPr>
          <p:cNvPr id="69653" name="Picture 21" descr="9-1tris"/>
          <p:cNvPicPr>
            <a:picLocks noGrp="1" noChangeAspect="1" noChangeArrowheads="1"/>
          </p:cNvPicPr>
          <p:nvPr>
            <p:ph idx="1"/>
          </p:nvPr>
        </p:nvPicPr>
        <p:blipFill>
          <a:blip r:embed="rId3" cstate="print"/>
          <a:srcRect/>
          <a:stretch>
            <a:fillRect/>
          </a:stretch>
        </p:blipFill>
        <p:spPr>
          <a:xfrm>
            <a:off x="387927" y="235527"/>
            <a:ext cx="11554691" cy="5465418"/>
          </a:xfrm>
          <a:noFill/>
          <a:ln/>
        </p:spPr>
      </p:pic>
    </p:spTree>
    <p:extLst>
      <p:ext uri="{BB962C8B-B14F-4D97-AF65-F5344CB8AC3E}">
        <p14:creationId xmlns:p14="http://schemas.microsoft.com/office/powerpoint/2010/main" val="4071367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0755-4DC8-0D42-BB1B-E9AFC0E6D00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1B5B4DD-3512-7647-B9DB-F542CEC5C871}"/>
              </a:ext>
            </a:extLst>
          </p:cNvPr>
          <p:cNvSpPr>
            <a:spLocks noGrp="1"/>
          </p:cNvSpPr>
          <p:nvPr>
            <p:ph idx="1"/>
          </p:nvPr>
        </p:nvSpPr>
        <p:spPr/>
        <p:txBody>
          <a:bodyPr>
            <a:normAutofit/>
          </a:bodyPr>
          <a:lstStyle/>
          <a:p>
            <a:pPr marL="0" indent="0" algn="ctr">
              <a:buNone/>
            </a:pPr>
            <a:r>
              <a:rPr lang="en-US" sz="4000" dirty="0"/>
              <a:t>Component Diagram of an Insurance Policy Administration System</a:t>
            </a:r>
          </a:p>
        </p:txBody>
      </p:sp>
    </p:spTree>
    <p:extLst>
      <p:ext uri="{BB962C8B-B14F-4D97-AF65-F5344CB8AC3E}">
        <p14:creationId xmlns:p14="http://schemas.microsoft.com/office/powerpoint/2010/main" val="3190592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FB54-B503-3C42-A16E-8A11C822B85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A28BE29-0A55-EC4F-A39C-A83A9D9DCF15}"/>
              </a:ext>
            </a:extLst>
          </p:cNvPr>
          <p:cNvPicPr>
            <a:picLocks noGrp="1" noChangeAspect="1"/>
          </p:cNvPicPr>
          <p:nvPr>
            <p:ph idx="1"/>
          </p:nvPr>
        </p:nvPicPr>
        <p:blipFill>
          <a:blip r:embed="rId2"/>
          <a:stretch>
            <a:fillRect/>
          </a:stretch>
        </p:blipFill>
        <p:spPr>
          <a:xfrm>
            <a:off x="1" y="6860"/>
            <a:ext cx="12192000" cy="6851140"/>
          </a:xfrm>
        </p:spPr>
      </p:pic>
    </p:spTree>
    <p:extLst>
      <p:ext uri="{BB962C8B-B14F-4D97-AF65-F5344CB8AC3E}">
        <p14:creationId xmlns:p14="http://schemas.microsoft.com/office/powerpoint/2010/main" val="3717644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B271-7F7A-434F-BC69-03D98628B63F}"/>
              </a:ext>
            </a:extLst>
          </p:cNvPr>
          <p:cNvSpPr>
            <a:spLocks noGrp="1"/>
          </p:cNvSpPr>
          <p:nvPr>
            <p:ph type="title"/>
          </p:nvPr>
        </p:nvSpPr>
        <p:spPr>
          <a:xfrm>
            <a:off x="1451579" y="279900"/>
            <a:ext cx="9603275" cy="1049235"/>
          </a:xfrm>
        </p:spPr>
        <p:txBody>
          <a:bodyPr/>
          <a:lstStyle/>
          <a:p>
            <a:pPr algn="ctr"/>
            <a:r>
              <a:rPr lang="en-US" dirty="0"/>
              <a:t>Another component diagram</a:t>
            </a:r>
          </a:p>
        </p:txBody>
      </p:sp>
      <p:pic>
        <p:nvPicPr>
          <p:cNvPr id="4" name="Picture 5" descr="componentDiagram">
            <a:extLst>
              <a:ext uri="{FF2B5EF4-FFF2-40B4-BE49-F238E27FC236}">
                <a16:creationId xmlns:a16="http://schemas.microsoft.com/office/drawing/2014/main" id="{F1B378B7-311A-4F43-8DA5-2578571809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399310"/>
            <a:ext cx="11998036" cy="465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92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694B-84D5-F64F-8384-596CB6185025}"/>
              </a:ext>
            </a:extLst>
          </p:cNvPr>
          <p:cNvSpPr>
            <a:spLocks noGrp="1"/>
          </p:cNvSpPr>
          <p:nvPr>
            <p:ph type="title"/>
          </p:nvPr>
        </p:nvSpPr>
        <p:spPr/>
        <p:txBody>
          <a:bodyPr/>
          <a:lstStyle/>
          <a:p>
            <a:r>
              <a:rPr lang="en-US" dirty="0"/>
              <a:t>Component Diagram</a:t>
            </a:r>
          </a:p>
        </p:txBody>
      </p:sp>
      <p:sp>
        <p:nvSpPr>
          <p:cNvPr id="3" name="Content Placeholder 2">
            <a:extLst>
              <a:ext uri="{FF2B5EF4-FFF2-40B4-BE49-F238E27FC236}">
                <a16:creationId xmlns:a16="http://schemas.microsoft.com/office/drawing/2014/main" id="{77C2C79F-AA3C-9643-893C-6857103549FF}"/>
              </a:ext>
            </a:extLst>
          </p:cNvPr>
          <p:cNvSpPr>
            <a:spLocks noGrp="1"/>
          </p:cNvSpPr>
          <p:nvPr>
            <p:ph idx="1"/>
          </p:nvPr>
        </p:nvSpPr>
        <p:spPr/>
        <p:txBody>
          <a:bodyPr/>
          <a:lstStyle/>
          <a:p>
            <a:r>
              <a:rPr lang="en-US" dirty="0"/>
              <a:t>A component is an encapsulated, reusable, and replaceable part of your software </a:t>
            </a:r>
          </a:p>
          <a:p>
            <a:r>
              <a:rPr lang="en-US" dirty="0"/>
              <a:t>Reducing and defying coupling between software components</a:t>
            </a:r>
          </a:p>
          <a:p>
            <a:r>
              <a:rPr lang="en-US" dirty="0"/>
              <a:t>Reusing existing components </a:t>
            </a:r>
          </a:p>
          <a:p>
            <a:r>
              <a:rPr lang="en-US" dirty="0"/>
              <a:t>The ability to identify software components (which are encapsulated, reusable and replaceable) supports development strategies that use, e.g., COTS (Commercial- Off-The-Shelf) components. </a:t>
            </a:r>
          </a:p>
          <a:p>
            <a:endParaRPr lang="en-US" dirty="0"/>
          </a:p>
        </p:txBody>
      </p:sp>
    </p:spTree>
    <p:extLst>
      <p:ext uri="{BB962C8B-B14F-4D97-AF65-F5344CB8AC3E}">
        <p14:creationId xmlns:p14="http://schemas.microsoft.com/office/powerpoint/2010/main" val="411892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694B-84D5-F64F-8384-596CB6185025}"/>
              </a:ext>
            </a:extLst>
          </p:cNvPr>
          <p:cNvSpPr>
            <a:spLocks noGrp="1"/>
          </p:cNvSpPr>
          <p:nvPr>
            <p:ph type="title"/>
          </p:nvPr>
        </p:nvSpPr>
        <p:spPr/>
        <p:txBody>
          <a:bodyPr/>
          <a:lstStyle/>
          <a:p>
            <a:r>
              <a:rPr lang="en-US" dirty="0"/>
              <a:t>Component Diagram</a:t>
            </a:r>
          </a:p>
        </p:txBody>
      </p:sp>
      <p:sp>
        <p:nvSpPr>
          <p:cNvPr id="3" name="Content Placeholder 2">
            <a:extLst>
              <a:ext uri="{FF2B5EF4-FFF2-40B4-BE49-F238E27FC236}">
                <a16:creationId xmlns:a16="http://schemas.microsoft.com/office/drawing/2014/main" id="{77C2C79F-AA3C-9643-893C-6857103549FF}"/>
              </a:ext>
            </a:extLst>
          </p:cNvPr>
          <p:cNvSpPr>
            <a:spLocks noGrp="1"/>
          </p:cNvSpPr>
          <p:nvPr>
            <p:ph idx="1"/>
          </p:nvPr>
        </p:nvSpPr>
        <p:spPr/>
        <p:txBody>
          <a:bodyPr/>
          <a:lstStyle/>
          <a:p>
            <a:r>
              <a:rPr lang="en-US" dirty="0"/>
              <a:t>A Component is a self-contained unit that encapsulates the state and behavior of a number of Classifiers.</a:t>
            </a:r>
          </a:p>
          <a:p>
            <a:pPr lvl="1"/>
            <a:r>
              <a:rPr lang="en-US" dirty="0"/>
              <a:t>In UML, a Classifier represents a classification of instances according to their Features.</a:t>
            </a:r>
          </a:p>
          <a:p>
            <a:pPr lvl="1">
              <a:buFont typeface="Wingdings" pitchFamily="2" charset="2"/>
              <a:buChar char="v"/>
            </a:pPr>
            <a:r>
              <a:rPr lang="en-US" dirty="0"/>
              <a:t>	For instance: a category of entities in the domain</a:t>
            </a:r>
          </a:p>
          <a:p>
            <a:pPr lvl="1">
              <a:buFont typeface="Wingdings" pitchFamily="2" charset="2"/>
              <a:buChar char="v"/>
            </a:pPr>
            <a:r>
              <a:rPr lang="en-US" dirty="0"/>
              <a:t>	A classifier has attributes</a:t>
            </a:r>
          </a:p>
          <a:p>
            <a:pPr lvl="2"/>
            <a:endParaRPr lang="en-US" dirty="0"/>
          </a:p>
          <a:p>
            <a:endParaRPr lang="en-US" dirty="0"/>
          </a:p>
        </p:txBody>
      </p:sp>
      <p:pic>
        <p:nvPicPr>
          <p:cNvPr id="5" name="Picture 4">
            <a:extLst>
              <a:ext uri="{FF2B5EF4-FFF2-40B4-BE49-F238E27FC236}">
                <a16:creationId xmlns:a16="http://schemas.microsoft.com/office/drawing/2014/main" id="{06E3D3FA-006A-E045-B32A-5ED4FD01E691}"/>
              </a:ext>
            </a:extLst>
          </p:cNvPr>
          <p:cNvPicPr>
            <a:picLocks noChangeAspect="1"/>
          </p:cNvPicPr>
          <p:nvPr/>
        </p:nvPicPr>
        <p:blipFill>
          <a:blip r:embed="rId2"/>
          <a:stretch>
            <a:fillRect/>
          </a:stretch>
        </p:blipFill>
        <p:spPr>
          <a:xfrm>
            <a:off x="5177559" y="3635813"/>
            <a:ext cx="6778914" cy="2417668"/>
          </a:xfrm>
          <a:prstGeom prst="rect">
            <a:avLst/>
          </a:prstGeom>
        </p:spPr>
      </p:pic>
    </p:spTree>
    <p:extLst>
      <p:ext uri="{BB962C8B-B14F-4D97-AF65-F5344CB8AC3E}">
        <p14:creationId xmlns:p14="http://schemas.microsoft.com/office/powerpoint/2010/main" val="387640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046A-7560-3B44-8711-328C72754669}"/>
              </a:ext>
            </a:extLst>
          </p:cNvPr>
          <p:cNvSpPr>
            <a:spLocks noGrp="1"/>
          </p:cNvSpPr>
          <p:nvPr>
            <p:ph type="title"/>
          </p:nvPr>
        </p:nvSpPr>
        <p:spPr/>
        <p:txBody>
          <a:bodyPr/>
          <a:lstStyle/>
          <a:p>
            <a:r>
              <a:rPr lang="en-US" dirty="0"/>
              <a:t>Component Diagram</a:t>
            </a:r>
          </a:p>
        </p:txBody>
      </p:sp>
      <p:sp>
        <p:nvSpPr>
          <p:cNvPr id="3" name="Content Placeholder 2">
            <a:extLst>
              <a:ext uri="{FF2B5EF4-FFF2-40B4-BE49-F238E27FC236}">
                <a16:creationId xmlns:a16="http://schemas.microsoft.com/office/drawing/2014/main" id="{5196842F-DAAF-D84E-9709-63EC0CFD7F0F}"/>
              </a:ext>
            </a:extLst>
          </p:cNvPr>
          <p:cNvSpPr>
            <a:spLocks noGrp="1"/>
          </p:cNvSpPr>
          <p:nvPr>
            <p:ph idx="1"/>
          </p:nvPr>
        </p:nvSpPr>
        <p:spPr/>
        <p:txBody>
          <a:bodyPr>
            <a:normAutofit lnSpcReduction="10000"/>
          </a:bodyPr>
          <a:lstStyle/>
          <a:p>
            <a:r>
              <a:rPr lang="en-US" dirty="0"/>
              <a:t>Model physical software components and the interfaces between them </a:t>
            </a:r>
          </a:p>
          <a:p>
            <a:r>
              <a:rPr lang="en-US" dirty="0"/>
              <a:t>Show the structure of the code itself </a:t>
            </a:r>
          </a:p>
          <a:p>
            <a:r>
              <a:rPr lang="en-US" dirty="0"/>
              <a:t>Can be used to hide the specification detail (i.e., information hiding) and focus on the relationship between components </a:t>
            </a:r>
          </a:p>
          <a:p>
            <a:r>
              <a:rPr lang="en-US" dirty="0"/>
              <a:t>Model the structure of software releases; show how components integrate with current system design </a:t>
            </a:r>
          </a:p>
          <a:p>
            <a:r>
              <a:rPr lang="en-US" dirty="0"/>
              <a:t>Model source code and relationships between files </a:t>
            </a:r>
          </a:p>
          <a:p>
            <a:r>
              <a:rPr lang="en-US" dirty="0"/>
              <a:t>Specify the files that are compiled into an executable </a:t>
            </a:r>
          </a:p>
          <a:p>
            <a:endParaRPr lang="en-US" dirty="0"/>
          </a:p>
        </p:txBody>
      </p:sp>
    </p:spTree>
    <p:extLst>
      <p:ext uri="{BB962C8B-B14F-4D97-AF65-F5344CB8AC3E}">
        <p14:creationId xmlns:p14="http://schemas.microsoft.com/office/powerpoint/2010/main" val="55725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3653-AF2D-F24B-8873-08569BB1A384}"/>
              </a:ext>
            </a:extLst>
          </p:cNvPr>
          <p:cNvSpPr>
            <a:spLocks noGrp="1"/>
          </p:cNvSpPr>
          <p:nvPr>
            <p:ph type="title"/>
          </p:nvPr>
        </p:nvSpPr>
        <p:spPr/>
        <p:txBody>
          <a:bodyPr/>
          <a:lstStyle/>
          <a:p>
            <a:r>
              <a:rPr lang="en-US" dirty="0"/>
              <a:t>Component diagram</a:t>
            </a:r>
          </a:p>
        </p:txBody>
      </p:sp>
      <p:sp>
        <p:nvSpPr>
          <p:cNvPr id="3" name="Content Placeholder 2">
            <a:extLst>
              <a:ext uri="{FF2B5EF4-FFF2-40B4-BE49-F238E27FC236}">
                <a16:creationId xmlns:a16="http://schemas.microsoft.com/office/drawing/2014/main" id="{47F53314-BE2F-374C-9D57-64024C1E12D4}"/>
              </a:ext>
            </a:extLst>
          </p:cNvPr>
          <p:cNvSpPr>
            <a:spLocks noGrp="1"/>
          </p:cNvSpPr>
          <p:nvPr>
            <p:ph idx="1"/>
          </p:nvPr>
        </p:nvSpPr>
        <p:spPr/>
        <p:txBody>
          <a:bodyPr/>
          <a:lstStyle/>
          <a:p>
            <a:r>
              <a:rPr lang="en-US" b="1" dirty="0"/>
              <a:t>Component Diagrams </a:t>
            </a:r>
            <a:r>
              <a:rPr lang="en-US" dirty="0"/>
              <a:t>can show how subsystems relate and which interfaces are implemented by which component. </a:t>
            </a:r>
          </a:p>
          <a:p>
            <a:r>
              <a:rPr lang="en-US" dirty="0"/>
              <a:t>A Component Diagram shows one or more interfaces and their relationships to other components. </a:t>
            </a:r>
          </a:p>
          <a:p>
            <a:r>
              <a:rPr lang="en-US" dirty="0"/>
              <a:t>A Component Diagram shows the </a:t>
            </a:r>
            <a:r>
              <a:rPr lang="en-US" b="1" dirty="0"/>
              <a:t>dependencies</a:t>
            </a:r>
            <a:r>
              <a:rPr lang="en-US" dirty="0"/>
              <a:t> among software components, including source code, binary code and executable components. </a:t>
            </a:r>
          </a:p>
          <a:p>
            <a:r>
              <a:rPr lang="en-US" dirty="0"/>
              <a:t>Some components exist at compile time, some exist at link time, and some exist at run time; some exist at more that one time. </a:t>
            </a:r>
          </a:p>
          <a:p>
            <a:endParaRPr lang="en-US" dirty="0"/>
          </a:p>
        </p:txBody>
      </p:sp>
    </p:spTree>
    <p:extLst>
      <p:ext uri="{BB962C8B-B14F-4D97-AF65-F5344CB8AC3E}">
        <p14:creationId xmlns:p14="http://schemas.microsoft.com/office/powerpoint/2010/main" val="42248856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{5907A5DB-EFFD-7C40-9A14-984F07F88BA7}tf10001119</Template>
  <TotalTime>10017</TotalTime>
  <Words>2284</Words>
  <Application>Microsoft Office PowerPoint</Application>
  <PresentationFormat>Widescreen</PresentationFormat>
  <Paragraphs>256</Paragraphs>
  <Slides>55</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Comic Sans MS</vt:lpstr>
      <vt:lpstr>Garamond</vt:lpstr>
      <vt:lpstr>Gill Sans MT</vt:lpstr>
      <vt:lpstr>Wingdings</vt:lpstr>
      <vt:lpstr>Gallery</vt:lpstr>
      <vt:lpstr>Component Diagram</vt:lpstr>
      <vt:lpstr>INTRODUCTION</vt:lpstr>
      <vt:lpstr>INTRODUCTION</vt:lpstr>
      <vt:lpstr>INTRODUCTION</vt:lpstr>
      <vt:lpstr>COMPONENT in UML 2.0</vt:lpstr>
      <vt:lpstr>Component Diagram</vt:lpstr>
      <vt:lpstr>Component Diagram</vt:lpstr>
      <vt:lpstr>Component Diagram</vt:lpstr>
      <vt:lpstr>Component diagram</vt:lpstr>
      <vt:lpstr>Component Modelling  </vt:lpstr>
      <vt:lpstr>When to use component diagrams  </vt:lpstr>
      <vt:lpstr>How to produce component diagrams  </vt:lpstr>
      <vt:lpstr>Component notation</vt:lpstr>
      <vt:lpstr>COMPONENT NOTATION</vt:lpstr>
      <vt:lpstr>Component ELEMENTS</vt:lpstr>
      <vt:lpstr>INTERFACE</vt:lpstr>
      <vt:lpstr>Component interfaces</vt:lpstr>
      <vt:lpstr>Component interfaces</vt:lpstr>
      <vt:lpstr>Component interfaces</vt:lpstr>
      <vt:lpstr>INTERFACE</vt:lpstr>
      <vt:lpstr>INTERFACE</vt:lpstr>
      <vt:lpstr>INTERFACE</vt:lpstr>
      <vt:lpstr>INTERFACE</vt:lpstr>
      <vt:lpstr>dependencies</vt:lpstr>
      <vt:lpstr>DEPENDENCIES</vt:lpstr>
      <vt:lpstr>Dependencies among components </vt:lpstr>
      <vt:lpstr>Component Assemblies  </vt:lpstr>
      <vt:lpstr>ports</vt:lpstr>
      <vt:lpstr>ports</vt:lpstr>
      <vt:lpstr>PORT</vt:lpstr>
      <vt:lpstr>PORT</vt:lpstr>
      <vt:lpstr>PORT</vt:lpstr>
      <vt:lpstr>EXTERNAL VIEW</vt:lpstr>
      <vt:lpstr>INTERNAL VIEW</vt:lpstr>
      <vt:lpstr>INTERNAL VIEW</vt:lpstr>
      <vt:lpstr>INTERNAL VIEW</vt:lpstr>
      <vt:lpstr>ASSEMBLY</vt:lpstr>
      <vt:lpstr>SEMANTICS for an assembly connector</vt:lpstr>
      <vt:lpstr>SEMANTICS for an assembly connector</vt:lpstr>
      <vt:lpstr>DELEGATION CONNECTOR</vt:lpstr>
      <vt:lpstr>DELEGATION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vt:lpstr>
      <vt:lpstr>CASE STUDY</vt:lpstr>
      <vt:lpstr>CASE STUDY</vt:lpstr>
      <vt:lpstr>PowerPoint Presentation</vt:lpstr>
      <vt:lpstr>PowerPoint Presentation</vt:lpstr>
      <vt:lpstr>Another component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Diagram</dc:title>
  <dc:creator>Microsoft Office User</dc:creator>
  <cp:lastModifiedBy>8801405057365</cp:lastModifiedBy>
  <cp:revision>93</cp:revision>
  <dcterms:created xsi:type="dcterms:W3CDTF">2020-12-06T17:20:53Z</dcterms:created>
  <dcterms:modified xsi:type="dcterms:W3CDTF">2023-01-09T08:46:33Z</dcterms:modified>
</cp:coreProperties>
</file>