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75" r:id="rId7"/>
    <p:sldId id="261" r:id="rId8"/>
    <p:sldId id="262" r:id="rId9"/>
    <p:sldId id="263" r:id="rId10"/>
    <p:sldId id="264" r:id="rId11"/>
    <p:sldId id="265" r:id="rId12"/>
    <p:sldId id="266" r:id="rId13"/>
    <p:sldId id="276" r:id="rId14"/>
    <p:sldId id="277" r:id="rId15"/>
    <p:sldId id="278" r:id="rId16"/>
    <p:sldId id="267" r:id="rId17"/>
    <p:sldId id="268" r:id="rId18"/>
    <p:sldId id="281" r:id="rId19"/>
    <p:sldId id="280" r:id="rId20"/>
    <p:sldId id="279" r:id="rId21"/>
    <p:sldId id="282" r:id="rId22"/>
    <p:sldId id="283" r:id="rId23"/>
    <p:sldId id="284" r:id="rId24"/>
    <p:sldId id="285" r:id="rId25"/>
    <p:sldId id="269" r:id="rId26"/>
    <p:sldId id="270" r:id="rId27"/>
    <p:sldId id="27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8"/>
    <p:restoredTop sz="94764"/>
  </p:normalViewPr>
  <p:slideViewPr>
    <p:cSldViewPr snapToGrid="0" snapToObjects="1">
      <p:cViewPr varScale="1">
        <p:scale>
          <a:sx n="92" d="100"/>
          <a:sy n="92"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40746-7A65-FD47-8D1F-0F340FBA7E88}" type="datetimeFigureOut">
              <a:rPr lang="en-US" smtClean="0"/>
              <a:t>11/22/20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939BD-2CC7-414A-ACB8-CD374536F626}" type="slidenum">
              <a:rPr lang="en-US" smtClean="0"/>
              <a:t>‹#›</a:t>
            </a:fld>
            <a:endParaRPr lang="en-US"/>
          </a:p>
        </p:txBody>
      </p:sp>
    </p:spTree>
    <p:extLst>
      <p:ext uri="{BB962C8B-B14F-4D97-AF65-F5344CB8AC3E}">
        <p14:creationId xmlns:p14="http://schemas.microsoft.com/office/powerpoint/2010/main" val="340911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5BC9A64-8D85-9B43-96D0-AC89D6A220F5}" type="datetime1">
              <a:rPr lang="en-US" smtClean="0"/>
              <a:t>11/22/20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F3B509D-16FE-1744-9F40-C55EDF81B4E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46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725EF7-151C-9741-BCDD-C1C3A8EFFDCD}" type="datetime1">
              <a:rPr lang="en-US" smtClean="0"/>
              <a:t>11/22/20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B509D-16FE-1744-9F40-C55EDF81B4E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51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8F1009B-BAC2-B249-8BAC-547548F1D062}" type="datetime1">
              <a:rPr lang="en-US" smtClean="0"/>
              <a:t>11/22/20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B509D-16FE-1744-9F40-C55EDF81B4E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65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C55B44-5B39-EA4B-AA38-6FC986154562}" type="datetime1">
              <a:rPr lang="en-US" smtClean="0"/>
              <a:t>11/22/20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B509D-16FE-1744-9F40-C55EDF81B4E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286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FD6F97-85C1-1F42-9FA2-9526126AA645}" type="datetime1">
              <a:rPr lang="en-US" smtClean="0"/>
              <a:t>11/22/20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B509D-16FE-1744-9F40-C55EDF81B4E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64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C5EDB1-23EA-5243-A39E-CBB6AE73EEE3}" type="datetime1">
              <a:rPr lang="en-US" smtClean="0"/>
              <a:t>11/22/20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B509D-16FE-1744-9F40-C55EDF81B4E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50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0B16B0-19ED-FA4D-8CC6-F1D8694905B9}" type="datetime1">
              <a:rPr lang="en-US" smtClean="0"/>
              <a:t>11/22/20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B509D-16FE-1744-9F40-C55EDF81B4E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93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9E14AEA-097A-8246-A759-C8D93D72C02E}" type="datetime1">
              <a:rPr lang="en-US" smtClean="0"/>
              <a:t>11/22/20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B509D-16FE-1744-9F40-C55EDF81B4E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43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C5D3F-870C-EC46-BFF8-56D407DDC165}" type="datetime1">
              <a:rPr lang="en-US" smtClean="0"/>
              <a:t>11/22/20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B509D-16FE-1744-9F40-C55EDF81B4E1}" type="slidenum">
              <a:rPr lang="en-US" smtClean="0"/>
              <a:t>‹#›</a:t>
            </a:fld>
            <a:endParaRPr lang="en-US"/>
          </a:p>
        </p:txBody>
      </p:sp>
    </p:spTree>
    <p:extLst>
      <p:ext uri="{BB962C8B-B14F-4D97-AF65-F5344CB8AC3E}">
        <p14:creationId xmlns:p14="http://schemas.microsoft.com/office/powerpoint/2010/main" val="333303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FA52CC-21BF-334E-948B-9BEDD1067113}" type="datetime1">
              <a:rPr lang="en-US" smtClean="0"/>
              <a:t>11/22/20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B509D-16FE-1744-9F40-C55EDF81B4E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52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078576-BC9F-AA40-8747-D71E5585E368}" type="datetime1">
              <a:rPr lang="en-US" smtClean="0"/>
              <a:t>11/22/20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F3B509D-16FE-1744-9F40-C55EDF81B4E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56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93D40F-AF8F-B243-B675-EDEC18C96DEE}" type="datetime1">
              <a:rPr lang="en-US" smtClean="0"/>
              <a:t>11/22/20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3B509D-16FE-1744-9F40-C55EDF81B4E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310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F533-9C0D-5841-94DE-0220893580EE}"/>
              </a:ext>
            </a:extLst>
          </p:cNvPr>
          <p:cNvSpPr>
            <a:spLocks noGrp="1"/>
          </p:cNvSpPr>
          <p:nvPr>
            <p:ph type="ctrTitle"/>
          </p:nvPr>
        </p:nvSpPr>
        <p:spPr/>
        <p:txBody>
          <a:bodyPr/>
          <a:lstStyle/>
          <a:p>
            <a:r>
              <a:rPr lang="en-US" dirty="0"/>
              <a:t>Data Flow Diagram (DFD)</a:t>
            </a:r>
          </a:p>
        </p:txBody>
      </p:sp>
      <p:sp>
        <p:nvSpPr>
          <p:cNvPr id="3" name="Subtitle 2">
            <a:extLst>
              <a:ext uri="{FF2B5EF4-FFF2-40B4-BE49-F238E27FC236}">
                <a16:creationId xmlns:a16="http://schemas.microsoft.com/office/drawing/2014/main" id="{26894DC1-C34D-E34C-ADD9-769CBF9EE2BB}"/>
              </a:ext>
            </a:extLst>
          </p:cNvPr>
          <p:cNvSpPr>
            <a:spLocks noGrp="1"/>
          </p:cNvSpPr>
          <p:nvPr>
            <p:ph type="subTitle" idx="1"/>
          </p:nvPr>
        </p:nvSpPr>
        <p:spPr/>
        <p:txBody>
          <a:bodyPr/>
          <a:lstStyle/>
          <a:p>
            <a:r>
              <a:rPr lang="en-US" dirty="0"/>
              <a:t>Md. Mohsin Uddin, CSE, EWU</a:t>
            </a:r>
          </a:p>
        </p:txBody>
      </p:sp>
    </p:spTree>
    <p:extLst>
      <p:ext uri="{BB962C8B-B14F-4D97-AF65-F5344CB8AC3E}">
        <p14:creationId xmlns:p14="http://schemas.microsoft.com/office/powerpoint/2010/main" val="112910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FE7-7ADA-1C46-8D67-4F6DA5D96419}"/>
              </a:ext>
            </a:extLst>
          </p:cNvPr>
          <p:cNvSpPr>
            <a:spLocks noGrp="1"/>
          </p:cNvSpPr>
          <p:nvPr>
            <p:ph type="title"/>
          </p:nvPr>
        </p:nvSpPr>
        <p:spPr/>
        <p:txBody>
          <a:bodyPr/>
          <a:lstStyle/>
          <a:p>
            <a:r>
              <a:rPr lang="en-US" dirty="0"/>
              <a:t>Leveling OF dfd</a:t>
            </a:r>
          </a:p>
        </p:txBody>
      </p:sp>
      <p:sp>
        <p:nvSpPr>
          <p:cNvPr id="3" name="Content Placeholder 2">
            <a:extLst>
              <a:ext uri="{FF2B5EF4-FFF2-40B4-BE49-F238E27FC236}">
                <a16:creationId xmlns:a16="http://schemas.microsoft.com/office/drawing/2014/main" id="{A17DCEE3-A81A-664C-BA1C-E1E92535DFEB}"/>
              </a:ext>
            </a:extLst>
          </p:cNvPr>
          <p:cNvSpPr>
            <a:spLocks noGrp="1"/>
          </p:cNvSpPr>
          <p:nvPr>
            <p:ph idx="1"/>
          </p:nvPr>
        </p:nvSpPr>
        <p:spPr/>
        <p:txBody>
          <a:bodyPr/>
          <a:lstStyle/>
          <a:p>
            <a:r>
              <a:rPr lang="en-US" dirty="0"/>
              <a:t>A line represents a </a:t>
            </a:r>
            <a:r>
              <a:rPr lang="en-US" b="1" dirty="0"/>
              <a:t>data flow </a:t>
            </a:r>
            <a:r>
              <a:rPr lang="en-US" dirty="0"/>
              <a:t>with names of data items, with an arrowhead indicating the direction of flow.</a:t>
            </a:r>
          </a:p>
          <a:p>
            <a:r>
              <a:rPr lang="en-US" dirty="0"/>
              <a:t>The entire system is represented by just </a:t>
            </a:r>
            <a:r>
              <a:rPr lang="en-US" b="1" dirty="0"/>
              <a:t>one process (and so one bubble)</a:t>
            </a:r>
            <a:r>
              <a:rPr lang="en-US" dirty="0"/>
              <a:t> at level 0 DFD or the context level DFD.</a:t>
            </a:r>
          </a:p>
          <a:p>
            <a:r>
              <a:rPr lang="en-US" dirty="0"/>
              <a:t>In this, all data flows from and to the external entities are depicted.</a:t>
            </a:r>
          </a:p>
          <a:p>
            <a:r>
              <a:rPr lang="en-US" dirty="0"/>
              <a:t>External entities themselves are shown within rectangular boxes.</a:t>
            </a:r>
          </a:p>
          <a:p>
            <a:endParaRPr lang="en-US" dirty="0"/>
          </a:p>
          <a:p>
            <a:endParaRPr lang="en-US" dirty="0"/>
          </a:p>
        </p:txBody>
      </p:sp>
      <p:sp>
        <p:nvSpPr>
          <p:cNvPr id="5" name="Slide Number Placeholder 4">
            <a:extLst>
              <a:ext uri="{FF2B5EF4-FFF2-40B4-BE49-F238E27FC236}">
                <a16:creationId xmlns:a16="http://schemas.microsoft.com/office/drawing/2014/main" id="{597B5887-A12B-2149-A647-19ACDBE3A0E1}"/>
              </a:ext>
            </a:extLst>
          </p:cNvPr>
          <p:cNvSpPr>
            <a:spLocks noGrp="1"/>
          </p:cNvSpPr>
          <p:nvPr>
            <p:ph type="sldNum" sz="quarter" idx="12"/>
          </p:nvPr>
        </p:nvSpPr>
        <p:spPr/>
        <p:txBody>
          <a:bodyPr/>
          <a:lstStyle/>
          <a:p>
            <a:fld id="{6F3B509D-16FE-1744-9F40-C55EDF81B4E1}" type="slidenum">
              <a:rPr lang="en-US" smtClean="0"/>
              <a:t>10</a:t>
            </a:fld>
            <a:endParaRPr lang="en-US"/>
          </a:p>
        </p:txBody>
      </p:sp>
    </p:spTree>
    <p:extLst>
      <p:ext uri="{BB962C8B-B14F-4D97-AF65-F5344CB8AC3E}">
        <p14:creationId xmlns:p14="http://schemas.microsoft.com/office/powerpoint/2010/main" val="279471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FE7-7ADA-1C46-8D67-4F6DA5D96419}"/>
              </a:ext>
            </a:extLst>
          </p:cNvPr>
          <p:cNvSpPr>
            <a:spLocks noGrp="1"/>
          </p:cNvSpPr>
          <p:nvPr>
            <p:ph type="title"/>
          </p:nvPr>
        </p:nvSpPr>
        <p:spPr/>
        <p:txBody>
          <a:bodyPr>
            <a:normAutofit/>
          </a:bodyPr>
          <a:lstStyle/>
          <a:p>
            <a:r>
              <a:rPr lang="en-US" dirty="0"/>
              <a:t>Level 0 DFD (context level DFD)</a:t>
            </a:r>
          </a:p>
        </p:txBody>
      </p:sp>
      <p:pic>
        <p:nvPicPr>
          <p:cNvPr id="5" name="Content Placeholder 4">
            <a:extLst>
              <a:ext uri="{FF2B5EF4-FFF2-40B4-BE49-F238E27FC236}">
                <a16:creationId xmlns:a16="http://schemas.microsoft.com/office/drawing/2014/main" id="{60197F2B-6C30-2748-80E9-D25958EE8B4D}"/>
              </a:ext>
            </a:extLst>
          </p:cNvPr>
          <p:cNvPicPr>
            <a:picLocks noGrp="1" noChangeAspect="1"/>
          </p:cNvPicPr>
          <p:nvPr>
            <p:ph idx="1"/>
          </p:nvPr>
        </p:nvPicPr>
        <p:blipFill>
          <a:blip r:embed="rId2"/>
          <a:stretch>
            <a:fillRect/>
          </a:stretch>
        </p:blipFill>
        <p:spPr>
          <a:xfrm>
            <a:off x="1451578" y="1853753"/>
            <a:ext cx="7794021" cy="3612009"/>
          </a:xfrm>
        </p:spPr>
      </p:pic>
      <p:sp>
        <p:nvSpPr>
          <p:cNvPr id="6" name="TextBox 5">
            <a:extLst>
              <a:ext uri="{FF2B5EF4-FFF2-40B4-BE49-F238E27FC236}">
                <a16:creationId xmlns:a16="http://schemas.microsoft.com/office/drawing/2014/main" id="{23EE9D85-D9A9-7348-9C68-BF9DF31428B3}"/>
              </a:ext>
            </a:extLst>
          </p:cNvPr>
          <p:cNvSpPr txBox="1"/>
          <p:nvPr/>
        </p:nvSpPr>
        <p:spPr>
          <a:xfrm>
            <a:off x="1451577" y="5465763"/>
            <a:ext cx="7794021" cy="923330"/>
          </a:xfrm>
          <a:prstGeom prst="rect">
            <a:avLst/>
          </a:prstGeom>
          <a:noFill/>
        </p:spPr>
        <p:txBody>
          <a:bodyPr wrap="square" rtlCol="0">
            <a:spAutoFit/>
          </a:bodyPr>
          <a:lstStyle/>
          <a:p>
            <a:r>
              <a:rPr lang="en-US" dirty="0"/>
              <a:t>Consider a placement system on campus for a university. The level 0 DFD (context level DFD) is shown in the above figure.</a:t>
            </a:r>
          </a:p>
          <a:p>
            <a:endParaRPr lang="en-US" dirty="0"/>
          </a:p>
        </p:txBody>
      </p:sp>
      <p:sp>
        <p:nvSpPr>
          <p:cNvPr id="7" name="TextBox 6">
            <a:extLst>
              <a:ext uri="{FF2B5EF4-FFF2-40B4-BE49-F238E27FC236}">
                <a16:creationId xmlns:a16="http://schemas.microsoft.com/office/drawing/2014/main" id="{C9980090-BE10-B34B-B8D4-CE64E501F45D}"/>
              </a:ext>
            </a:extLst>
          </p:cNvPr>
          <p:cNvSpPr txBox="1"/>
          <p:nvPr/>
        </p:nvSpPr>
        <p:spPr>
          <a:xfrm>
            <a:off x="9368853" y="2057722"/>
            <a:ext cx="2458387" cy="1754326"/>
          </a:xfrm>
          <a:prstGeom prst="rect">
            <a:avLst/>
          </a:prstGeom>
          <a:noFill/>
        </p:spPr>
        <p:txBody>
          <a:bodyPr wrap="square" rtlCol="0">
            <a:spAutoFit/>
          </a:bodyPr>
          <a:lstStyle/>
          <a:p>
            <a:pPr algn="just"/>
            <a:r>
              <a:rPr lang="en-US" dirty="0"/>
              <a:t>At this Level 0, the DFD just places the system in context and depicts external entities and basic data flows.</a:t>
            </a:r>
          </a:p>
          <a:p>
            <a:endParaRPr lang="en-US" dirty="0"/>
          </a:p>
        </p:txBody>
      </p:sp>
      <p:sp>
        <p:nvSpPr>
          <p:cNvPr id="9" name="Slide Number Placeholder 8">
            <a:extLst>
              <a:ext uri="{FF2B5EF4-FFF2-40B4-BE49-F238E27FC236}">
                <a16:creationId xmlns:a16="http://schemas.microsoft.com/office/drawing/2014/main" id="{C280DEDF-1AD0-224B-99F2-0174F04BB96D}"/>
              </a:ext>
            </a:extLst>
          </p:cNvPr>
          <p:cNvSpPr>
            <a:spLocks noGrp="1"/>
          </p:cNvSpPr>
          <p:nvPr>
            <p:ph type="sldNum" sz="quarter" idx="12"/>
          </p:nvPr>
        </p:nvSpPr>
        <p:spPr/>
        <p:txBody>
          <a:bodyPr/>
          <a:lstStyle/>
          <a:p>
            <a:fld id="{6F3B509D-16FE-1744-9F40-C55EDF81B4E1}" type="slidenum">
              <a:rPr lang="en-US" smtClean="0"/>
              <a:t>11</a:t>
            </a:fld>
            <a:endParaRPr lang="en-US"/>
          </a:p>
        </p:txBody>
      </p:sp>
    </p:spTree>
    <p:extLst>
      <p:ext uri="{BB962C8B-B14F-4D97-AF65-F5344CB8AC3E}">
        <p14:creationId xmlns:p14="http://schemas.microsoft.com/office/powerpoint/2010/main" val="154302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1 DFD</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normAutofit fontScale="92500" lnSpcReduction="20000"/>
          </a:bodyPr>
          <a:lstStyle/>
          <a:p>
            <a:r>
              <a:rPr lang="en-US" dirty="0"/>
              <a:t>We can refine the level 0 DFD to a higher level, called the level 1 DFD.</a:t>
            </a:r>
          </a:p>
          <a:p>
            <a:r>
              <a:rPr lang="en-US" dirty="0"/>
              <a:t>The single process (bubble) representing the whole process is refined into further details involving other processes.</a:t>
            </a:r>
          </a:p>
          <a:p>
            <a:r>
              <a:rPr lang="en-US" dirty="0"/>
              <a:t>Level 1 DFD may contain 3 to 8 bubbles representing processes, with interconnecting arrows as data flows.</a:t>
            </a:r>
          </a:p>
          <a:p>
            <a:r>
              <a:rPr lang="en-US" dirty="0"/>
              <a:t>In addition, the level 1 DFD may also contain a “data store” which is a data repository i.e. to be stored for use by one or more processes.</a:t>
            </a:r>
          </a:p>
          <a:p>
            <a:r>
              <a:rPr lang="en-US" dirty="0"/>
              <a:t>The data store can represent something as a simple as a buffer, a queue, a flat file or even a sophisticated RDBMS.</a:t>
            </a:r>
          </a:p>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EC8EF6E1-7B9D-5D4E-8568-B34FC8F16BEA}"/>
              </a:ext>
            </a:extLst>
          </p:cNvPr>
          <p:cNvSpPr>
            <a:spLocks noGrp="1"/>
          </p:cNvSpPr>
          <p:nvPr>
            <p:ph type="sldNum" sz="quarter" idx="12"/>
          </p:nvPr>
        </p:nvSpPr>
        <p:spPr/>
        <p:txBody>
          <a:bodyPr/>
          <a:lstStyle/>
          <a:p>
            <a:fld id="{6F3B509D-16FE-1744-9F40-C55EDF81B4E1}" type="slidenum">
              <a:rPr lang="en-US" smtClean="0"/>
              <a:t>12</a:t>
            </a:fld>
            <a:endParaRPr lang="en-US"/>
          </a:p>
        </p:txBody>
      </p:sp>
    </p:spTree>
    <p:extLst>
      <p:ext uri="{BB962C8B-B14F-4D97-AF65-F5344CB8AC3E}">
        <p14:creationId xmlns:p14="http://schemas.microsoft.com/office/powerpoint/2010/main" val="98114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5FF4-EF6F-7743-8DFB-80350760E70C}"/>
              </a:ext>
            </a:extLst>
          </p:cNvPr>
          <p:cNvSpPr>
            <a:spLocks noGrp="1"/>
          </p:cNvSpPr>
          <p:nvPr>
            <p:ph type="title"/>
          </p:nvPr>
        </p:nvSpPr>
        <p:spPr/>
        <p:txBody>
          <a:bodyPr/>
          <a:lstStyle/>
          <a:p>
            <a:r>
              <a:rPr lang="en-US" dirty="0"/>
              <a:t>Level 1 DFD (a placement system on campus for a university)</a:t>
            </a:r>
          </a:p>
        </p:txBody>
      </p:sp>
      <p:sp>
        <p:nvSpPr>
          <p:cNvPr id="3" name="Content Placeholder 2">
            <a:extLst>
              <a:ext uri="{FF2B5EF4-FFF2-40B4-BE49-F238E27FC236}">
                <a16:creationId xmlns:a16="http://schemas.microsoft.com/office/drawing/2014/main" id="{C4507397-6CCE-6A4E-8BD4-C69E883DD517}"/>
              </a:ext>
            </a:extLst>
          </p:cNvPr>
          <p:cNvSpPr>
            <a:spLocks noGrp="1"/>
          </p:cNvSpPr>
          <p:nvPr>
            <p:ph idx="1"/>
          </p:nvPr>
        </p:nvSpPr>
        <p:spPr/>
        <p:txBody>
          <a:bodyPr>
            <a:normAutofit/>
          </a:bodyPr>
          <a:lstStyle/>
          <a:p>
            <a:pPr algn="just"/>
            <a:r>
              <a:rPr lang="en-US" dirty="0"/>
              <a:t>Universities arrange for companies to visit the campus, interview students and select them for employment. A placement officer prepares information material such as brochures, letters and profiles of potential candidates available for employment and sends them to companies. Some of these companies discuss with the placement office suitable dates for interviews, giving details about their activities, profiles of persons being arranged. Selected candidates are offered jobs. The company as well as the placement officer work with a mutually agreed upon set of policies.</a:t>
            </a:r>
          </a:p>
          <a:p>
            <a:endParaRPr lang="en-US" dirty="0"/>
          </a:p>
        </p:txBody>
      </p:sp>
      <p:sp>
        <p:nvSpPr>
          <p:cNvPr id="5" name="Slide Number Placeholder 4">
            <a:extLst>
              <a:ext uri="{FF2B5EF4-FFF2-40B4-BE49-F238E27FC236}">
                <a16:creationId xmlns:a16="http://schemas.microsoft.com/office/drawing/2014/main" id="{651A94FD-722F-2F40-AB11-18CE46EC78BA}"/>
              </a:ext>
            </a:extLst>
          </p:cNvPr>
          <p:cNvSpPr>
            <a:spLocks noGrp="1"/>
          </p:cNvSpPr>
          <p:nvPr>
            <p:ph type="sldNum" sz="quarter" idx="12"/>
          </p:nvPr>
        </p:nvSpPr>
        <p:spPr/>
        <p:txBody>
          <a:bodyPr/>
          <a:lstStyle/>
          <a:p>
            <a:fld id="{6F3B509D-16FE-1744-9F40-C55EDF81B4E1}" type="slidenum">
              <a:rPr lang="en-US" smtClean="0"/>
              <a:t>13</a:t>
            </a:fld>
            <a:endParaRPr lang="en-US"/>
          </a:p>
        </p:txBody>
      </p:sp>
    </p:spTree>
    <p:extLst>
      <p:ext uri="{BB962C8B-B14F-4D97-AF65-F5344CB8AC3E}">
        <p14:creationId xmlns:p14="http://schemas.microsoft.com/office/powerpoint/2010/main" val="142966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9221-548A-6143-B460-3BC7D0AD6A9E}"/>
              </a:ext>
            </a:extLst>
          </p:cNvPr>
          <p:cNvSpPr>
            <a:spLocks noGrp="1"/>
          </p:cNvSpPr>
          <p:nvPr>
            <p:ph type="title"/>
          </p:nvPr>
        </p:nvSpPr>
        <p:spPr/>
        <p:txBody>
          <a:bodyPr/>
          <a:lstStyle/>
          <a:p>
            <a:r>
              <a:rPr lang="en-US" dirty="0"/>
              <a:t>Level 1 DFD</a:t>
            </a:r>
          </a:p>
        </p:txBody>
      </p:sp>
      <p:sp>
        <p:nvSpPr>
          <p:cNvPr id="3" name="Content Placeholder 2">
            <a:extLst>
              <a:ext uri="{FF2B5EF4-FFF2-40B4-BE49-F238E27FC236}">
                <a16:creationId xmlns:a16="http://schemas.microsoft.com/office/drawing/2014/main" id="{B16C7423-C124-9044-BBF8-56EC5CA6FA31}"/>
              </a:ext>
            </a:extLst>
          </p:cNvPr>
          <p:cNvSpPr>
            <a:spLocks noGrp="1"/>
          </p:cNvSpPr>
          <p:nvPr>
            <p:ph idx="1"/>
          </p:nvPr>
        </p:nvSpPr>
        <p:spPr/>
        <p:txBody>
          <a:bodyPr/>
          <a:lstStyle/>
          <a:p>
            <a:r>
              <a:rPr lang="en-US" dirty="0"/>
              <a:t>Level 1 DFD shows the important subsystems of the placement system.</a:t>
            </a:r>
          </a:p>
          <a:p>
            <a:r>
              <a:rPr lang="en-US" dirty="0"/>
              <a:t>It shows various processes and data flows.</a:t>
            </a:r>
          </a:p>
          <a:p>
            <a:r>
              <a:rPr lang="en-US" dirty="0"/>
              <a:t>The following are some of the main processes shown in this level 1 DFD.</a:t>
            </a:r>
          </a:p>
          <a:p>
            <a:pPr lvl="1">
              <a:buFont typeface="Wingdings" pitchFamily="2" charset="2"/>
              <a:buChar char="v"/>
            </a:pPr>
            <a:r>
              <a:rPr lang="en-US" dirty="0"/>
              <a:t> Process 1 : Preparation of brochures and letters.</a:t>
            </a:r>
          </a:p>
          <a:p>
            <a:pPr lvl="1">
              <a:buFont typeface="Wingdings" pitchFamily="2" charset="2"/>
              <a:buChar char="v"/>
            </a:pPr>
            <a:r>
              <a:rPr lang="en-US" dirty="0"/>
              <a:t> Process 2 : Invitation for interviews</a:t>
            </a:r>
          </a:p>
          <a:p>
            <a:pPr lvl="1">
              <a:buFont typeface="Wingdings" pitchFamily="2" charset="2"/>
              <a:buChar char="v"/>
            </a:pPr>
            <a:r>
              <a:rPr lang="en-US" dirty="0"/>
              <a:t> Process 3 : Interview schedule</a:t>
            </a:r>
          </a:p>
          <a:p>
            <a:pPr lvl="1">
              <a:buFont typeface="Wingdings" pitchFamily="2" charset="2"/>
              <a:buChar char="v"/>
            </a:pPr>
            <a:r>
              <a:rPr lang="en-US" dirty="0"/>
              <a:t> Process 4 : Selection of students</a:t>
            </a:r>
          </a:p>
          <a:p>
            <a:pPr marL="457200" lvl="1" indent="0">
              <a:buNone/>
            </a:pPr>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DF1B068-97BC-BA44-800B-D727FD17B35F}"/>
              </a:ext>
            </a:extLst>
          </p:cNvPr>
          <p:cNvSpPr>
            <a:spLocks noGrp="1"/>
          </p:cNvSpPr>
          <p:nvPr>
            <p:ph type="sldNum" sz="quarter" idx="12"/>
          </p:nvPr>
        </p:nvSpPr>
        <p:spPr/>
        <p:txBody>
          <a:bodyPr/>
          <a:lstStyle/>
          <a:p>
            <a:fld id="{6F3B509D-16FE-1744-9F40-C55EDF81B4E1}" type="slidenum">
              <a:rPr lang="en-US" smtClean="0"/>
              <a:t>14</a:t>
            </a:fld>
            <a:endParaRPr lang="en-US"/>
          </a:p>
        </p:txBody>
      </p:sp>
    </p:spTree>
    <p:extLst>
      <p:ext uri="{BB962C8B-B14F-4D97-AF65-F5344CB8AC3E}">
        <p14:creationId xmlns:p14="http://schemas.microsoft.com/office/powerpoint/2010/main" val="38550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2776-BEBE-1B4C-933D-AD8711D090EB}"/>
              </a:ext>
            </a:extLst>
          </p:cNvPr>
          <p:cNvSpPr>
            <a:spLocks noGrp="1"/>
          </p:cNvSpPr>
          <p:nvPr>
            <p:ph type="title"/>
          </p:nvPr>
        </p:nvSpPr>
        <p:spPr/>
        <p:txBody>
          <a:bodyPr/>
          <a:lstStyle/>
          <a:p>
            <a:r>
              <a:rPr lang="en-US" dirty="0"/>
              <a:t>Level 1 DFD</a:t>
            </a:r>
          </a:p>
        </p:txBody>
      </p:sp>
      <p:sp>
        <p:nvSpPr>
          <p:cNvPr id="3" name="Content Placeholder 2">
            <a:extLst>
              <a:ext uri="{FF2B5EF4-FFF2-40B4-BE49-F238E27FC236}">
                <a16:creationId xmlns:a16="http://schemas.microsoft.com/office/drawing/2014/main" id="{010D17B8-2F90-AA44-A5E3-DA23067AFB3C}"/>
              </a:ext>
            </a:extLst>
          </p:cNvPr>
          <p:cNvSpPr>
            <a:spLocks noGrp="1"/>
          </p:cNvSpPr>
          <p:nvPr>
            <p:ph idx="1"/>
          </p:nvPr>
        </p:nvSpPr>
        <p:spPr/>
        <p:txBody>
          <a:bodyPr>
            <a:normAutofit fontScale="85000" lnSpcReduction="10000"/>
          </a:bodyPr>
          <a:lstStyle/>
          <a:p>
            <a:r>
              <a:rPr lang="en-US" dirty="0"/>
              <a:t>Both the “Invitation for Interviews” and “Interview Schedule” processes access a data store called “Mail List”.</a:t>
            </a:r>
          </a:p>
          <a:p>
            <a:r>
              <a:rPr lang="en-US" dirty="0"/>
              <a:t>Processes “Interview schedule” and “Selection of Students” make use of the data store file-2 or the “Time schedule Register”.</a:t>
            </a:r>
          </a:p>
          <a:p>
            <a:r>
              <a:rPr lang="en-US" dirty="0"/>
              <a:t>In level 1 DFD, we show all the external entities as shown in level DFD.</a:t>
            </a:r>
          </a:p>
          <a:p>
            <a:r>
              <a:rPr lang="en-US" dirty="0"/>
              <a:t>Beyond level 1, it is conventional not to show external entities explicitly.</a:t>
            </a:r>
          </a:p>
          <a:p>
            <a:r>
              <a:rPr lang="en-US" dirty="0"/>
              <a:t>A convention used in DFD is to show only those data stores that are accessed by at least two processes.</a:t>
            </a:r>
          </a:p>
          <a:p>
            <a:r>
              <a:rPr lang="en-US" dirty="0"/>
              <a:t>However, if the analyst feels that a data store is very important, but is accessed only by one single process, it may be shown.</a:t>
            </a:r>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5643A4B6-C6FA-D145-AF04-EFE0389E9D56}"/>
              </a:ext>
            </a:extLst>
          </p:cNvPr>
          <p:cNvSpPr>
            <a:spLocks noGrp="1"/>
          </p:cNvSpPr>
          <p:nvPr>
            <p:ph type="sldNum" sz="quarter" idx="12"/>
          </p:nvPr>
        </p:nvSpPr>
        <p:spPr/>
        <p:txBody>
          <a:bodyPr/>
          <a:lstStyle/>
          <a:p>
            <a:fld id="{6F3B509D-16FE-1744-9F40-C55EDF81B4E1}" type="slidenum">
              <a:rPr lang="en-US" smtClean="0"/>
              <a:t>15</a:t>
            </a:fld>
            <a:endParaRPr lang="en-US"/>
          </a:p>
        </p:txBody>
      </p:sp>
    </p:spTree>
    <p:extLst>
      <p:ext uri="{BB962C8B-B14F-4D97-AF65-F5344CB8AC3E}">
        <p14:creationId xmlns:p14="http://schemas.microsoft.com/office/powerpoint/2010/main" val="129354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1 DFD</a:t>
            </a:r>
          </a:p>
        </p:txBody>
      </p:sp>
      <p:pic>
        <p:nvPicPr>
          <p:cNvPr id="5" name="Content Placeholder 4">
            <a:extLst>
              <a:ext uri="{FF2B5EF4-FFF2-40B4-BE49-F238E27FC236}">
                <a16:creationId xmlns:a16="http://schemas.microsoft.com/office/drawing/2014/main" id="{FE0E5685-F247-9449-B99B-5E176ACD761F}"/>
              </a:ext>
            </a:extLst>
          </p:cNvPr>
          <p:cNvPicPr>
            <a:picLocks noGrp="1" noChangeAspect="1"/>
          </p:cNvPicPr>
          <p:nvPr>
            <p:ph idx="1"/>
          </p:nvPr>
        </p:nvPicPr>
        <p:blipFill>
          <a:blip r:embed="rId2"/>
          <a:stretch>
            <a:fillRect/>
          </a:stretch>
        </p:blipFill>
        <p:spPr>
          <a:xfrm>
            <a:off x="1451578" y="1853753"/>
            <a:ext cx="6066274" cy="4199728"/>
          </a:xfrm>
        </p:spPr>
      </p:pic>
      <p:sp>
        <p:nvSpPr>
          <p:cNvPr id="6" name="TextBox 5">
            <a:extLst>
              <a:ext uri="{FF2B5EF4-FFF2-40B4-BE49-F238E27FC236}">
                <a16:creationId xmlns:a16="http://schemas.microsoft.com/office/drawing/2014/main" id="{63B38451-524E-C04A-BAF5-79E6DA8ED41A}"/>
              </a:ext>
            </a:extLst>
          </p:cNvPr>
          <p:cNvSpPr txBox="1"/>
          <p:nvPr/>
        </p:nvSpPr>
        <p:spPr>
          <a:xfrm>
            <a:off x="7632522" y="2003035"/>
            <a:ext cx="4559478" cy="646331"/>
          </a:xfrm>
          <a:prstGeom prst="rect">
            <a:avLst/>
          </a:prstGeom>
          <a:noFill/>
        </p:spPr>
        <p:txBody>
          <a:bodyPr wrap="square" rtlCol="0">
            <a:spAutoFit/>
          </a:bodyPr>
          <a:lstStyle/>
          <a:p>
            <a:pPr algn="just"/>
            <a:r>
              <a:rPr lang="en-US" dirty="0"/>
              <a:t>Figure. The level 1 DFD for the same placement system on campus for a university.</a:t>
            </a:r>
          </a:p>
        </p:txBody>
      </p:sp>
      <p:sp>
        <p:nvSpPr>
          <p:cNvPr id="8" name="Slide Number Placeholder 7">
            <a:extLst>
              <a:ext uri="{FF2B5EF4-FFF2-40B4-BE49-F238E27FC236}">
                <a16:creationId xmlns:a16="http://schemas.microsoft.com/office/drawing/2014/main" id="{CFF1E035-10F1-5C44-A165-8E5DFEC6E212}"/>
              </a:ext>
            </a:extLst>
          </p:cNvPr>
          <p:cNvSpPr>
            <a:spLocks noGrp="1"/>
          </p:cNvSpPr>
          <p:nvPr>
            <p:ph type="sldNum" sz="quarter" idx="12"/>
          </p:nvPr>
        </p:nvSpPr>
        <p:spPr/>
        <p:txBody>
          <a:bodyPr/>
          <a:lstStyle/>
          <a:p>
            <a:fld id="{6F3B509D-16FE-1744-9F40-C55EDF81B4E1}" type="slidenum">
              <a:rPr lang="en-US" smtClean="0"/>
              <a:t>16</a:t>
            </a:fld>
            <a:endParaRPr lang="en-US"/>
          </a:p>
        </p:txBody>
      </p:sp>
    </p:spTree>
    <p:extLst>
      <p:ext uri="{BB962C8B-B14F-4D97-AF65-F5344CB8AC3E}">
        <p14:creationId xmlns:p14="http://schemas.microsoft.com/office/powerpoint/2010/main" val="63197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2 DFD</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The external entities aren’t shown explicitly. Sometimes they can be shown implicitly by qualification with respect to the entity using “from” and “by”.</a:t>
            </a:r>
          </a:p>
          <a:p>
            <a:r>
              <a:rPr lang="en-US" dirty="0"/>
              <a:t>There must be some consistency among the incoming and outgoing arrows with the previous level (level 1 in this case).</a:t>
            </a:r>
          </a:p>
          <a:p>
            <a:r>
              <a:rPr lang="en-US" dirty="0"/>
              <a:t>The same processes in the previous level may appear, as they were, in this level too.</a:t>
            </a:r>
          </a:p>
          <a:p>
            <a:r>
              <a:rPr lang="en-US" dirty="0"/>
              <a:t>Processes in the previous level may be refined into more detailed processes and data flows.</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2A449A20-D1B9-F244-A0F9-20F03992983E}"/>
              </a:ext>
            </a:extLst>
          </p:cNvPr>
          <p:cNvSpPr>
            <a:spLocks noGrp="1"/>
          </p:cNvSpPr>
          <p:nvPr>
            <p:ph type="sldNum" sz="quarter" idx="12"/>
          </p:nvPr>
        </p:nvSpPr>
        <p:spPr/>
        <p:txBody>
          <a:bodyPr/>
          <a:lstStyle/>
          <a:p>
            <a:fld id="{6F3B509D-16FE-1744-9F40-C55EDF81B4E1}" type="slidenum">
              <a:rPr lang="en-US" smtClean="0"/>
              <a:t>17</a:t>
            </a:fld>
            <a:endParaRPr lang="en-US"/>
          </a:p>
        </p:txBody>
      </p:sp>
    </p:spTree>
    <p:extLst>
      <p:ext uri="{BB962C8B-B14F-4D97-AF65-F5344CB8AC3E}">
        <p14:creationId xmlns:p14="http://schemas.microsoft.com/office/powerpoint/2010/main" val="191534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2 DFD</a:t>
            </a:r>
          </a:p>
        </p:txBody>
      </p:sp>
      <p:pic>
        <p:nvPicPr>
          <p:cNvPr id="5" name="Content Placeholder 4">
            <a:extLst>
              <a:ext uri="{FF2B5EF4-FFF2-40B4-BE49-F238E27FC236}">
                <a16:creationId xmlns:a16="http://schemas.microsoft.com/office/drawing/2014/main" id="{A8BF0F61-5625-DC48-86C2-B7C3FAD4D193}"/>
              </a:ext>
            </a:extLst>
          </p:cNvPr>
          <p:cNvPicPr>
            <a:picLocks noGrp="1" noChangeAspect="1"/>
          </p:cNvPicPr>
          <p:nvPr>
            <p:ph idx="1"/>
          </p:nvPr>
        </p:nvPicPr>
        <p:blipFill>
          <a:blip r:embed="rId2"/>
          <a:stretch>
            <a:fillRect/>
          </a:stretch>
        </p:blipFill>
        <p:spPr>
          <a:xfrm>
            <a:off x="1451579" y="1970945"/>
            <a:ext cx="6957903" cy="3962615"/>
          </a:xfrm>
        </p:spPr>
      </p:pic>
      <p:sp>
        <p:nvSpPr>
          <p:cNvPr id="6" name="TextBox 5">
            <a:extLst>
              <a:ext uri="{FF2B5EF4-FFF2-40B4-BE49-F238E27FC236}">
                <a16:creationId xmlns:a16="http://schemas.microsoft.com/office/drawing/2014/main" id="{18D82E60-3D02-B641-B6D3-1FCE11EB29CF}"/>
              </a:ext>
            </a:extLst>
          </p:cNvPr>
          <p:cNvSpPr txBox="1"/>
          <p:nvPr/>
        </p:nvSpPr>
        <p:spPr>
          <a:xfrm>
            <a:off x="8409482" y="1970945"/>
            <a:ext cx="3612629" cy="923330"/>
          </a:xfrm>
          <a:prstGeom prst="rect">
            <a:avLst/>
          </a:prstGeom>
          <a:noFill/>
        </p:spPr>
        <p:txBody>
          <a:bodyPr wrap="square" rtlCol="0">
            <a:spAutoFit/>
          </a:bodyPr>
          <a:lstStyle/>
          <a:p>
            <a:pPr algn="just"/>
            <a:r>
              <a:rPr lang="en-US" dirty="0"/>
              <a:t>Figure. The level 2 DFD for process 1, i.e. “Prepare Brochures and Letters”.</a:t>
            </a:r>
          </a:p>
        </p:txBody>
      </p:sp>
      <p:sp>
        <p:nvSpPr>
          <p:cNvPr id="8" name="Slide Number Placeholder 7">
            <a:extLst>
              <a:ext uri="{FF2B5EF4-FFF2-40B4-BE49-F238E27FC236}">
                <a16:creationId xmlns:a16="http://schemas.microsoft.com/office/drawing/2014/main" id="{466B7BB2-F336-5540-A721-AD635BE5C9F1}"/>
              </a:ext>
            </a:extLst>
          </p:cNvPr>
          <p:cNvSpPr>
            <a:spLocks noGrp="1"/>
          </p:cNvSpPr>
          <p:nvPr>
            <p:ph type="sldNum" sz="quarter" idx="12"/>
          </p:nvPr>
        </p:nvSpPr>
        <p:spPr/>
        <p:txBody>
          <a:bodyPr/>
          <a:lstStyle/>
          <a:p>
            <a:fld id="{6F3B509D-16FE-1744-9F40-C55EDF81B4E1}" type="slidenum">
              <a:rPr lang="en-US" smtClean="0"/>
              <a:t>18</a:t>
            </a:fld>
            <a:endParaRPr lang="en-US"/>
          </a:p>
        </p:txBody>
      </p:sp>
    </p:spTree>
    <p:extLst>
      <p:ext uri="{BB962C8B-B14F-4D97-AF65-F5344CB8AC3E}">
        <p14:creationId xmlns:p14="http://schemas.microsoft.com/office/powerpoint/2010/main" val="230911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2 DFD</a:t>
            </a:r>
          </a:p>
        </p:txBody>
      </p:sp>
      <p:pic>
        <p:nvPicPr>
          <p:cNvPr id="5" name="Content Placeholder 4">
            <a:extLst>
              <a:ext uri="{FF2B5EF4-FFF2-40B4-BE49-F238E27FC236}">
                <a16:creationId xmlns:a16="http://schemas.microsoft.com/office/drawing/2014/main" id="{0D9C2D3C-05F1-8C4E-A5F3-BC1A78E1536C}"/>
              </a:ext>
            </a:extLst>
          </p:cNvPr>
          <p:cNvPicPr>
            <a:picLocks noGrp="1" noChangeAspect="1"/>
          </p:cNvPicPr>
          <p:nvPr>
            <p:ph idx="1"/>
          </p:nvPr>
        </p:nvPicPr>
        <p:blipFill>
          <a:blip r:embed="rId2"/>
          <a:stretch>
            <a:fillRect/>
          </a:stretch>
        </p:blipFill>
        <p:spPr>
          <a:xfrm>
            <a:off x="1451579" y="1958685"/>
            <a:ext cx="8170195" cy="4094796"/>
          </a:xfrm>
        </p:spPr>
      </p:pic>
      <p:sp>
        <p:nvSpPr>
          <p:cNvPr id="6" name="TextBox 5">
            <a:extLst>
              <a:ext uri="{FF2B5EF4-FFF2-40B4-BE49-F238E27FC236}">
                <a16:creationId xmlns:a16="http://schemas.microsoft.com/office/drawing/2014/main" id="{E737B414-6BDC-1C43-B726-E52E2B751855}"/>
              </a:ext>
            </a:extLst>
          </p:cNvPr>
          <p:cNvSpPr txBox="1"/>
          <p:nvPr/>
        </p:nvSpPr>
        <p:spPr>
          <a:xfrm>
            <a:off x="9621774" y="1955956"/>
            <a:ext cx="2570226" cy="1200329"/>
          </a:xfrm>
          <a:prstGeom prst="rect">
            <a:avLst/>
          </a:prstGeom>
          <a:noFill/>
        </p:spPr>
        <p:txBody>
          <a:bodyPr wrap="square" rtlCol="0">
            <a:spAutoFit/>
          </a:bodyPr>
          <a:lstStyle/>
          <a:p>
            <a:pPr algn="just"/>
            <a:r>
              <a:rPr lang="en-US" dirty="0"/>
              <a:t>Figure. The level 2 DFD for the process 2, i.e. “Invitation for Interview”.</a:t>
            </a:r>
          </a:p>
          <a:p>
            <a:pPr algn="just"/>
            <a:endParaRPr lang="en-US" dirty="0"/>
          </a:p>
        </p:txBody>
      </p:sp>
      <p:sp>
        <p:nvSpPr>
          <p:cNvPr id="8" name="Slide Number Placeholder 7">
            <a:extLst>
              <a:ext uri="{FF2B5EF4-FFF2-40B4-BE49-F238E27FC236}">
                <a16:creationId xmlns:a16="http://schemas.microsoft.com/office/drawing/2014/main" id="{629967E8-B899-3046-AE2A-58BE15BC7F0F}"/>
              </a:ext>
            </a:extLst>
          </p:cNvPr>
          <p:cNvSpPr>
            <a:spLocks noGrp="1"/>
          </p:cNvSpPr>
          <p:nvPr>
            <p:ph type="sldNum" sz="quarter" idx="12"/>
          </p:nvPr>
        </p:nvSpPr>
        <p:spPr/>
        <p:txBody>
          <a:bodyPr/>
          <a:lstStyle/>
          <a:p>
            <a:fld id="{6F3B509D-16FE-1744-9F40-C55EDF81B4E1}" type="slidenum">
              <a:rPr lang="en-US" smtClean="0"/>
              <a:t>19</a:t>
            </a:fld>
            <a:endParaRPr lang="en-US"/>
          </a:p>
        </p:txBody>
      </p:sp>
    </p:spTree>
    <p:extLst>
      <p:ext uri="{BB962C8B-B14F-4D97-AF65-F5344CB8AC3E}">
        <p14:creationId xmlns:p14="http://schemas.microsoft.com/office/powerpoint/2010/main" val="190783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9323-03B5-B74E-AD45-2100AAF684A8}"/>
              </a:ext>
            </a:extLst>
          </p:cNvPr>
          <p:cNvSpPr>
            <a:spLocks noGrp="1"/>
          </p:cNvSpPr>
          <p:nvPr>
            <p:ph type="title"/>
          </p:nvPr>
        </p:nvSpPr>
        <p:spPr/>
        <p:txBody>
          <a:bodyPr/>
          <a:lstStyle/>
          <a:p>
            <a:r>
              <a:rPr lang="en-US" dirty="0"/>
              <a:t>Data Flow Based Methods</a:t>
            </a:r>
            <a:br>
              <a:rPr lang="en-US" dirty="0"/>
            </a:br>
            <a:endParaRPr lang="en-US" dirty="0"/>
          </a:p>
        </p:txBody>
      </p:sp>
      <p:sp>
        <p:nvSpPr>
          <p:cNvPr id="3" name="Content Placeholder 2">
            <a:extLst>
              <a:ext uri="{FF2B5EF4-FFF2-40B4-BE49-F238E27FC236}">
                <a16:creationId xmlns:a16="http://schemas.microsoft.com/office/drawing/2014/main" id="{2A3A81EA-273E-C745-BB98-3DB91AC26F86}"/>
              </a:ext>
            </a:extLst>
          </p:cNvPr>
          <p:cNvSpPr>
            <a:spLocks noGrp="1"/>
          </p:cNvSpPr>
          <p:nvPr>
            <p:ph idx="1"/>
          </p:nvPr>
        </p:nvSpPr>
        <p:spPr/>
        <p:txBody>
          <a:bodyPr/>
          <a:lstStyle/>
          <a:p>
            <a:r>
              <a:rPr lang="en-US" dirty="0"/>
              <a:t>Since a computer based system has to handle both data and logic, data is studied in the form of I/O of the system or as files.</a:t>
            </a:r>
          </a:p>
          <a:p>
            <a:r>
              <a:rPr lang="en-US" dirty="0"/>
              <a:t>It requires the development of Data Flow Diagram (DFD).</a:t>
            </a:r>
          </a:p>
          <a:p>
            <a:r>
              <a:rPr lang="en-US" dirty="0"/>
              <a:t>Developed in 1970’s by Coad and </a:t>
            </a:r>
            <a:r>
              <a:rPr lang="en-US" dirty="0" err="1"/>
              <a:t>Constanvine</a:t>
            </a:r>
            <a:r>
              <a:rPr lang="en-US" dirty="0"/>
              <a:t>, TOM De Marco, Page Jones and Myer.</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6DC096A-F412-264D-9B5C-B85535F0331F}"/>
              </a:ext>
            </a:extLst>
          </p:cNvPr>
          <p:cNvSpPr>
            <a:spLocks noGrp="1"/>
          </p:cNvSpPr>
          <p:nvPr>
            <p:ph type="sldNum" sz="quarter" idx="12"/>
          </p:nvPr>
        </p:nvSpPr>
        <p:spPr/>
        <p:txBody>
          <a:bodyPr/>
          <a:lstStyle/>
          <a:p>
            <a:fld id="{6F3B509D-16FE-1744-9F40-C55EDF81B4E1}" type="slidenum">
              <a:rPr lang="en-US" smtClean="0"/>
              <a:t>2</a:t>
            </a:fld>
            <a:endParaRPr lang="en-US"/>
          </a:p>
        </p:txBody>
      </p:sp>
    </p:spTree>
    <p:extLst>
      <p:ext uri="{BB962C8B-B14F-4D97-AF65-F5344CB8AC3E}">
        <p14:creationId xmlns:p14="http://schemas.microsoft.com/office/powerpoint/2010/main" val="343780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2 DFD</a:t>
            </a:r>
          </a:p>
        </p:txBody>
      </p:sp>
      <p:pic>
        <p:nvPicPr>
          <p:cNvPr id="5" name="Content Placeholder 4">
            <a:extLst>
              <a:ext uri="{FF2B5EF4-FFF2-40B4-BE49-F238E27FC236}">
                <a16:creationId xmlns:a16="http://schemas.microsoft.com/office/drawing/2014/main" id="{1188408B-D07B-E846-ABBE-98EB68D34399}"/>
              </a:ext>
            </a:extLst>
          </p:cNvPr>
          <p:cNvPicPr>
            <a:picLocks noGrp="1" noChangeAspect="1"/>
          </p:cNvPicPr>
          <p:nvPr>
            <p:ph idx="1"/>
          </p:nvPr>
        </p:nvPicPr>
        <p:blipFill>
          <a:blip r:embed="rId2"/>
          <a:stretch>
            <a:fillRect/>
          </a:stretch>
        </p:blipFill>
        <p:spPr>
          <a:xfrm>
            <a:off x="1451579" y="1963711"/>
            <a:ext cx="7692870" cy="4089770"/>
          </a:xfrm>
        </p:spPr>
      </p:pic>
      <p:sp>
        <p:nvSpPr>
          <p:cNvPr id="6" name="TextBox 5">
            <a:extLst>
              <a:ext uri="{FF2B5EF4-FFF2-40B4-BE49-F238E27FC236}">
                <a16:creationId xmlns:a16="http://schemas.microsoft.com/office/drawing/2014/main" id="{378AA185-D396-7945-8470-FB62FF99F106}"/>
              </a:ext>
            </a:extLst>
          </p:cNvPr>
          <p:cNvSpPr txBox="1"/>
          <p:nvPr/>
        </p:nvSpPr>
        <p:spPr>
          <a:xfrm>
            <a:off x="9144449" y="1978701"/>
            <a:ext cx="2875583" cy="2031325"/>
          </a:xfrm>
          <a:prstGeom prst="rect">
            <a:avLst/>
          </a:prstGeom>
          <a:noFill/>
        </p:spPr>
        <p:txBody>
          <a:bodyPr wrap="square" rtlCol="0">
            <a:spAutoFit/>
          </a:bodyPr>
          <a:lstStyle/>
          <a:p>
            <a:pPr algn="just"/>
            <a:r>
              <a:rPr lang="en-US" dirty="0"/>
              <a:t>Figure. The level 2 DFD for the process 3, i.e. “Interview schedule”. The Processes that are not further refined in higher levels are also called </a:t>
            </a:r>
            <a:r>
              <a:rPr lang="en-US" b="1" dirty="0"/>
              <a:t>primitive processes</a:t>
            </a:r>
            <a:r>
              <a:rPr lang="en-US" dirty="0"/>
              <a:t>.</a:t>
            </a:r>
          </a:p>
        </p:txBody>
      </p:sp>
      <p:sp>
        <p:nvSpPr>
          <p:cNvPr id="8" name="Slide Number Placeholder 7">
            <a:extLst>
              <a:ext uri="{FF2B5EF4-FFF2-40B4-BE49-F238E27FC236}">
                <a16:creationId xmlns:a16="http://schemas.microsoft.com/office/drawing/2014/main" id="{DE63B9AD-B692-6749-A142-2A32119B7877}"/>
              </a:ext>
            </a:extLst>
          </p:cNvPr>
          <p:cNvSpPr>
            <a:spLocks noGrp="1"/>
          </p:cNvSpPr>
          <p:nvPr>
            <p:ph type="sldNum" sz="quarter" idx="12"/>
          </p:nvPr>
        </p:nvSpPr>
        <p:spPr/>
        <p:txBody>
          <a:bodyPr/>
          <a:lstStyle/>
          <a:p>
            <a:fld id="{6F3B509D-16FE-1744-9F40-C55EDF81B4E1}" type="slidenum">
              <a:rPr lang="en-US" smtClean="0"/>
              <a:t>20</a:t>
            </a:fld>
            <a:endParaRPr lang="en-US"/>
          </a:p>
        </p:txBody>
      </p:sp>
    </p:spTree>
    <p:extLst>
      <p:ext uri="{BB962C8B-B14F-4D97-AF65-F5344CB8AC3E}">
        <p14:creationId xmlns:p14="http://schemas.microsoft.com/office/powerpoint/2010/main" val="161797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Level 2 DFD</a:t>
            </a:r>
          </a:p>
        </p:txBody>
      </p:sp>
      <p:pic>
        <p:nvPicPr>
          <p:cNvPr id="5" name="Content Placeholder 4">
            <a:extLst>
              <a:ext uri="{FF2B5EF4-FFF2-40B4-BE49-F238E27FC236}">
                <a16:creationId xmlns:a16="http://schemas.microsoft.com/office/drawing/2014/main" id="{B3A70D85-CCE4-894C-BB76-1C4AC975CDEF}"/>
              </a:ext>
            </a:extLst>
          </p:cNvPr>
          <p:cNvPicPr>
            <a:picLocks noGrp="1" noChangeAspect="1"/>
          </p:cNvPicPr>
          <p:nvPr>
            <p:ph idx="1"/>
          </p:nvPr>
        </p:nvPicPr>
        <p:blipFill>
          <a:blip r:embed="rId2"/>
          <a:stretch>
            <a:fillRect/>
          </a:stretch>
        </p:blipFill>
        <p:spPr>
          <a:xfrm>
            <a:off x="1451579" y="2061094"/>
            <a:ext cx="5413916" cy="3954847"/>
          </a:xfrm>
        </p:spPr>
      </p:pic>
      <p:sp>
        <p:nvSpPr>
          <p:cNvPr id="6" name="TextBox 5">
            <a:extLst>
              <a:ext uri="{FF2B5EF4-FFF2-40B4-BE49-F238E27FC236}">
                <a16:creationId xmlns:a16="http://schemas.microsoft.com/office/drawing/2014/main" id="{BDEC88FA-7522-C043-8599-E4D4B712A1B0}"/>
              </a:ext>
            </a:extLst>
          </p:cNvPr>
          <p:cNvSpPr txBox="1"/>
          <p:nvPr/>
        </p:nvSpPr>
        <p:spPr>
          <a:xfrm>
            <a:off x="7180288" y="2061094"/>
            <a:ext cx="4182256" cy="923330"/>
          </a:xfrm>
          <a:prstGeom prst="rect">
            <a:avLst/>
          </a:prstGeom>
          <a:noFill/>
        </p:spPr>
        <p:txBody>
          <a:bodyPr wrap="square" rtlCol="0">
            <a:spAutoFit/>
          </a:bodyPr>
          <a:lstStyle/>
          <a:p>
            <a:pPr algn="just"/>
            <a:r>
              <a:rPr lang="en-US" dirty="0"/>
              <a:t>Figure. The level 2 DFD for the process 4, i.e. “Selection of student”.</a:t>
            </a:r>
          </a:p>
          <a:p>
            <a:pPr algn="just"/>
            <a:endParaRPr lang="en-US" dirty="0"/>
          </a:p>
        </p:txBody>
      </p:sp>
      <p:sp>
        <p:nvSpPr>
          <p:cNvPr id="8" name="Slide Number Placeholder 7">
            <a:extLst>
              <a:ext uri="{FF2B5EF4-FFF2-40B4-BE49-F238E27FC236}">
                <a16:creationId xmlns:a16="http://schemas.microsoft.com/office/drawing/2014/main" id="{223301CE-B67B-9647-A642-000C65E60461}"/>
              </a:ext>
            </a:extLst>
          </p:cNvPr>
          <p:cNvSpPr>
            <a:spLocks noGrp="1"/>
          </p:cNvSpPr>
          <p:nvPr>
            <p:ph type="sldNum" sz="quarter" idx="12"/>
          </p:nvPr>
        </p:nvSpPr>
        <p:spPr/>
        <p:txBody>
          <a:bodyPr/>
          <a:lstStyle/>
          <a:p>
            <a:fld id="{6F3B509D-16FE-1744-9F40-C55EDF81B4E1}" type="slidenum">
              <a:rPr lang="en-US" smtClean="0"/>
              <a:t>21</a:t>
            </a:fld>
            <a:endParaRPr lang="en-US"/>
          </a:p>
        </p:txBody>
      </p:sp>
    </p:spTree>
    <p:extLst>
      <p:ext uri="{BB962C8B-B14F-4D97-AF65-F5344CB8AC3E}">
        <p14:creationId xmlns:p14="http://schemas.microsoft.com/office/powerpoint/2010/main" val="363298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DFD Vs flowchart</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Many beginners confuse a DFD with a flowchart. A DFD depicts information flow without explicit representation of things like conditions, loops, etc. </a:t>
            </a:r>
          </a:p>
          <a:p>
            <a:r>
              <a:rPr lang="en-US" dirty="0"/>
              <a:t>In other words, a DFD doesn’t depict procedure logic.</a:t>
            </a:r>
          </a:p>
          <a:p>
            <a:pPr marL="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FCC07F5-90C2-9649-8BDD-9B6A2388A983}"/>
              </a:ext>
            </a:extLst>
          </p:cNvPr>
          <p:cNvSpPr>
            <a:spLocks noGrp="1"/>
          </p:cNvSpPr>
          <p:nvPr>
            <p:ph type="sldNum" sz="quarter" idx="12"/>
          </p:nvPr>
        </p:nvSpPr>
        <p:spPr/>
        <p:txBody>
          <a:bodyPr/>
          <a:lstStyle/>
          <a:p>
            <a:fld id="{6F3B509D-16FE-1744-9F40-C55EDF81B4E1}" type="slidenum">
              <a:rPr lang="en-US" smtClean="0"/>
              <a:t>22</a:t>
            </a:fld>
            <a:endParaRPr lang="en-US"/>
          </a:p>
        </p:txBody>
      </p:sp>
    </p:spTree>
    <p:extLst>
      <p:ext uri="{BB962C8B-B14F-4D97-AF65-F5344CB8AC3E}">
        <p14:creationId xmlns:p14="http://schemas.microsoft.com/office/powerpoint/2010/main" val="312218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data dictionary or requirement dictionary</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A basic DFD (even at multiple levels) is not sufficient to describe the requirements of software.</a:t>
            </a:r>
          </a:p>
          <a:p>
            <a:r>
              <a:rPr lang="en-US" dirty="0"/>
              <a:t>Arrows into and out of a process bubble represent data items that are input and output.</a:t>
            </a:r>
          </a:p>
          <a:p>
            <a:r>
              <a:rPr lang="en-US" dirty="0"/>
              <a:t>A data store represents some organized collection of data.</a:t>
            </a:r>
          </a:p>
          <a:p>
            <a:r>
              <a:rPr lang="en-US" dirty="0"/>
              <a:t>DFD does not depict the content of the data items.</a:t>
            </a:r>
          </a:p>
          <a:p>
            <a:r>
              <a:rPr lang="en-US" dirty="0"/>
              <a:t>To get this, we need to introduce another component called data dictionary or requirement dictionary.</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57E50E14-6BEA-7E45-8C1D-273A9DD6AB17}"/>
              </a:ext>
            </a:extLst>
          </p:cNvPr>
          <p:cNvSpPr>
            <a:spLocks noGrp="1"/>
          </p:cNvSpPr>
          <p:nvPr>
            <p:ph type="sldNum" sz="quarter" idx="12"/>
          </p:nvPr>
        </p:nvSpPr>
        <p:spPr/>
        <p:txBody>
          <a:bodyPr/>
          <a:lstStyle/>
          <a:p>
            <a:fld id="{6F3B509D-16FE-1744-9F40-C55EDF81B4E1}" type="slidenum">
              <a:rPr lang="en-US" smtClean="0"/>
              <a:t>23</a:t>
            </a:fld>
            <a:endParaRPr lang="en-US"/>
          </a:p>
        </p:txBody>
      </p:sp>
    </p:spTree>
    <p:extLst>
      <p:ext uri="{BB962C8B-B14F-4D97-AF65-F5344CB8AC3E}">
        <p14:creationId xmlns:p14="http://schemas.microsoft.com/office/powerpoint/2010/main" val="294862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data dictionary or requirement dictionary</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A data dictionary is a catalog or a repository of the elements in a system.</a:t>
            </a:r>
          </a:p>
          <a:p>
            <a:r>
              <a:rPr lang="en-US" dirty="0"/>
              <a:t>As the name suggests, these elements center around data and the way they are structured to meet user requirements and organizations needs.</a:t>
            </a:r>
          </a:p>
          <a:p>
            <a:r>
              <a:rPr lang="en-US" dirty="0"/>
              <a:t>In a data dictionary you will find a list of all the elements such as data flows, data stores, and processes etc. for composing the data flowing through a system.</a:t>
            </a:r>
          </a:p>
          <a:p>
            <a:r>
              <a:rPr lang="en-US" dirty="0"/>
              <a:t>The dictionary is developed during data flow analysis and assists the analysts involved in determining systems requirements.</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028CC00-1287-F747-83D0-4398A44734AB}"/>
              </a:ext>
            </a:extLst>
          </p:cNvPr>
          <p:cNvSpPr>
            <a:spLocks noGrp="1"/>
          </p:cNvSpPr>
          <p:nvPr>
            <p:ph type="sldNum" sz="quarter" idx="12"/>
          </p:nvPr>
        </p:nvSpPr>
        <p:spPr/>
        <p:txBody>
          <a:bodyPr/>
          <a:lstStyle/>
          <a:p>
            <a:fld id="{6F3B509D-16FE-1744-9F40-C55EDF81B4E1}" type="slidenum">
              <a:rPr lang="en-US" smtClean="0"/>
              <a:t>24</a:t>
            </a:fld>
            <a:endParaRPr lang="en-US"/>
          </a:p>
        </p:txBody>
      </p:sp>
    </p:spTree>
    <p:extLst>
      <p:ext uri="{BB962C8B-B14F-4D97-AF65-F5344CB8AC3E}">
        <p14:creationId xmlns:p14="http://schemas.microsoft.com/office/powerpoint/2010/main" val="19933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Why is a Data Dictionary Important ?</a:t>
            </a:r>
            <a:br>
              <a:rPr lang="en-US" dirty="0"/>
            </a:br>
            <a:endParaRPr lang="en-US" dirty="0"/>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In order to manage the detail in large system.</a:t>
            </a:r>
          </a:p>
          <a:p>
            <a:r>
              <a:rPr lang="en-US" dirty="0"/>
              <a:t>In order to communicate a common meaning for all system elements.</a:t>
            </a:r>
          </a:p>
          <a:p>
            <a:r>
              <a:rPr lang="en-US" dirty="0"/>
              <a:t>In order to document the features of the system.</a:t>
            </a:r>
          </a:p>
          <a:p>
            <a:r>
              <a:rPr lang="en-US" dirty="0"/>
              <a:t>In order to facilitate analysis of the details in order to evaluate characteristics and determine where system changes should be made.</a:t>
            </a:r>
          </a:p>
          <a:p>
            <a:r>
              <a:rPr lang="en-US" dirty="0"/>
              <a:t>In order to locate errors and omissions in the system.</a:t>
            </a:r>
          </a:p>
          <a:p>
            <a:r>
              <a:rPr lang="en-US" dirty="0"/>
              <a:t>A data dictionary is a supplementary documents to be used with the DFD.</a:t>
            </a:r>
          </a:p>
          <a:p>
            <a:endParaRPr lang="en-US" dirty="0"/>
          </a:p>
        </p:txBody>
      </p:sp>
      <p:sp>
        <p:nvSpPr>
          <p:cNvPr id="5" name="Slide Number Placeholder 4">
            <a:extLst>
              <a:ext uri="{FF2B5EF4-FFF2-40B4-BE49-F238E27FC236}">
                <a16:creationId xmlns:a16="http://schemas.microsoft.com/office/drawing/2014/main" id="{94799EBD-9FAB-B841-94CB-B56BBDD304FD}"/>
              </a:ext>
            </a:extLst>
          </p:cNvPr>
          <p:cNvSpPr>
            <a:spLocks noGrp="1"/>
          </p:cNvSpPr>
          <p:nvPr>
            <p:ph type="sldNum" sz="quarter" idx="12"/>
          </p:nvPr>
        </p:nvSpPr>
        <p:spPr/>
        <p:txBody>
          <a:bodyPr/>
          <a:lstStyle/>
          <a:p>
            <a:fld id="{6F3B509D-16FE-1744-9F40-C55EDF81B4E1}" type="slidenum">
              <a:rPr lang="en-US" smtClean="0"/>
              <a:t>25</a:t>
            </a:fld>
            <a:endParaRPr lang="en-US"/>
          </a:p>
        </p:txBody>
      </p:sp>
    </p:spTree>
    <p:extLst>
      <p:ext uri="{BB962C8B-B14F-4D97-AF65-F5344CB8AC3E}">
        <p14:creationId xmlns:p14="http://schemas.microsoft.com/office/powerpoint/2010/main" val="4188442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data dictionary</a:t>
            </a:r>
          </a:p>
        </p:txBody>
      </p:sp>
      <p:sp>
        <p:nvSpPr>
          <p:cNvPr id="3" name="Content Placeholder 2">
            <a:extLst>
              <a:ext uri="{FF2B5EF4-FFF2-40B4-BE49-F238E27FC236}">
                <a16:creationId xmlns:a16="http://schemas.microsoft.com/office/drawing/2014/main" id="{0FD4C433-1C06-3843-9B0A-3DB05C52C667}"/>
              </a:ext>
            </a:extLst>
          </p:cNvPr>
          <p:cNvSpPr>
            <a:spLocks noGrp="1"/>
          </p:cNvSpPr>
          <p:nvPr>
            <p:ph idx="1"/>
          </p:nvPr>
        </p:nvSpPr>
        <p:spPr/>
        <p:txBody>
          <a:bodyPr/>
          <a:lstStyle/>
          <a:p>
            <a:r>
              <a:rPr lang="en-US" dirty="0"/>
              <a:t>The following are part of the information recorded in a data dictionary.</a:t>
            </a:r>
          </a:p>
          <a:p>
            <a:pPr lvl="1">
              <a:buFont typeface="Wingdings" pitchFamily="2" charset="2"/>
              <a:buChar char="v"/>
            </a:pPr>
            <a:r>
              <a:rPr lang="en-US" dirty="0"/>
              <a:t> </a:t>
            </a:r>
            <a:r>
              <a:rPr lang="en-US" sz="2000" dirty="0"/>
              <a:t>Data flows and its components, i.e. input, output and intermediate data.</a:t>
            </a:r>
          </a:p>
          <a:p>
            <a:pPr lvl="1">
              <a:buFont typeface="Wingdings" pitchFamily="2" charset="2"/>
              <a:buChar char="v"/>
            </a:pPr>
            <a:r>
              <a:rPr lang="en-US" sz="2000" dirty="0"/>
              <a:t> Data stores, like files</a:t>
            </a:r>
          </a:p>
          <a:p>
            <a:pPr lvl="1">
              <a:buFont typeface="Wingdings" pitchFamily="2" charset="2"/>
              <a:buChar char="v"/>
            </a:pPr>
            <a:r>
              <a:rPr lang="en-US" sz="2000" dirty="0"/>
              <a:t> Processes</a:t>
            </a:r>
          </a:p>
          <a:p>
            <a:pPr lvl="1">
              <a:buFont typeface="Wingdings" pitchFamily="2" charset="2"/>
              <a:buChar char="v"/>
            </a:pPr>
            <a:r>
              <a:rPr lang="en-US" sz="2000" dirty="0"/>
              <a:t> Any other relevant information that helps in writing the requirements specifications better.</a:t>
            </a:r>
          </a:p>
          <a:p>
            <a:pPr marL="1371600" lvl="3" indent="0">
              <a:buNone/>
            </a:pPr>
            <a:endParaRPr lang="en-US" dirty="0"/>
          </a:p>
        </p:txBody>
      </p:sp>
      <p:sp>
        <p:nvSpPr>
          <p:cNvPr id="5" name="Slide Number Placeholder 4">
            <a:extLst>
              <a:ext uri="{FF2B5EF4-FFF2-40B4-BE49-F238E27FC236}">
                <a16:creationId xmlns:a16="http://schemas.microsoft.com/office/drawing/2014/main" id="{E0D7F0C6-3639-A24D-A5C2-9C0D9EFC4C90}"/>
              </a:ext>
            </a:extLst>
          </p:cNvPr>
          <p:cNvSpPr>
            <a:spLocks noGrp="1"/>
          </p:cNvSpPr>
          <p:nvPr>
            <p:ph type="sldNum" sz="quarter" idx="12"/>
          </p:nvPr>
        </p:nvSpPr>
        <p:spPr/>
        <p:txBody>
          <a:bodyPr/>
          <a:lstStyle/>
          <a:p>
            <a:fld id="{6F3B509D-16FE-1744-9F40-C55EDF81B4E1}" type="slidenum">
              <a:rPr lang="en-US" smtClean="0"/>
              <a:t>26</a:t>
            </a:fld>
            <a:endParaRPr lang="en-US"/>
          </a:p>
        </p:txBody>
      </p:sp>
    </p:spTree>
    <p:extLst>
      <p:ext uri="{BB962C8B-B14F-4D97-AF65-F5344CB8AC3E}">
        <p14:creationId xmlns:p14="http://schemas.microsoft.com/office/powerpoint/2010/main" val="181848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3B3597-1C92-A040-9757-A18B07A2FCFA}"/>
              </a:ext>
            </a:extLst>
          </p:cNvPr>
          <p:cNvPicPr>
            <a:picLocks noGrp="1" noChangeAspect="1"/>
          </p:cNvPicPr>
          <p:nvPr>
            <p:ph idx="1"/>
          </p:nvPr>
        </p:nvPicPr>
        <p:blipFill>
          <a:blip r:embed="rId2"/>
          <a:stretch>
            <a:fillRect/>
          </a:stretch>
        </p:blipFill>
        <p:spPr>
          <a:xfrm>
            <a:off x="0" y="254833"/>
            <a:ext cx="12192000" cy="6325850"/>
          </a:xfrm>
        </p:spPr>
      </p:pic>
    </p:spTree>
    <p:extLst>
      <p:ext uri="{BB962C8B-B14F-4D97-AF65-F5344CB8AC3E}">
        <p14:creationId xmlns:p14="http://schemas.microsoft.com/office/powerpoint/2010/main" val="2726330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BDC-F7DE-E941-B83A-4F58561BCD0B}"/>
              </a:ext>
            </a:extLst>
          </p:cNvPr>
          <p:cNvSpPr>
            <a:spLocks noGrp="1"/>
          </p:cNvSpPr>
          <p:nvPr>
            <p:ph type="title"/>
          </p:nvPr>
        </p:nvSpPr>
        <p:spPr/>
        <p:txBody>
          <a:bodyPr/>
          <a:lstStyle/>
          <a:p>
            <a:r>
              <a:rPr lang="en-US" dirty="0"/>
              <a:t>Sample data dictionary</a:t>
            </a:r>
          </a:p>
        </p:txBody>
      </p:sp>
      <p:pic>
        <p:nvPicPr>
          <p:cNvPr id="5" name="Content Placeholder 4">
            <a:extLst>
              <a:ext uri="{FF2B5EF4-FFF2-40B4-BE49-F238E27FC236}">
                <a16:creationId xmlns:a16="http://schemas.microsoft.com/office/drawing/2014/main" id="{1189C37C-E90B-3541-AAB7-B0EFBA0E443E}"/>
              </a:ext>
            </a:extLst>
          </p:cNvPr>
          <p:cNvPicPr>
            <a:picLocks noGrp="1" noChangeAspect="1"/>
          </p:cNvPicPr>
          <p:nvPr>
            <p:ph idx="1"/>
          </p:nvPr>
        </p:nvPicPr>
        <p:blipFill>
          <a:blip r:embed="rId2"/>
          <a:stretch>
            <a:fillRect/>
          </a:stretch>
        </p:blipFill>
        <p:spPr>
          <a:xfrm>
            <a:off x="1648466" y="2016125"/>
            <a:ext cx="9209393" cy="3449638"/>
          </a:xfrm>
        </p:spPr>
      </p:pic>
      <p:sp>
        <p:nvSpPr>
          <p:cNvPr id="7" name="Slide Number Placeholder 6">
            <a:extLst>
              <a:ext uri="{FF2B5EF4-FFF2-40B4-BE49-F238E27FC236}">
                <a16:creationId xmlns:a16="http://schemas.microsoft.com/office/drawing/2014/main" id="{031E4E60-AD3B-BE4F-A3A6-7B5F5D0AC4D8}"/>
              </a:ext>
            </a:extLst>
          </p:cNvPr>
          <p:cNvSpPr>
            <a:spLocks noGrp="1"/>
          </p:cNvSpPr>
          <p:nvPr>
            <p:ph type="sldNum" sz="quarter" idx="12"/>
          </p:nvPr>
        </p:nvSpPr>
        <p:spPr/>
        <p:txBody>
          <a:bodyPr/>
          <a:lstStyle/>
          <a:p>
            <a:fld id="{6F3B509D-16FE-1744-9F40-C55EDF81B4E1}" type="slidenum">
              <a:rPr lang="en-US" smtClean="0"/>
              <a:t>28</a:t>
            </a:fld>
            <a:endParaRPr lang="en-US"/>
          </a:p>
        </p:txBody>
      </p:sp>
    </p:spTree>
    <p:extLst>
      <p:ext uri="{BB962C8B-B14F-4D97-AF65-F5344CB8AC3E}">
        <p14:creationId xmlns:p14="http://schemas.microsoft.com/office/powerpoint/2010/main" val="225523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58E4-C169-2543-AF4A-392A21491C53}"/>
              </a:ext>
            </a:extLst>
          </p:cNvPr>
          <p:cNvSpPr>
            <a:spLocks noGrp="1"/>
          </p:cNvSpPr>
          <p:nvPr>
            <p:ph type="title"/>
          </p:nvPr>
        </p:nvSpPr>
        <p:spPr/>
        <p:txBody>
          <a:bodyPr/>
          <a:lstStyle/>
          <a:p>
            <a:r>
              <a:rPr lang="en-US" dirty="0"/>
              <a:t>DFD Elements, SYMBOLS, and definitions</a:t>
            </a:r>
          </a:p>
        </p:txBody>
      </p:sp>
      <p:sp>
        <p:nvSpPr>
          <p:cNvPr id="3" name="Content Placeholder 2">
            <a:extLst>
              <a:ext uri="{FF2B5EF4-FFF2-40B4-BE49-F238E27FC236}">
                <a16:creationId xmlns:a16="http://schemas.microsoft.com/office/drawing/2014/main" id="{A0AF2D51-76C2-3340-9EF5-B848A946F34D}"/>
              </a:ext>
            </a:extLst>
          </p:cNvPr>
          <p:cNvSpPr>
            <a:spLocks noGrp="1"/>
          </p:cNvSpPr>
          <p:nvPr>
            <p:ph idx="1"/>
          </p:nvPr>
        </p:nvSpPr>
        <p:spPr/>
        <p:txBody>
          <a:bodyPr/>
          <a:lstStyle/>
          <a:p>
            <a:r>
              <a:rPr lang="en-US" b="1" dirty="0"/>
              <a:t>Data Flow </a:t>
            </a:r>
            <a:r>
              <a:rPr lang="en-US" dirty="0"/>
              <a:t>: It is nothing but the Data move in a specific direction from an origin to a destination in the form of a document, letter, telephone call, or virtually any other medium. The data flow is a “packet” of data.</a:t>
            </a:r>
          </a:p>
          <a:p>
            <a:pPr marL="0" indent="0">
              <a:buNone/>
            </a:pPr>
            <a:endParaRPr lang="en-US" dirty="0"/>
          </a:p>
          <a:p>
            <a:r>
              <a:rPr lang="en-US" b="1" dirty="0"/>
              <a:t>Processes</a:t>
            </a:r>
            <a:r>
              <a:rPr lang="en-US" dirty="0"/>
              <a:t> : The physical component of the process is not identified. We can define the processes as the people, procedures, or devices that use or produce or transform data.</a:t>
            </a:r>
          </a:p>
          <a:p>
            <a:pPr marL="0" indent="0">
              <a:buNone/>
            </a:pPr>
            <a:endParaRPr lang="en-US" dirty="0"/>
          </a:p>
        </p:txBody>
      </p:sp>
      <p:cxnSp>
        <p:nvCxnSpPr>
          <p:cNvPr id="5" name="Straight Arrow Connector 4">
            <a:extLst>
              <a:ext uri="{FF2B5EF4-FFF2-40B4-BE49-F238E27FC236}">
                <a16:creationId xmlns:a16="http://schemas.microsoft.com/office/drawing/2014/main" id="{4F70BD14-39F7-184D-8647-C235D7D06255}"/>
              </a:ext>
            </a:extLst>
          </p:cNvPr>
          <p:cNvCxnSpPr>
            <a:cxnSpLocks/>
          </p:cNvCxnSpPr>
          <p:nvPr/>
        </p:nvCxnSpPr>
        <p:spPr>
          <a:xfrm>
            <a:off x="3607632" y="3447741"/>
            <a:ext cx="16339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67E67D9-DC86-3F4A-92A6-F1FAC4AEA906}"/>
              </a:ext>
            </a:extLst>
          </p:cNvPr>
          <p:cNvSpPr/>
          <p:nvPr/>
        </p:nvSpPr>
        <p:spPr>
          <a:xfrm>
            <a:off x="3282846" y="4998736"/>
            <a:ext cx="889416" cy="6975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B776AE6-9BD8-A84F-9D7F-CAA47E9E3DAE}"/>
              </a:ext>
            </a:extLst>
          </p:cNvPr>
          <p:cNvSpPr/>
          <p:nvPr/>
        </p:nvSpPr>
        <p:spPr>
          <a:xfrm>
            <a:off x="6096001" y="4998736"/>
            <a:ext cx="889416" cy="6975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989803-19D7-A64E-B40E-120DF9F5275A}"/>
              </a:ext>
            </a:extLst>
          </p:cNvPr>
          <p:cNvSpPr txBox="1"/>
          <p:nvPr/>
        </p:nvSpPr>
        <p:spPr>
          <a:xfrm>
            <a:off x="4919828" y="5137459"/>
            <a:ext cx="514885" cy="369332"/>
          </a:xfrm>
          <a:prstGeom prst="rect">
            <a:avLst/>
          </a:prstGeom>
          <a:noFill/>
        </p:spPr>
        <p:txBody>
          <a:bodyPr wrap="none" rtlCol="0">
            <a:spAutoFit/>
          </a:bodyPr>
          <a:lstStyle/>
          <a:p>
            <a:r>
              <a:rPr lang="en-US" dirty="0"/>
              <a:t>OR</a:t>
            </a:r>
          </a:p>
        </p:txBody>
      </p:sp>
      <p:sp>
        <p:nvSpPr>
          <p:cNvPr id="12" name="Slide Number Placeholder 11">
            <a:extLst>
              <a:ext uri="{FF2B5EF4-FFF2-40B4-BE49-F238E27FC236}">
                <a16:creationId xmlns:a16="http://schemas.microsoft.com/office/drawing/2014/main" id="{26EA3978-90AA-AF4E-8C9B-A524573DA486}"/>
              </a:ext>
            </a:extLst>
          </p:cNvPr>
          <p:cNvSpPr>
            <a:spLocks noGrp="1"/>
          </p:cNvSpPr>
          <p:nvPr>
            <p:ph type="sldNum" sz="quarter" idx="12"/>
          </p:nvPr>
        </p:nvSpPr>
        <p:spPr/>
        <p:txBody>
          <a:bodyPr/>
          <a:lstStyle/>
          <a:p>
            <a:fld id="{6F3B509D-16FE-1744-9F40-C55EDF81B4E1}" type="slidenum">
              <a:rPr lang="en-US" smtClean="0"/>
              <a:t>3</a:t>
            </a:fld>
            <a:endParaRPr lang="en-US"/>
          </a:p>
        </p:txBody>
      </p:sp>
    </p:spTree>
    <p:extLst>
      <p:ext uri="{BB962C8B-B14F-4D97-AF65-F5344CB8AC3E}">
        <p14:creationId xmlns:p14="http://schemas.microsoft.com/office/powerpoint/2010/main" val="38909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58E4-C169-2543-AF4A-392A21491C53}"/>
              </a:ext>
            </a:extLst>
          </p:cNvPr>
          <p:cNvSpPr>
            <a:spLocks noGrp="1"/>
          </p:cNvSpPr>
          <p:nvPr>
            <p:ph type="title"/>
          </p:nvPr>
        </p:nvSpPr>
        <p:spPr/>
        <p:txBody>
          <a:bodyPr/>
          <a:lstStyle/>
          <a:p>
            <a:r>
              <a:rPr lang="en-US" dirty="0"/>
              <a:t>DFD Elements, SYMBOLS, and definitions</a:t>
            </a:r>
          </a:p>
        </p:txBody>
      </p:sp>
      <p:sp>
        <p:nvSpPr>
          <p:cNvPr id="3" name="Content Placeholder 2">
            <a:extLst>
              <a:ext uri="{FF2B5EF4-FFF2-40B4-BE49-F238E27FC236}">
                <a16:creationId xmlns:a16="http://schemas.microsoft.com/office/drawing/2014/main" id="{A0AF2D51-76C2-3340-9EF5-B848A946F34D}"/>
              </a:ext>
            </a:extLst>
          </p:cNvPr>
          <p:cNvSpPr>
            <a:spLocks noGrp="1"/>
          </p:cNvSpPr>
          <p:nvPr>
            <p:ph idx="1"/>
          </p:nvPr>
        </p:nvSpPr>
        <p:spPr/>
        <p:txBody>
          <a:bodyPr>
            <a:normAutofit/>
          </a:bodyPr>
          <a:lstStyle/>
          <a:p>
            <a:r>
              <a:rPr lang="en-US" b="1" dirty="0"/>
              <a:t>Source or destination of data </a:t>
            </a:r>
            <a:r>
              <a:rPr lang="en-US" dirty="0"/>
              <a:t>: External sources or destinations of data, which may be people, programs, organizations, or other entities, interact with the system but are outside its boundary. The term </a:t>
            </a:r>
            <a:r>
              <a:rPr lang="en-US" b="1" dirty="0"/>
              <a:t>source</a:t>
            </a:r>
            <a:r>
              <a:rPr lang="en-US" dirty="0"/>
              <a:t> and </a:t>
            </a:r>
            <a:r>
              <a:rPr lang="en-US" b="1" dirty="0"/>
              <a:t>sink</a:t>
            </a:r>
            <a:r>
              <a:rPr lang="en-US" dirty="0"/>
              <a:t> are interchangeable with origin and destination, respectively.</a:t>
            </a:r>
          </a:p>
          <a:p>
            <a:pPr marL="0" indent="0">
              <a:buNone/>
            </a:pPr>
            <a:endParaRPr lang="en-US" dirty="0"/>
          </a:p>
          <a:p>
            <a:r>
              <a:rPr lang="en-US" b="1" dirty="0"/>
              <a:t>Data store </a:t>
            </a:r>
            <a:r>
              <a:rPr lang="en-US" dirty="0"/>
              <a:t>: The data store may represent computerized or non-computerized devices. Here data are stored or referenced by a process in the system.</a:t>
            </a:r>
          </a:p>
          <a:p>
            <a:pPr marL="0" indent="0">
              <a:buNone/>
            </a:pPr>
            <a:endParaRPr lang="en-US" dirty="0"/>
          </a:p>
        </p:txBody>
      </p:sp>
      <p:sp>
        <p:nvSpPr>
          <p:cNvPr id="10" name="TextBox 9">
            <a:extLst>
              <a:ext uri="{FF2B5EF4-FFF2-40B4-BE49-F238E27FC236}">
                <a16:creationId xmlns:a16="http://schemas.microsoft.com/office/drawing/2014/main" id="{C1989803-19D7-A64E-B40E-120DF9F5275A}"/>
              </a:ext>
            </a:extLst>
          </p:cNvPr>
          <p:cNvSpPr txBox="1"/>
          <p:nvPr/>
        </p:nvSpPr>
        <p:spPr>
          <a:xfrm>
            <a:off x="4919828" y="5137459"/>
            <a:ext cx="514885" cy="369332"/>
          </a:xfrm>
          <a:prstGeom prst="rect">
            <a:avLst/>
          </a:prstGeom>
          <a:noFill/>
        </p:spPr>
        <p:txBody>
          <a:bodyPr wrap="none" rtlCol="0">
            <a:spAutoFit/>
          </a:bodyPr>
          <a:lstStyle/>
          <a:p>
            <a:r>
              <a:rPr lang="en-US" dirty="0"/>
              <a:t>OR</a:t>
            </a:r>
          </a:p>
        </p:txBody>
      </p:sp>
      <p:sp>
        <p:nvSpPr>
          <p:cNvPr id="4" name="Rectangle 3">
            <a:extLst>
              <a:ext uri="{FF2B5EF4-FFF2-40B4-BE49-F238E27FC236}">
                <a16:creationId xmlns:a16="http://schemas.microsoft.com/office/drawing/2014/main" id="{80D0CE64-A7DA-5B46-BCD1-FC1680ADC9B7}"/>
              </a:ext>
            </a:extLst>
          </p:cNvPr>
          <p:cNvSpPr/>
          <p:nvPr/>
        </p:nvSpPr>
        <p:spPr>
          <a:xfrm>
            <a:off x="4885074" y="3283838"/>
            <a:ext cx="787593" cy="729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3C8EE2A-3EF9-AF4A-9B0E-46791B97399F}"/>
              </a:ext>
            </a:extLst>
          </p:cNvPr>
          <p:cNvGrpSpPr/>
          <p:nvPr/>
        </p:nvGrpSpPr>
        <p:grpSpPr>
          <a:xfrm>
            <a:off x="2489200" y="5137459"/>
            <a:ext cx="1151469" cy="457197"/>
            <a:chOff x="2489200" y="5137459"/>
            <a:chExt cx="1151469" cy="457197"/>
          </a:xfrm>
        </p:grpSpPr>
        <p:cxnSp>
          <p:nvCxnSpPr>
            <p:cNvPr id="9" name="Straight Connector 8">
              <a:extLst>
                <a:ext uri="{FF2B5EF4-FFF2-40B4-BE49-F238E27FC236}">
                  <a16:creationId xmlns:a16="http://schemas.microsoft.com/office/drawing/2014/main" id="{319273F1-4701-C048-A69E-E84FD5097ECE}"/>
                </a:ext>
              </a:extLst>
            </p:cNvPr>
            <p:cNvCxnSpPr/>
            <p:nvPr/>
          </p:nvCxnSpPr>
          <p:spPr>
            <a:xfrm>
              <a:off x="2489200" y="5137459"/>
              <a:ext cx="11514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C9FAF0-CACE-314D-8BF5-79289659FC5A}"/>
                </a:ext>
              </a:extLst>
            </p:cNvPr>
            <p:cNvCxnSpPr/>
            <p:nvPr/>
          </p:nvCxnSpPr>
          <p:spPr>
            <a:xfrm>
              <a:off x="2489202" y="5594656"/>
              <a:ext cx="11514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55ED66A1-BDD7-4548-99EB-C3D8F0FB4986}"/>
              </a:ext>
            </a:extLst>
          </p:cNvPr>
          <p:cNvGrpSpPr/>
          <p:nvPr/>
        </p:nvGrpSpPr>
        <p:grpSpPr>
          <a:xfrm>
            <a:off x="6713874" y="5137459"/>
            <a:ext cx="1151469" cy="457197"/>
            <a:chOff x="6713874" y="5137459"/>
            <a:chExt cx="1151469" cy="457197"/>
          </a:xfrm>
        </p:grpSpPr>
        <p:grpSp>
          <p:nvGrpSpPr>
            <p:cNvPr id="13" name="Group 12">
              <a:extLst>
                <a:ext uri="{FF2B5EF4-FFF2-40B4-BE49-F238E27FC236}">
                  <a16:creationId xmlns:a16="http://schemas.microsoft.com/office/drawing/2014/main" id="{2E1686A4-AFCB-C94E-A832-2AE67BCA6F58}"/>
                </a:ext>
              </a:extLst>
            </p:cNvPr>
            <p:cNvGrpSpPr/>
            <p:nvPr/>
          </p:nvGrpSpPr>
          <p:grpSpPr>
            <a:xfrm>
              <a:off x="6713874" y="5137459"/>
              <a:ext cx="1151469" cy="457197"/>
              <a:chOff x="2489200" y="5137459"/>
              <a:chExt cx="1151469" cy="457197"/>
            </a:xfrm>
          </p:grpSpPr>
          <p:cxnSp>
            <p:nvCxnSpPr>
              <p:cNvPr id="14" name="Straight Connector 13">
                <a:extLst>
                  <a:ext uri="{FF2B5EF4-FFF2-40B4-BE49-F238E27FC236}">
                    <a16:creationId xmlns:a16="http://schemas.microsoft.com/office/drawing/2014/main" id="{09D2ED8C-6BBF-7C49-90AC-521AF654522E}"/>
                  </a:ext>
                </a:extLst>
              </p:cNvPr>
              <p:cNvCxnSpPr/>
              <p:nvPr/>
            </p:nvCxnSpPr>
            <p:spPr>
              <a:xfrm>
                <a:off x="2489200" y="5137459"/>
                <a:ext cx="11514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009812-3019-6843-A600-B312EF33875E}"/>
                  </a:ext>
                </a:extLst>
              </p:cNvPr>
              <p:cNvCxnSpPr/>
              <p:nvPr/>
            </p:nvCxnSpPr>
            <p:spPr>
              <a:xfrm>
                <a:off x="2489202" y="5594656"/>
                <a:ext cx="11514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7E8DD7CA-11DC-F447-8A2C-986154381D6D}"/>
                </a:ext>
              </a:extLst>
            </p:cNvPr>
            <p:cNvCxnSpPr/>
            <p:nvPr/>
          </p:nvCxnSpPr>
          <p:spPr>
            <a:xfrm>
              <a:off x="6713874" y="5137459"/>
              <a:ext cx="0" cy="4571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Slide Number Placeholder 20">
            <a:extLst>
              <a:ext uri="{FF2B5EF4-FFF2-40B4-BE49-F238E27FC236}">
                <a16:creationId xmlns:a16="http://schemas.microsoft.com/office/drawing/2014/main" id="{7EE675BA-95F8-404D-A78E-DEFF718E3882}"/>
              </a:ext>
            </a:extLst>
          </p:cNvPr>
          <p:cNvSpPr>
            <a:spLocks noGrp="1"/>
          </p:cNvSpPr>
          <p:nvPr>
            <p:ph type="sldNum" sz="quarter" idx="12"/>
          </p:nvPr>
        </p:nvSpPr>
        <p:spPr/>
        <p:txBody>
          <a:bodyPr/>
          <a:lstStyle/>
          <a:p>
            <a:fld id="{6F3B509D-16FE-1744-9F40-C55EDF81B4E1}" type="slidenum">
              <a:rPr lang="en-US" smtClean="0"/>
              <a:t>4</a:t>
            </a:fld>
            <a:endParaRPr lang="en-US"/>
          </a:p>
        </p:txBody>
      </p:sp>
    </p:spTree>
    <p:extLst>
      <p:ext uri="{BB962C8B-B14F-4D97-AF65-F5344CB8AC3E}">
        <p14:creationId xmlns:p14="http://schemas.microsoft.com/office/powerpoint/2010/main" val="197143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7D05-F5B9-F549-B462-32CC8D72B21A}"/>
              </a:ext>
            </a:extLst>
          </p:cNvPr>
          <p:cNvSpPr>
            <a:spLocks noGrp="1"/>
          </p:cNvSpPr>
          <p:nvPr>
            <p:ph type="title"/>
          </p:nvPr>
        </p:nvSpPr>
        <p:spPr/>
        <p:txBody>
          <a:bodyPr/>
          <a:lstStyle/>
          <a:p>
            <a:r>
              <a:rPr lang="en-US" dirty="0"/>
              <a:t>DFD Elements, SYMBOLS, and definitions</a:t>
            </a:r>
          </a:p>
        </p:txBody>
      </p:sp>
      <p:sp>
        <p:nvSpPr>
          <p:cNvPr id="3" name="Content Placeholder 2">
            <a:extLst>
              <a:ext uri="{FF2B5EF4-FFF2-40B4-BE49-F238E27FC236}">
                <a16:creationId xmlns:a16="http://schemas.microsoft.com/office/drawing/2014/main" id="{7E0997E1-CE01-6F48-AE6A-B303F1FBA02A}"/>
              </a:ext>
            </a:extLst>
          </p:cNvPr>
          <p:cNvSpPr>
            <a:spLocks noGrp="1"/>
          </p:cNvSpPr>
          <p:nvPr>
            <p:ph idx="1"/>
          </p:nvPr>
        </p:nvSpPr>
        <p:spPr/>
        <p:txBody>
          <a:bodyPr/>
          <a:lstStyle/>
          <a:p>
            <a:r>
              <a:rPr lang="en-US" dirty="0"/>
              <a:t>In a data flow diagram, e</a:t>
            </a:r>
            <a:r>
              <a:rPr lang="en-US" b="1" dirty="0"/>
              <a:t>ach component </a:t>
            </a:r>
            <a:r>
              <a:rPr lang="en-US" dirty="0"/>
              <a:t>is </a:t>
            </a:r>
            <a:r>
              <a:rPr lang="en-US" b="1" dirty="0"/>
              <a:t>labeled</a:t>
            </a:r>
            <a:r>
              <a:rPr lang="en-US" dirty="0"/>
              <a:t> with a </a:t>
            </a:r>
            <a:r>
              <a:rPr lang="en-US" b="1" dirty="0"/>
              <a:t>descriptive name</a:t>
            </a:r>
            <a:r>
              <a:rPr lang="en-US" dirty="0"/>
              <a:t>.</a:t>
            </a:r>
          </a:p>
          <a:p>
            <a:r>
              <a:rPr lang="en-US" b="1" dirty="0"/>
              <a:t>Process names </a:t>
            </a:r>
            <a:r>
              <a:rPr lang="en-US" dirty="0"/>
              <a:t>are further identified with a </a:t>
            </a:r>
            <a:r>
              <a:rPr lang="en-US" b="1" dirty="0"/>
              <a:t>number</a:t>
            </a:r>
            <a:r>
              <a:rPr lang="en-US" dirty="0"/>
              <a:t> that will be used for identification purposes.</a:t>
            </a:r>
          </a:p>
          <a:p>
            <a:r>
              <a:rPr lang="en-US" dirty="0"/>
              <a:t>The number assigned to a specific process doesn’t represent the sequence of processes.</a:t>
            </a:r>
          </a:p>
          <a:p>
            <a:r>
              <a:rPr lang="en-US" dirty="0"/>
              <a:t>It is strictly for identification and will take on added value when we study the components that make up a specific process.</a:t>
            </a:r>
          </a:p>
          <a:p>
            <a:endParaRPr lang="en-US" dirty="0"/>
          </a:p>
        </p:txBody>
      </p:sp>
      <p:sp>
        <p:nvSpPr>
          <p:cNvPr id="5" name="Slide Number Placeholder 4">
            <a:extLst>
              <a:ext uri="{FF2B5EF4-FFF2-40B4-BE49-F238E27FC236}">
                <a16:creationId xmlns:a16="http://schemas.microsoft.com/office/drawing/2014/main" id="{4017BA51-A9FC-6444-8B2F-8A26B873418F}"/>
              </a:ext>
            </a:extLst>
          </p:cNvPr>
          <p:cNvSpPr>
            <a:spLocks noGrp="1"/>
          </p:cNvSpPr>
          <p:nvPr>
            <p:ph type="sldNum" sz="quarter" idx="12"/>
          </p:nvPr>
        </p:nvSpPr>
        <p:spPr/>
        <p:txBody>
          <a:bodyPr/>
          <a:lstStyle/>
          <a:p>
            <a:fld id="{6F3B509D-16FE-1744-9F40-C55EDF81B4E1}" type="slidenum">
              <a:rPr lang="en-US" smtClean="0"/>
              <a:t>5</a:t>
            </a:fld>
            <a:endParaRPr lang="en-US"/>
          </a:p>
        </p:txBody>
      </p:sp>
    </p:spTree>
    <p:extLst>
      <p:ext uri="{BB962C8B-B14F-4D97-AF65-F5344CB8AC3E}">
        <p14:creationId xmlns:p14="http://schemas.microsoft.com/office/powerpoint/2010/main" val="225799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0BB-684F-194F-BBDD-BBB9DD3DEF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9BF037E-2CE9-364D-8937-726826F2A971}"/>
              </a:ext>
            </a:extLst>
          </p:cNvPr>
          <p:cNvPicPr>
            <a:picLocks noGrp="1" noChangeAspect="1"/>
          </p:cNvPicPr>
          <p:nvPr>
            <p:ph idx="1"/>
          </p:nvPr>
        </p:nvPicPr>
        <p:blipFill>
          <a:blip r:embed="rId2"/>
          <a:stretch>
            <a:fillRect/>
          </a:stretch>
        </p:blipFill>
        <p:spPr>
          <a:xfrm>
            <a:off x="0" y="464695"/>
            <a:ext cx="12192000" cy="5588786"/>
          </a:xfrm>
        </p:spPr>
      </p:pic>
    </p:spTree>
    <p:extLst>
      <p:ext uri="{BB962C8B-B14F-4D97-AF65-F5344CB8AC3E}">
        <p14:creationId xmlns:p14="http://schemas.microsoft.com/office/powerpoint/2010/main" val="21325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FE7-7ADA-1C46-8D67-4F6DA5D96419}"/>
              </a:ext>
            </a:extLst>
          </p:cNvPr>
          <p:cNvSpPr>
            <a:spLocks noGrp="1"/>
          </p:cNvSpPr>
          <p:nvPr>
            <p:ph type="title"/>
          </p:nvPr>
        </p:nvSpPr>
        <p:spPr/>
        <p:txBody>
          <a:bodyPr/>
          <a:lstStyle/>
          <a:p>
            <a:r>
              <a:rPr lang="en-US" dirty="0"/>
              <a:t>Sample dfds</a:t>
            </a:r>
          </a:p>
        </p:txBody>
      </p:sp>
      <p:pic>
        <p:nvPicPr>
          <p:cNvPr id="9" name="Content Placeholder 8">
            <a:extLst>
              <a:ext uri="{FF2B5EF4-FFF2-40B4-BE49-F238E27FC236}">
                <a16:creationId xmlns:a16="http://schemas.microsoft.com/office/drawing/2014/main" id="{636BF140-23EC-054A-B79C-EC2FA8EA7227}"/>
              </a:ext>
            </a:extLst>
          </p:cNvPr>
          <p:cNvPicPr>
            <a:picLocks noGrp="1" noChangeAspect="1"/>
          </p:cNvPicPr>
          <p:nvPr>
            <p:ph idx="1"/>
          </p:nvPr>
        </p:nvPicPr>
        <p:blipFill>
          <a:blip r:embed="rId2"/>
          <a:stretch>
            <a:fillRect/>
          </a:stretch>
        </p:blipFill>
        <p:spPr>
          <a:xfrm>
            <a:off x="6253216" y="2108069"/>
            <a:ext cx="5653715" cy="3277046"/>
          </a:xfrm>
        </p:spPr>
      </p:pic>
      <p:pic>
        <p:nvPicPr>
          <p:cNvPr id="11" name="Picture 10">
            <a:extLst>
              <a:ext uri="{FF2B5EF4-FFF2-40B4-BE49-F238E27FC236}">
                <a16:creationId xmlns:a16="http://schemas.microsoft.com/office/drawing/2014/main" id="{175651E6-196E-E545-9E46-C9CC1FC81D6F}"/>
              </a:ext>
            </a:extLst>
          </p:cNvPr>
          <p:cNvPicPr>
            <a:picLocks noChangeAspect="1"/>
          </p:cNvPicPr>
          <p:nvPr/>
        </p:nvPicPr>
        <p:blipFill>
          <a:blip r:embed="rId3"/>
          <a:stretch>
            <a:fillRect/>
          </a:stretch>
        </p:blipFill>
        <p:spPr>
          <a:xfrm>
            <a:off x="0" y="2108068"/>
            <a:ext cx="5875214" cy="3277045"/>
          </a:xfrm>
          <a:prstGeom prst="rect">
            <a:avLst/>
          </a:prstGeom>
        </p:spPr>
      </p:pic>
      <p:sp>
        <p:nvSpPr>
          <p:cNvPr id="13" name="Slide Number Placeholder 12">
            <a:extLst>
              <a:ext uri="{FF2B5EF4-FFF2-40B4-BE49-F238E27FC236}">
                <a16:creationId xmlns:a16="http://schemas.microsoft.com/office/drawing/2014/main" id="{94D21C1B-3117-694A-8B8C-14D2CE9B1D36}"/>
              </a:ext>
            </a:extLst>
          </p:cNvPr>
          <p:cNvSpPr>
            <a:spLocks noGrp="1"/>
          </p:cNvSpPr>
          <p:nvPr>
            <p:ph type="sldNum" sz="quarter" idx="12"/>
          </p:nvPr>
        </p:nvSpPr>
        <p:spPr/>
        <p:txBody>
          <a:bodyPr/>
          <a:lstStyle/>
          <a:p>
            <a:fld id="{6F3B509D-16FE-1744-9F40-C55EDF81B4E1}" type="slidenum">
              <a:rPr lang="en-US" smtClean="0"/>
              <a:t>7</a:t>
            </a:fld>
            <a:endParaRPr lang="en-US"/>
          </a:p>
        </p:txBody>
      </p:sp>
    </p:spTree>
    <p:extLst>
      <p:ext uri="{BB962C8B-B14F-4D97-AF65-F5344CB8AC3E}">
        <p14:creationId xmlns:p14="http://schemas.microsoft.com/office/powerpoint/2010/main" val="20142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FE7-7ADA-1C46-8D67-4F6DA5D9641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AC8CD35-3BFC-3F48-8E50-179F43EC871E}"/>
              </a:ext>
            </a:extLst>
          </p:cNvPr>
          <p:cNvPicPr>
            <a:picLocks noGrp="1" noChangeAspect="1"/>
          </p:cNvPicPr>
          <p:nvPr>
            <p:ph idx="1"/>
          </p:nvPr>
        </p:nvPicPr>
        <p:blipFill>
          <a:blip r:embed="rId2"/>
          <a:stretch>
            <a:fillRect/>
          </a:stretch>
        </p:blipFill>
        <p:spPr>
          <a:xfrm>
            <a:off x="0" y="0"/>
            <a:ext cx="12192000" cy="6858000"/>
          </a:xfrm>
        </p:spPr>
      </p:pic>
      <p:sp>
        <p:nvSpPr>
          <p:cNvPr id="6" name="TextBox 5">
            <a:extLst>
              <a:ext uri="{FF2B5EF4-FFF2-40B4-BE49-F238E27FC236}">
                <a16:creationId xmlns:a16="http://schemas.microsoft.com/office/drawing/2014/main" id="{423903C0-95EF-7C4A-A493-53DC4A86F7A1}"/>
              </a:ext>
            </a:extLst>
          </p:cNvPr>
          <p:cNvSpPr txBox="1"/>
          <p:nvPr/>
        </p:nvSpPr>
        <p:spPr>
          <a:xfrm>
            <a:off x="1168400" y="4588933"/>
            <a:ext cx="2228495" cy="369332"/>
          </a:xfrm>
          <a:prstGeom prst="rect">
            <a:avLst/>
          </a:prstGeom>
          <a:noFill/>
        </p:spPr>
        <p:txBody>
          <a:bodyPr wrap="none" rtlCol="0">
            <a:spAutoFit/>
          </a:bodyPr>
          <a:lstStyle/>
          <a:p>
            <a:r>
              <a:rPr lang="en-US" dirty="0"/>
              <a:t>Fig. A Complete DFD </a:t>
            </a:r>
          </a:p>
        </p:txBody>
      </p:sp>
    </p:spTree>
    <p:extLst>
      <p:ext uri="{BB962C8B-B14F-4D97-AF65-F5344CB8AC3E}">
        <p14:creationId xmlns:p14="http://schemas.microsoft.com/office/powerpoint/2010/main" val="110457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FE7-7ADA-1C46-8D67-4F6DA5D96419}"/>
              </a:ext>
            </a:extLst>
          </p:cNvPr>
          <p:cNvSpPr>
            <a:spLocks noGrp="1"/>
          </p:cNvSpPr>
          <p:nvPr>
            <p:ph type="title"/>
          </p:nvPr>
        </p:nvSpPr>
        <p:spPr/>
        <p:txBody>
          <a:bodyPr/>
          <a:lstStyle/>
          <a:p>
            <a:r>
              <a:rPr lang="en-US" dirty="0"/>
              <a:t>Leveling OF dfd</a:t>
            </a:r>
          </a:p>
        </p:txBody>
      </p:sp>
      <p:sp>
        <p:nvSpPr>
          <p:cNvPr id="3" name="Content Placeholder 2">
            <a:extLst>
              <a:ext uri="{FF2B5EF4-FFF2-40B4-BE49-F238E27FC236}">
                <a16:creationId xmlns:a16="http://schemas.microsoft.com/office/drawing/2014/main" id="{A17DCEE3-A81A-664C-BA1C-E1E92535DFEB}"/>
              </a:ext>
            </a:extLst>
          </p:cNvPr>
          <p:cNvSpPr>
            <a:spLocks noGrp="1"/>
          </p:cNvSpPr>
          <p:nvPr>
            <p:ph idx="1"/>
          </p:nvPr>
        </p:nvSpPr>
        <p:spPr/>
        <p:txBody>
          <a:bodyPr>
            <a:normAutofit/>
          </a:bodyPr>
          <a:lstStyle/>
          <a:p>
            <a:r>
              <a:rPr lang="en-US" dirty="0"/>
              <a:t>We can use the DFD, when we want to represent a system or a piece of software at any level of abstraction.</a:t>
            </a:r>
          </a:p>
          <a:p>
            <a:r>
              <a:rPr lang="en-US" dirty="0"/>
              <a:t>We can begin at the top-most level where only the bare minimal details of information flow and process details are found.</a:t>
            </a:r>
          </a:p>
          <a:p>
            <a:r>
              <a:rPr lang="en-US" dirty="0"/>
              <a:t>The DFD at this level may be called level 0 DFD and is referred to as the “Context Level DFD”.</a:t>
            </a:r>
          </a:p>
          <a:p>
            <a:r>
              <a:rPr lang="en-US" dirty="0"/>
              <a:t>In a DFD, processes are represented as bubbles (circles with the names of the processes or transformations).</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4CF05A22-F276-5345-B81C-E7B9683830CE}"/>
              </a:ext>
            </a:extLst>
          </p:cNvPr>
          <p:cNvSpPr>
            <a:spLocks noGrp="1"/>
          </p:cNvSpPr>
          <p:nvPr>
            <p:ph type="sldNum" sz="quarter" idx="12"/>
          </p:nvPr>
        </p:nvSpPr>
        <p:spPr/>
        <p:txBody>
          <a:bodyPr/>
          <a:lstStyle/>
          <a:p>
            <a:fld id="{6F3B509D-16FE-1744-9F40-C55EDF81B4E1}" type="slidenum">
              <a:rPr lang="en-US" smtClean="0"/>
              <a:t>9</a:t>
            </a:fld>
            <a:endParaRPr lang="en-US"/>
          </a:p>
        </p:txBody>
      </p:sp>
    </p:spTree>
    <p:extLst>
      <p:ext uri="{BB962C8B-B14F-4D97-AF65-F5344CB8AC3E}">
        <p14:creationId xmlns:p14="http://schemas.microsoft.com/office/powerpoint/2010/main" val="36820365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{5907A5DB-EFFD-7C40-9A14-984F07F88BA7}tf10001119</Template>
  <TotalTime>298</TotalTime>
  <Words>1573</Words>
  <Application>Microsoft Macintosh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Wingdings</vt:lpstr>
      <vt:lpstr>Gallery</vt:lpstr>
      <vt:lpstr>Data Flow Diagram (DFD)</vt:lpstr>
      <vt:lpstr>Data Flow Based Methods </vt:lpstr>
      <vt:lpstr>DFD Elements, SYMBOLS, and definitions</vt:lpstr>
      <vt:lpstr>DFD Elements, SYMBOLS, and definitions</vt:lpstr>
      <vt:lpstr>DFD Elements, SYMBOLS, and definitions</vt:lpstr>
      <vt:lpstr>PowerPoint Presentation</vt:lpstr>
      <vt:lpstr>Sample dfds</vt:lpstr>
      <vt:lpstr>PowerPoint Presentation</vt:lpstr>
      <vt:lpstr>Leveling OF dfd</vt:lpstr>
      <vt:lpstr>Leveling OF dfd</vt:lpstr>
      <vt:lpstr>Level 0 DFD (context level DFD)</vt:lpstr>
      <vt:lpstr>Level 1 DFD</vt:lpstr>
      <vt:lpstr>Level 1 DFD (a placement system on campus for a university)</vt:lpstr>
      <vt:lpstr>Level 1 DFD</vt:lpstr>
      <vt:lpstr>Level 1 DFD</vt:lpstr>
      <vt:lpstr>Level 1 DFD</vt:lpstr>
      <vt:lpstr>Level 2 DFD</vt:lpstr>
      <vt:lpstr>Level 2 DFD</vt:lpstr>
      <vt:lpstr>Level 2 DFD</vt:lpstr>
      <vt:lpstr>Level 2 DFD</vt:lpstr>
      <vt:lpstr>Level 2 DFD</vt:lpstr>
      <vt:lpstr>DFD Vs flowchart</vt:lpstr>
      <vt:lpstr>data dictionary or requirement dictionary</vt:lpstr>
      <vt:lpstr>data dictionary or requirement dictionary</vt:lpstr>
      <vt:lpstr>Why is a Data Dictionary Important ? </vt:lpstr>
      <vt:lpstr>data dictionary</vt:lpstr>
      <vt:lpstr>PowerPoint Presentation</vt:lpstr>
      <vt:lpstr>Sample data 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Diagram (DFD)</dc:title>
  <dc:creator>Microsoft Office User</dc:creator>
  <cp:lastModifiedBy>Microsoft Office User</cp:lastModifiedBy>
  <cp:revision>70</cp:revision>
  <dcterms:created xsi:type="dcterms:W3CDTF">2020-11-21T08:01:08Z</dcterms:created>
  <dcterms:modified xsi:type="dcterms:W3CDTF">2020-11-22T08:49:19Z</dcterms:modified>
</cp:coreProperties>
</file>