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5"/>
  </p:notesMasterIdLst>
  <p:sldIdLst>
    <p:sldId id="256" r:id="rId2"/>
    <p:sldId id="339" r:id="rId3"/>
    <p:sldId id="341" r:id="rId4"/>
    <p:sldId id="342" r:id="rId5"/>
    <p:sldId id="289" r:id="rId6"/>
    <p:sldId id="343" r:id="rId7"/>
    <p:sldId id="320" r:id="rId8"/>
    <p:sldId id="333" r:id="rId9"/>
    <p:sldId id="301" r:id="rId10"/>
    <p:sldId id="302" r:id="rId11"/>
    <p:sldId id="334" r:id="rId12"/>
    <p:sldId id="344" r:id="rId13"/>
    <p:sldId id="335" r:id="rId14"/>
    <p:sldId id="356" r:id="rId15"/>
    <p:sldId id="336" r:id="rId16"/>
    <p:sldId id="337" r:id="rId17"/>
    <p:sldId id="338" r:id="rId18"/>
    <p:sldId id="332" r:id="rId19"/>
    <p:sldId id="315" r:id="rId20"/>
    <p:sldId id="257" r:id="rId21"/>
    <p:sldId id="290" r:id="rId22"/>
    <p:sldId id="258" r:id="rId23"/>
    <p:sldId id="345" r:id="rId24"/>
    <p:sldId id="346" r:id="rId25"/>
    <p:sldId id="347" r:id="rId26"/>
    <p:sldId id="348" r:id="rId27"/>
    <p:sldId id="349" r:id="rId28"/>
    <p:sldId id="350" r:id="rId29"/>
    <p:sldId id="351" r:id="rId30"/>
    <p:sldId id="352" r:id="rId31"/>
    <p:sldId id="353" r:id="rId32"/>
    <p:sldId id="354" r:id="rId33"/>
    <p:sldId id="35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590"/>
  </p:normalViewPr>
  <p:slideViewPr>
    <p:cSldViewPr snapToGrid="0" snapToObjects="1">
      <p:cViewPr varScale="1">
        <p:scale>
          <a:sx n="99" d="100"/>
          <a:sy n="99"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20B1E-7029-5843-A042-1CC272E00809}" type="datetimeFigureOut">
              <a:rPr lang="en-US" smtClean="0"/>
              <a:t>4/27/21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6D24BE-FAF6-8446-A762-4E8557F7B3AB}" type="slidenum">
              <a:rPr lang="en-US" smtClean="0"/>
              <a:t>‹#›</a:t>
            </a:fld>
            <a:endParaRPr lang="en-US"/>
          </a:p>
        </p:txBody>
      </p:sp>
    </p:spTree>
    <p:extLst>
      <p:ext uri="{BB962C8B-B14F-4D97-AF65-F5344CB8AC3E}">
        <p14:creationId xmlns:p14="http://schemas.microsoft.com/office/powerpoint/2010/main" val="3416130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7</a:t>
            </a:fld>
            <a:endParaRPr lang="it-IT"/>
          </a:p>
        </p:txBody>
      </p:sp>
    </p:spTree>
    <p:extLst>
      <p:ext uri="{BB962C8B-B14F-4D97-AF65-F5344CB8AC3E}">
        <p14:creationId xmlns:p14="http://schemas.microsoft.com/office/powerpoint/2010/main" val="3584521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9</a:t>
            </a:fld>
            <a:endParaRPr lang="it-IT"/>
          </a:p>
        </p:txBody>
      </p:sp>
    </p:spTree>
    <p:extLst>
      <p:ext uri="{BB962C8B-B14F-4D97-AF65-F5344CB8AC3E}">
        <p14:creationId xmlns:p14="http://schemas.microsoft.com/office/powerpoint/2010/main" val="144669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10</a:t>
            </a:fld>
            <a:endParaRPr lang="it-IT"/>
          </a:p>
        </p:txBody>
      </p:sp>
    </p:spTree>
    <p:extLst>
      <p:ext uri="{BB962C8B-B14F-4D97-AF65-F5344CB8AC3E}">
        <p14:creationId xmlns:p14="http://schemas.microsoft.com/office/powerpoint/2010/main" val="1908684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18</a:t>
            </a:fld>
            <a:endParaRPr lang="it-IT"/>
          </a:p>
        </p:txBody>
      </p:sp>
    </p:spTree>
    <p:extLst>
      <p:ext uri="{BB962C8B-B14F-4D97-AF65-F5344CB8AC3E}">
        <p14:creationId xmlns:p14="http://schemas.microsoft.com/office/powerpoint/2010/main" val="883083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9160-0B28-490D-AB60-7EB6A59B05D4}" type="slidenum">
              <a:rPr lang="it-IT" smtClean="0"/>
              <a:pPr/>
              <a:t>19</a:t>
            </a:fld>
            <a:endParaRPr lang="it-IT"/>
          </a:p>
        </p:txBody>
      </p:sp>
    </p:spTree>
    <p:extLst>
      <p:ext uri="{BB962C8B-B14F-4D97-AF65-F5344CB8AC3E}">
        <p14:creationId xmlns:p14="http://schemas.microsoft.com/office/powerpoint/2010/main" val="489104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26CB3E0-868A-ED49-BAE2-845583F21448}" type="datetimeFigureOut">
              <a:rPr lang="en-US" smtClean="0"/>
              <a:t>4/27/21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2FFE468-D4C0-CE44-902E-A30F11489DE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54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26CB3E0-868A-ED49-BAE2-845583F21448}" type="datetimeFigureOut">
              <a:rPr lang="en-US" smtClean="0"/>
              <a:t>4/27/21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FE468-D4C0-CE44-902E-A30F11489DE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67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26CB3E0-868A-ED49-BAE2-845583F21448}" type="datetimeFigureOut">
              <a:rPr lang="en-US" smtClean="0"/>
              <a:t>4/27/21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FE468-D4C0-CE44-902E-A30F11489DE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376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26CB3E0-868A-ED49-BAE2-845583F21448}" type="datetimeFigureOut">
              <a:rPr lang="en-US" smtClean="0"/>
              <a:t>4/27/21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FE468-D4C0-CE44-902E-A30F11489DE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345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26CB3E0-868A-ED49-BAE2-845583F21448}" type="datetimeFigureOut">
              <a:rPr lang="en-US" smtClean="0"/>
              <a:t>4/27/21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FE468-D4C0-CE44-902E-A30F11489DE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139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26CB3E0-868A-ED49-BAE2-845583F21448}" type="datetimeFigureOut">
              <a:rPr lang="en-US" smtClean="0"/>
              <a:t>4/27/21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FE468-D4C0-CE44-902E-A30F11489DE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0755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26CB3E0-868A-ED49-BAE2-845583F21448}" type="datetimeFigureOut">
              <a:rPr lang="en-US" smtClean="0"/>
              <a:t>4/27/21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FFE468-D4C0-CE44-902E-A30F11489DE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8268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26CB3E0-868A-ED49-BAE2-845583F21448}" type="datetimeFigureOut">
              <a:rPr lang="en-US" smtClean="0"/>
              <a:t>4/27/21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FFE468-D4C0-CE44-902E-A30F11489DE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326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CB3E0-868A-ED49-BAE2-845583F21448}" type="datetimeFigureOut">
              <a:rPr lang="en-US" smtClean="0"/>
              <a:t>4/27/21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FFE468-D4C0-CE44-902E-A30F11489DE2}" type="slidenum">
              <a:rPr lang="en-US" smtClean="0"/>
              <a:t>‹#›</a:t>
            </a:fld>
            <a:endParaRPr lang="en-US"/>
          </a:p>
        </p:txBody>
      </p:sp>
    </p:spTree>
    <p:extLst>
      <p:ext uri="{BB962C8B-B14F-4D97-AF65-F5344CB8AC3E}">
        <p14:creationId xmlns:p14="http://schemas.microsoft.com/office/powerpoint/2010/main" val="158048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26CB3E0-868A-ED49-BAE2-845583F21448}" type="datetimeFigureOut">
              <a:rPr lang="en-US" smtClean="0"/>
              <a:t>4/27/21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FE468-D4C0-CE44-902E-A30F11489DE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395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26CB3E0-868A-ED49-BAE2-845583F21448}" type="datetimeFigureOut">
              <a:rPr lang="en-US" smtClean="0"/>
              <a:t>4/27/21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2FFE468-D4C0-CE44-902E-A30F11489DE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90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26CB3E0-868A-ED49-BAE2-845583F21448}" type="datetimeFigureOut">
              <a:rPr lang="en-US" smtClean="0"/>
              <a:t>4/27/21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2FFE468-D4C0-CE44-902E-A30F11489DE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073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D0F47-0DB0-E44E-B11B-F5255F175825}"/>
              </a:ext>
            </a:extLst>
          </p:cNvPr>
          <p:cNvSpPr>
            <a:spLocks noGrp="1"/>
          </p:cNvSpPr>
          <p:nvPr>
            <p:ph type="ctrTitle"/>
          </p:nvPr>
        </p:nvSpPr>
        <p:spPr/>
        <p:txBody>
          <a:bodyPr/>
          <a:lstStyle/>
          <a:p>
            <a:r>
              <a:rPr lang="en-US" dirty="0"/>
              <a:t>Deployment Diagrams</a:t>
            </a:r>
          </a:p>
        </p:txBody>
      </p:sp>
      <p:sp>
        <p:nvSpPr>
          <p:cNvPr id="3" name="Subtitle 2">
            <a:extLst>
              <a:ext uri="{FF2B5EF4-FFF2-40B4-BE49-F238E27FC236}">
                <a16:creationId xmlns:a16="http://schemas.microsoft.com/office/drawing/2014/main" id="{0BEA78B5-7D8E-F443-8414-95C674A0EC5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2456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p:txBody>
          <a:bodyPr/>
          <a:lstStyle/>
          <a:p>
            <a:r>
              <a:rPr lang="it-IT"/>
              <a:t>DEPLOYMENT DIAGRAMS</a:t>
            </a:r>
          </a:p>
        </p:txBody>
      </p:sp>
      <p:sp>
        <p:nvSpPr>
          <p:cNvPr id="94220" name="Rectangle 12"/>
          <p:cNvSpPr>
            <a:spLocks noChangeArrowheads="1"/>
          </p:cNvSpPr>
          <p:nvPr/>
        </p:nvSpPr>
        <p:spPr bwMode="auto">
          <a:xfrm>
            <a:off x="1383316" y="2606099"/>
            <a:ext cx="7192648" cy="4005263"/>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70000"/>
              <a:buFont typeface="Wingdings" pitchFamily="2" charset="2"/>
              <a:buChar char="n"/>
            </a:pPr>
            <a:r>
              <a:rPr lang="it-IT" sz="2400" dirty="0"/>
              <a:t>An artifact</a:t>
            </a:r>
            <a:r>
              <a:rPr lang="it-IT" sz="2800" dirty="0"/>
              <a:t> </a:t>
            </a:r>
          </a:p>
          <a:p>
            <a:pPr marL="742950" lvl="1" indent="-285750">
              <a:lnSpc>
                <a:spcPct val="90000"/>
              </a:lnSpc>
              <a:spcBef>
                <a:spcPct val="20000"/>
              </a:spcBef>
              <a:buClr>
                <a:schemeClr val="accent2"/>
              </a:buClr>
              <a:buSzPct val="70000"/>
              <a:buFont typeface="Wingdings" pitchFamily="2" charset="2"/>
              <a:buChar char="n"/>
            </a:pPr>
            <a:r>
              <a:rPr lang="it-IT" sz="2400" dirty="0"/>
              <a:t>Is the specification of a phisycal piece of information</a:t>
            </a:r>
          </a:p>
          <a:p>
            <a:pPr marL="742950" lvl="1" indent="-285750">
              <a:lnSpc>
                <a:spcPct val="90000"/>
              </a:lnSpc>
              <a:spcBef>
                <a:spcPct val="20000"/>
              </a:spcBef>
              <a:buClr>
                <a:schemeClr val="accent2"/>
              </a:buClr>
              <a:buSzPct val="70000"/>
              <a:buFont typeface="Wingdings" pitchFamily="2" charset="2"/>
              <a:buChar char="n"/>
            </a:pPr>
            <a:r>
              <a:rPr lang="it-IT" sz="2400" dirty="0"/>
              <a:t>Ex: source files, binary executable files, table in a database system,….</a:t>
            </a:r>
          </a:p>
          <a:p>
            <a:pPr marL="742950" lvl="1" indent="-285750">
              <a:lnSpc>
                <a:spcPct val="90000"/>
              </a:lnSpc>
              <a:spcBef>
                <a:spcPct val="20000"/>
              </a:spcBef>
              <a:buClr>
                <a:schemeClr val="accent2"/>
              </a:buClr>
              <a:buSzPct val="70000"/>
              <a:buFont typeface="Wingdings" pitchFamily="2" charset="2"/>
              <a:buChar char="n"/>
            </a:pPr>
            <a:r>
              <a:rPr lang="it-IT" sz="2400" dirty="0"/>
              <a:t>An artifact defined by the user represents a concrete element in the physical world</a:t>
            </a:r>
            <a:endParaRPr lang="it-IT" sz="2000" dirty="0"/>
          </a:p>
        </p:txBody>
      </p:sp>
      <p:sp>
        <p:nvSpPr>
          <p:cNvPr id="94221" name="Rectangle 13"/>
          <p:cNvSpPr>
            <a:spLocks noChangeArrowheads="1"/>
          </p:cNvSpPr>
          <p:nvPr/>
        </p:nvSpPr>
        <p:spPr bwMode="auto">
          <a:xfrm>
            <a:off x="1451578" y="1853754"/>
            <a:ext cx="7124385" cy="868362"/>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70000"/>
              <a:buFont typeface="Wingdings" pitchFamily="2" charset="2"/>
              <a:buChar char="n"/>
            </a:pPr>
            <a:r>
              <a:rPr lang="it-IT" sz="2400" dirty="0"/>
              <a:t>Deployment </a:t>
            </a:r>
            <a:r>
              <a:rPr lang="it-IT" sz="2400" dirty="0" err="1"/>
              <a:t>diagrams</a:t>
            </a:r>
            <a:r>
              <a:rPr lang="it-IT" sz="2400" dirty="0"/>
              <a:t> </a:t>
            </a:r>
            <a:r>
              <a:rPr lang="it-IT" sz="2400" dirty="0" err="1"/>
              <a:t>contain</a:t>
            </a:r>
            <a:r>
              <a:rPr lang="it-IT" sz="2400" dirty="0"/>
              <a:t> </a:t>
            </a:r>
            <a:r>
              <a:rPr lang="it-IT" sz="2400" dirty="0" err="1"/>
              <a:t>artifact</a:t>
            </a:r>
            <a:endParaRPr lang="it-IT" sz="2400" dirty="0"/>
          </a:p>
        </p:txBody>
      </p:sp>
      <p:pic>
        <p:nvPicPr>
          <p:cNvPr id="94222" name="Picture 14" descr="deploy2"/>
          <p:cNvPicPr>
            <a:picLocks noChangeAspect="1" noChangeArrowheads="1"/>
          </p:cNvPicPr>
          <p:nvPr/>
        </p:nvPicPr>
        <p:blipFill>
          <a:blip r:embed="rId3" cstate="print"/>
          <a:srcRect/>
          <a:stretch>
            <a:fillRect/>
          </a:stretch>
        </p:blipFill>
        <p:spPr bwMode="auto">
          <a:xfrm>
            <a:off x="8285022" y="96982"/>
            <a:ext cx="3879272" cy="6761018"/>
          </a:xfrm>
          <a:prstGeom prst="rect">
            <a:avLst/>
          </a:prstGeom>
          <a:noFill/>
        </p:spPr>
      </p:pic>
    </p:spTree>
    <p:extLst>
      <p:ext uri="{BB962C8B-B14F-4D97-AF65-F5344CB8AC3E}">
        <p14:creationId xmlns:p14="http://schemas.microsoft.com/office/powerpoint/2010/main" val="4191554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6524-4675-3E4D-8358-B5B46D14FCCA}"/>
              </a:ext>
            </a:extLst>
          </p:cNvPr>
          <p:cNvSpPr>
            <a:spLocks noGrp="1"/>
          </p:cNvSpPr>
          <p:nvPr>
            <p:ph type="title"/>
          </p:nvPr>
        </p:nvSpPr>
        <p:spPr/>
        <p:txBody>
          <a:bodyPr/>
          <a:lstStyle/>
          <a:p>
            <a:r>
              <a:rPr lang="it-IT" dirty="0"/>
              <a:t>DEPLOYMENT DIAGRAMS</a:t>
            </a:r>
            <a:endParaRPr lang="en-US" dirty="0"/>
          </a:p>
        </p:txBody>
      </p:sp>
      <p:pic>
        <p:nvPicPr>
          <p:cNvPr id="4" name="Content Placeholder 3">
            <a:extLst>
              <a:ext uri="{FF2B5EF4-FFF2-40B4-BE49-F238E27FC236}">
                <a16:creationId xmlns:a16="http://schemas.microsoft.com/office/drawing/2014/main" id="{712DB302-D8AC-D046-A4CF-34E2D17E4B84}"/>
              </a:ext>
            </a:extLst>
          </p:cNvPr>
          <p:cNvPicPr>
            <a:picLocks noGrp="1" noChangeAspect="1"/>
          </p:cNvPicPr>
          <p:nvPr>
            <p:ph idx="1"/>
          </p:nvPr>
        </p:nvPicPr>
        <p:blipFill>
          <a:blip r:embed="rId2"/>
          <a:stretch>
            <a:fillRect/>
          </a:stretch>
        </p:blipFill>
        <p:spPr>
          <a:xfrm>
            <a:off x="239713" y="2921447"/>
            <a:ext cx="5856287" cy="2082800"/>
          </a:xfrm>
          <a:prstGeom prst="rect">
            <a:avLst/>
          </a:prstGeom>
        </p:spPr>
      </p:pic>
      <p:pic>
        <p:nvPicPr>
          <p:cNvPr id="5" name="Picture 4">
            <a:extLst>
              <a:ext uri="{FF2B5EF4-FFF2-40B4-BE49-F238E27FC236}">
                <a16:creationId xmlns:a16="http://schemas.microsoft.com/office/drawing/2014/main" id="{31C77713-8811-D144-8A68-56E069F8A74B}"/>
              </a:ext>
            </a:extLst>
          </p:cNvPr>
          <p:cNvPicPr>
            <a:picLocks noChangeAspect="1"/>
          </p:cNvPicPr>
          <p:nvPr/>
        </p:nvPicPr>
        <p:blipFill>
          <a:blip r:embed="rId3"/>
          <a:stretch>
            <a:fillRect/>
          </a:stretch>
        </p:blipFill>
        <p:spPr>
          <a:xfrm>
            <a:off x="6680200" y="2435514"/>
            <a:ext cx="5511800" cy="2679700"/>
          </a:xfrm>
          <a:prstGeom prst="rect">
            <a:avLst/>
          </a:prstGeom>
        </p:spPr>
      </p:pic>
      <p:cxnSp>
        <p:nvCxnSpPr>
          <p:cNvPr id="7" name="Straight Arrow Connector 6">
            <a:extLst>
              <a:ext uri="{FF2B5EF4-FFF2-40B4-BE49-F238E27FC236}">
                <a16:creationId xmlns:a16="http://schemas.microsoft.com/office/drawing/2014/main" id="{C11D2EA0-AB73-4F49-B383-A57C52358C13}"/>
              </a:ext>
            </a:extLst>
          </p:cNvPr>
          <p:cNvCxnSpPr>
            <a:cxnSpLocks/>
          </p:cNvCxnSpPr>
          <p:nvPr/>
        </p:nvCxnSpPr>
        <p:spPr>
          <a:xfrm>
            <a:off x="6096000" y="4308764"/>
            <a:ext cx="576000" cy="0"/>
          </a:xfrm>
          <a:prstGeom prst="straightConnector1">
            <a:avLst/>
          </a:prstGeom>
          <a:ln w="6032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67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C856-4CDB-8649-A056-2B9EB748AD95}"/>
              </a:ext>
            </a:extLst>
          </p:cNvPr>
          <p:cNvSpPr>
            <a:spLocks noGrp="1"/>
          </p:cNvSpPr>
          <p:nvPr>
            <p:ph type="title"/>
          </p:nvPr>
        </p:nvSpPr>
        <p:spPr/>
        <p:txBody>
          <a:bodyPr/>
          <a:lstStyle/>
          <a:p>
            <a:r>
              <a:rPr lang="en-US" dirty="0"/>
              <a:t>Communication Association</a:t>
            </a:r>
            <a:br>
              <a:rPr lang="en-US" dirty="0"/>
            </a:br>
            <a:endParaRPr lang="en-US" dirty="0"/>
          </a:p>
        </p:txBody>
      </p:sp>
      <p:sp>
        <p:nvSpPr>
          <p:cNvPr id="3" name="Content Placeholder 2">
            <a:extLst>
              <a:ext uri="{FF2B5EF4-FFF2-40B4-BE49-F238E27FC236}">
                <a16:creationId xmlns:a16="http://schemas.microsoft.com/office/drawing/2014/main" id="{25987A3B-6FCC-0144-A6BF-9E8D7C65927E}"/>
              </a:ext>
            </a:extLst>
          </p:cNvPr>
          <p:cNvSpPr>
            <a:spLocks noGrp="1"/>
          </p:cNvSpPr>
          <p:nvPr>
            <p:ph idx="1"/>
          </p:nvPr>
        </p:nvSpPr>
        <p:spPr/>
        <p:txBody>
          <a:bodyPr/>
          <a:lstStyle/>
          <a:p>
            <a:r>
              <a:rPr lang="en-US" dirty="0"/>
              <a:t>A communication associations between nodes indicates a communication path between the nodes that allows components on the nodes to communicate with one another.</a:t>
            </a:r>
          </a:p>
          <a:p>
            <a:endParaRPr lang="en-US" dirty="0"/>
          </a:p>
        </p:txBody>
      </p:sp>
      <p:pic>
        <p:nvPicPr>
          <p:cNvPr id="5" name="Picture 4">
            <a:extLst>
              <a:ext uri="{FF2B5EF4-FFF2-40B4-BE49-F238E27FC236}">
                <a16:creationId xmlns:a16="http://schemas.microsoft.com/office/drawing/2014/main" id="{D4D50B03-70D9-6A4F-B24B-B59246AA6B4A}"/>
              </a:ext>
            </a:extLst>
          </p:cNvPr>
          <p:cNvPicPr>
            <a:picLocks noChangeAspect="1"/>
          </p:cNvPicPr>
          <p:nvPr/>
        </p:nvPicPr>
        <p:blipFill>
          <a:blip r:embed="rId2"/>
          <a:stretch>
            <a:fillRect/>
          </a:stretch>
        </p:blipFill>
        <p:spPr>
          <a:xfrm>
            <a:off x="2147967" y="2951019"/>
            <a:ext cx="7896066" cy="2313710"/>
          </a:xfrm>
          <a:prstGeom prst="rect">
            <a:avLst/>
          </a:prstGeom>
        </p:spPr>
      </p:pic>
    </p:spTree>
    <p:extLst>
      <p:ext uri="{BB962C8B-B14F-4D97-AF65-F5344CB8AC3E}">
        <p14:creationId xmlns:p14="http://schemas.microsoft.com/office/powerpoint/2010/main" val="2765218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186F-C605-0948-927A-AD9C0B4BC271}"/>
              </a:ext>
            </a:extLst>
          </p:cNvPr>
          <p:cNvSpPr>
            <a:spLocks noGrp="1"/>
          </p:cNvSpPr>
          <p:nvPr>
            <p:ph type="title"/>
          </p:nvPr>
        </p:nvSpPr>
        <p:spPr/>
        <p:txBody>
          <a:bodyPr/>
          <a:lstStyle/>
          <a:p>
            <a:r>
              <a:rPr lang="en-US" dirty="0"/>
              <a:t>UML 2 Deployment Diagrams - nodes</a:t>
            </a:r>
            <a:endParaRPr lang="en-US" b="1" dirty="0"/>
          </a:p>
        </p:txBody>
      </p:sp>
      <p:sp>
        <p:nvSpPr>
          <p:cNvPr id="3" name="Content Placeholder 2">
            <a:extLst>
              <a:ext uri="{FF2B5EF4-FFF2-40B4-BE49-F238E27FC236}">
                <a16:creationId xmlns:a16="http://schemas.microsoft.com/office/drawing/2014/main" id="{97BF7DA6-1BE3-1D43-93C2-ED789A815015}"/>
              </a:ext>
            </a:extLst>
          </p:cNvPr>
          <p:cNvSpPr>
            <a:spLocks noGrp="1"/>
          </p:cNvSpPr>
          <p:nvPr>
            <p:ph idx="1"/>
          </p:nvPr>
        </p:nvSpPr>
        <p:spPr>
          <a:xfrm>
            <a:off x="1451579" y="2015732"/>
            <a:ext cx="10366348" cy="3450613"/>
          </a:xfrm>
        </p:spPr>
        <p:txBody>
          <a:bodyPr>
            <a:normAutofit fontScale="92500"/>
          </a:bodyPr>
          <a:lstStyle/>
          <a:p>
            <a:r>
              <a:rPr lang="en-US" dirty="0"/>
              <a:t>Two node types:</a:t>
            </a:r>
          </a:p>
          <a:p>
            <a:r>
              <a:rPr lang="en-US" b="1" dirty="0"/>
              <a:t>Device</a:t>
            </a:r>
          </a:p>
          <a:p>
            <a:pPr lvl="1">
              <a:buFont typeface="Wingdings" pitchFamily="2" charset="2"/>
              <a:buChar char="v"/>
            </a:pPr>
            <a:r>
              <a:rPr lang="en-US" dirty="0"/>
              <a:t>a physical computational resource with processing capability (memory and services to execute software) upon which artifacts may be deployed for execution. For example, typical computers or mobile phones. </a:t>
            </a:r>
          </a:p>
          <a:p>
            <a:r>
              <a:rPr lang="en-US" b="1" dirty="0"/>
              <a:t>Execution environment</a:t>
            </a:r>
          </a:p>
          <a:p>
            <a:pPr lvl="1">
              <a:buFont typeface="Wingdings" pitchFamily="2" charset="2"/>
              <a:buChar char="v"/>
            </a:pPr>
            <a:r>
              <a:rPr lang="en-US" dirty="0"/>
              <a:t>a node that offers an execution environment for specific types of components that are deployed on it in the form of executable artifacts.</a:t>
            </a:r>
          </a:p>
          <a:p>
            <a:pPr lvl="1">
              <a:buFont typeface="Wingdings" pitchFamily="2" charset="2"/>
              <a:buChar char="v"/>
            </a:pPr>
            <a:r>
              <a:rPr lang="en-US" dirty="0"/>
              <a:t>software computing resource that runs within an outer node and which itself provides a service to host and execute other executable software elements.</a:t>
            </a:r>
          </a:p>
          <a:p>
            <a:endParaRPr lang="en-US" dirty="0"/>
          </a:p>
        </p:txBody>
      </p:sp>
    </p:spTree>
    <p:extLst>
      <p:ext uri="{BB962C8B-B14F-4D97-AF65-F5344CB8AC3E}">
        <p14:creationId xmlns:p14="http://schemas.microsoft.com/office/powerpoint/2010/main" val="640461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CA69-D33E-2D43-9421-A2163894F73C}"/>
              </a:ext>
            </a:extLst>
          </p:cNvPr>
          <p:cNvSpPr>
            <a:spLocks noGrp="1"/>
          </p:cNvSpPr>
          <p:nvPr>
            <p:ph type="title"/>
          </p:nvPr>
        </p:nvSpPr>
        <p:spPr/>
        <p:txBody>
          <a:bodyPr/>
          <a:lstStyle/>
          <a:p>
            <a:r>
              <a:rPr lang="en-US" dirty="0"/>
              <a:t>UML 2 Deployment Diagrams - nodes</a:t>
            </a:r>
          </a:p>
        </p:txBody>
      </p:sp>
      <p:sp>
        <p:nvSpPr>
          <p:cNvPr id="3" name="Content Placeholder 2">
            <a:extLst>
              <a:ext uri="{FF2B5EF4-FFF2-40B4-BE49-F238E27FC236}">
                <a16:creationId xmlns:a16="http://schemas.microsoft.com/office/drawing/2014/main" id="{C954FF1E-5CE0-3E40-B9BD-BD06F5DAE792}"/>
              </a:ext>
            </a:extLst>
          </p:cNvPr>
          <p:cNvSpPr>
            <a:spLocks noGrp="1"/>
          </p:cNvSpPr>
          <p:nvPr>
            <p:ph idx="1"/>
          </p:nvPr>
        </p:nvSpPr>
        <p:spPr/>
        <p:txBody>
          <a:bodyPr>
            <a:normAutofit/>
          </a:bodyPr>
          <a:lstStyle/>
          <a:p>
            <a:r>
              <a:rPr lang="en-US" dirty="0"/>
              <a:t>The nodes appear as boxes, and the artifacts allocated to each node appear as rectangles within the boxes. </a:t>
            </a:r>
          </a:p>
          <a:p>
            <a:r>
              <a:rPr lang="en-US" dirty="0"/>
              <a:t>Nodes may have </a:t>
            </a:r>
            <a:r>
              <a:rPr lang="en-US" dirty="0" err="1"/>
              <a:t>subnodes</a:t>
            </a:r>
            <a:r>
              <a:rPr lang="en-US" dirty="0"/>
              <a:t>, which appear as nested boxes. </a:t>
            </a:r>
          </a:p>
          <a:p>
            <a:r>
              <a:rPr lang="en-US" dirty="0"/>
              <a:t>A single node in a deployment diagram may conceptually represent multiple physical nodes, such as a cluster of database servers.</a:t>
            </a:r>
          </a:p>
        </p:txBody>
      </p:sp>
    </p:spTree>
    <p:extLst>
      <p:ext uri="{BB962C8B-B14F-4D97-AF65-F5344CB8AC3E}">
        <p14:creationId xmlns:p14="http://schemas.microsoft.com/office/powerpoint/2010/main" val="625360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DFA66-A011-6041-8DD8-19B2FD622610}"/>
              </a:ext>
            </a:extLst>
          </p:cNvPr>
          <p:cNvSpPr>
            <a:spLocks noGrp="1"/>
          </p:cNvSpPr>
          <p:nvPr>
            <p:ph type="title"/>
          </p:nvPr>
        </p:nvSpPr>
        <p:spPr/>
        <p:txBody>
          <a:bodyPr/>
          <a:lstStyle/>
          <a:p>
            <a:r>
              <a:rPr lang="en-US" dirty="0"/>
              <a:t>UML 2 Deployment Diagrams - nodes</a:t>
            </a:r>
          </a:p>
        </p:txBody>
      </p:sp>
      <p:pic>
        <p:nvPicPr>
          <p:cNvPr id="5" name="Content Placeholder 4">
            <a:extLst>
              <a:ext uri="{FF2B5EF4-FFF2-40B4-BE49-F238E27FC236}">
                <a16:creationId xmlns:a16="http://schemas.microsoft.com/office/drawing/2014/main" id="{BFB51442-381A-FE45-9D4F-00C41E36A791}"/>
              </a:ext>
            </a:extLst>
          </p:cNvPr>
          <p:cNvPicPr>
            <a:picLocks noGrp="1" noChangeAspect="1"/>
          </p:cNvPicPr>
          <p:nvPr>
            <p:ph idx="1"/>
          </p:nvPr>
        </p:nvPicPr>
        <p:blipFill>
          <a:blip r:embed="rId2"/>
          <a:stretch>
            <a:fillRect/>
          </a:stretch>
        </p:blipFill>
        <p:spPr>
          <a:xfrm>
            <a:off x="1451579" y="2016124"/>
            <a:ext cx="9603275" cy="3816639"/>
          </a:xfrm>
        </p:spPr>
      </p:pic>
    </p:spTree>
    <p:extLst>
      <p:ext uri="{BB962C8B-B14F-4D97-AF65-F5344CB8AC3E}">
        <p14:creationId xmlns:p14="http://schemas.microsoft.com/office/powerpoint/2010/main" val="1729547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7644-F4AC-824F-AF36-27E1F1DC27D6}"/>
              </a:ext>
            </a:extLst>
          </p:cNvPr>
          <p:cNvSpPr>
            <a:spLocks noGrp="1"/>
          </p:cNvSpPr>
          <p:nvPr>
            <p:ph type="title"/>
          </p:nvPr>
        </p:nvSpPr>
        <p:spPr/>
        <p:txBody>
          <a:bodyPr/>
          <a:lstStyle/>
          <a:p>
            <a:r>
              <a:rPr lang="en-US" dirty="0"/>
              <a:t>deployment specification</a:t>
            </a:r>
          </a:p>
        </p:txBody>
      </p:sp>
      <p:sp>
        <p:nvSpPr>
          <p:cNvPr id="3" name="Content Placeholder 2">
            <a:extLst>
              <a:ext uri="{FF2B5EF4-FFF2-40B4-BE49-F238E27FC236}">
                <a16:creationId xmlns:a16="http://schemas.microsoft.com/office/drawing/2014/main" id="{40230512-A711-FD49-B135-E0D62B1ECC51}"/>
              </a:ext>
            </a:extLst>
          </p:cNvPr>
          <p:cNvSpPr>
            <a:spLocks noGrp="1"/>
          </p:cNvSpPr>
          <p:nvPr>
            <p:ph idx="1"/>
          </p:nvPr>
        </p:nvSpPr>
        <p:spPr/>
        <p:txBody>
          <a:bodyPr/>
          <a:lstStyle/>
          <a:p>
            <a:r>
              <a:rPr lang="en-US" dirty="0"/>
              <a:t>A deployment diagram can have a deployment specification</a:t>
            </a:r>
          </a:p>
          <a:p>
            <a:endParaRPr lang="en-US" dirty="0"/>
          </a:p>
        </p:txBody>
      </p:sp>
      <p:pic>
        <p:nvPicPr>
          <p:cNvPr id="5" name="Picture 4">
            <a:extLst>
              <a:ext uri="{FF2B5EF4-FFF2-40B4-BE49-F238E27FC236}">
                <a16:creationId xmlns:a16="http://schemas.microsoft.com/office/drawing/2014/main" id="{40A0C372-5D7C-4A46-81D1-F7E7B372DEAD}"/>
              </a:ext>
            </a:extLst>
          </p:cNvPr>
          <p:cNvPicPr>
            <a:picLocks noChangeAspect="1"/>
          </p:cNvPicPr>
          <p:nvPr/>
        </p:nvPicPr>
        <p:blipFill>
          <a:blip r:embed="rId2"/>
          <a:stretch>
            <a:fillRect/>
          </a:stretch>
        </p:blipFill>
        <p:spPr>
          <a:xfrm>
            <a:off x="1793587" y="2602868"/>
            <a:ext cx="5867977" cy="3171737"/>
          </a:xfrm>
          <a:prstGeom prst="rect">
            <a:avLst/>
          </a:prstGeom>
        </p:spPr>
      </p:pic>
    </p:spTree>
    <p:extLst>
      <p:ext uri="{BB962C8B-B14F-4D97-AF65-F5344CB8AC3E}">
        <p14:creationId xmlns:p14="http://schemas.microsoft.com/office/powerpoint/2010/main" val="4268232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7FD1-51B4-594C-A504-EEA69C87E535}"/>
              </a:ext>
            </a:extLst>
          </p:cNvPr>
          <p:cNvSpPr>
            <a:spLocks noGrp="1"/>
          </p:cNvSpPr>
          <p:nvPr>
            <p:ph type="title"/>
          </p:nvPr>
        </p:nvSpPr>
        <p:spPr/>
        <p:txBody>
          <a:bodyPr/>
          <a:lstStyle/>
          <a:p>
            <a:r>
              <a:rPr lang="en-US" dirty="0"/>
              <a:t>Manifestation</a:t>
            </a:r>
            <a:br>
              <a:rPr lang="en-US" dirty="0"/>
            </a:br>
            <a:endParaRPr lang="en-US" dirty="0"/>
          </a:p>
        </p:txBody>
      </p:sp>
      <p:sp>
        <p:nvSpPr>
          <p:cNvPr id="3" name="Content Placeholder 2">
            <a:extLst>
              <a:ext uri="{FF2B5EF4-FFF2-40B4-BE49-F238E27FC236}">
                <a16:creationId xmlns:a16="http://schemas.microsoft.com/office/drawing/2014/main" id="{45C0A849-36A1-6245-AC76-B712AE3242D6}"/>
              </a:ext>
            </a:extLst>
          </p:cNvPr>
          <p:cNvSpPr>
            <a:spLocks noGrp="1"/>
          </p:cNvSpPr>
          <p:nvPr>
            <p:ph idx="1"/>
          </p:nvPr>
        </p:nvSpPr>
        <p:spPr>
          <a:xfrm>
            <a:off x="1451579" y="2015732"/>
            <a:ext cx="5572675" cy="3450613"/>
          </a:xfrm>
        </p:spPr>
        <p:txBody>
          <a:bodyPr/>
          <a:lstStyle/>
          <a:p>
            <a:r>
              <a:rPr lang="en-US" dirty="0"/>
              <a:t>Artifacts can now manifest any packageable element, not just components</a:t>
            </a:r>
          </a:p>
          <a:p>
            <a:r>
              <a:rPr lang="en-US" dirty="0"/>
              <a:t>Manifestation (the concrete physical rendering of one or more model elements by an artifact) is shown by a dependency with keyword «manifest»</a:t>
            </a:r>
          </a:p>
          <a:p>
            <a:endParaRPr lang="en-US" dirty="0"/>
          </a:p>
          <a:p>
            <a:endParaRPr lang="en-US" dirty="0"/>
          </a:p>
        </p:txBody>
      </p:sp>
      <p:pic>
        <p:nvPicPr>
          <p:cNvPr id="5" name="Picture 4">
            <a:extLst>
              <a:ext uri="{FF2B5EF4-FFF2-40B4-BE49-F238E27FC236}">
                <a16:creationId xmlns:a16="http://schemas.microsoft.com/office/drawing/2014/main" id="{1B3EA4EE-DC30-EE48-AEB1-8DF15FD1BD12}"/>
              </a:ext>
            </a:extLst>
          </p:cNvPr>
          <p:cNvPicPr>
            <a:picLocks noChangeAspect="1"/>
          </p:cNvPicPr>
          <p:nvPr/>
        </p:nvPicPr>
        <p:blipFill>
          <a:blip r:embed="rId2"/>
          <a:stretch>
            <a:fillRect/>
          </a:stretch>
        </p:blipFill>
        <p:spPr>
          <a:xfrm>
            <a:off x="7024254" y="2015732"/>
            <a:ext cx="4973782" cy="3830886"/>
          </a:xfrm>
          <a:prstGeom prst="rect">
            <a:avLst/>
          </a:prstGeom>
        </p:spPr>
      </p:pic>
    </p:spTree>
    <p:extLst>
      <p:ext uri="{BB962C8B-B14F-4D97-AF65-F5344CB8AC3E}">
        <p14:creationId xmlns:p14="http://schemas.microsoft.com/office/powerpoint/2010/main" val="2738574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rrowheads="1"/>
          </p:cNvSpPr>
          <p:nvPr>
            <p:ph type="title"/>
          </p:nvPr>
        </p:nvSpPr>
        <p:spPr/>
        <p:txBody>
          <a:bodyPr/>
          <a:lstStyle/>
          <a:p>
            <a:r>
              <a:rPr lang="en-US" dirty="0"/>
              <a:t>Manifestation</a:t>
            </a:r>
            <a:endParaRPr lang="it-IT" dirty="0"/>
          </a:p>
        </p:txBody>
      </p:sp>
      <p:sp>
        <p:nvSpPr>
          <p:cNvPr id="147459" name="Rectangle 3"/>
          <p:cNvSpPr>
            <a:spLocks noGrp="1" noChangeArrowheads="1"/>
          </p:cNvSpPr>
          <p:nvPr>
            <p:ph type="body" sz="half" idx="4294967295"/>
          </p:nvPr>
        </p:nvSpPr>
        <p:spPr>
          <a:xfrm>
            <a:off x="1451579" y="1902167"/>
            <a:ext cx="7318348" cy="1900238"/>
          </a:xfrm>
        </p:spPr>
        <p:txBody>
          <a:bodyPr>
            <a:normAutofit fontScale="92500" lnSpcReduction="10000"/>
          </a:bodyPr>
          <a:lstStyle/>
          <a:p>
            <a:r>
              <a:rPr lang="it-IT" sz="2400" dirty="0"/>
              <a:t>An artifact manifest one or more model elements </a:t>
            </a:r>
          </a:p>
          <a:p>
            <a:r>
              <a:rPr lang="it-IT" sz="2400" dirty="0"/>
              <a:t>A &lt;&lt;manifestation&gt;&gt; is the concrete physical of one or more model elements by an artifact</a:t>
            </a:r>
          </a:p>
          <a:p>
            <a:r>
              <a:rPr lang="it-IT" sz="2400" dirty="0"/>
              <a:t>This model </a:t>
            </a:r>
            <a:r>
              <a:rPr lang="it-IT" sz="2400" dirty="0" err="1"/>
              <a:t>element</a:t>
            </a:r>
            <a:r>
              <a:rPr lang="it-IT" sz="2400" dirty="0"/>
              <a:t> </a:t>
            </a:r>
            <a:r>
              <a:rPr lang="it-IT" sz="2400" dirty="0" err="1"/>
              <a:t>is</a:t>
            </a:r>
            <a:r>
              <a:rPr lang="it-IT" sz="2400" dirty="0"/>
              <a:t> </a:t>
            </a:r>
            <a:r>
              <a:rPr lang="it-IT" sz="2400" dirty="0" err="1"/>
              <a:t>often</a:t>
            </a:r>
            <a:r>
              <a:rPr lang="it-IT" sz="2400" dirty="0"/>
              <a:t> a component</a:t>
            </a:r>
          </a:p>
        </p:txBody>
      </p:sp>
      <p:pic>
        <p:nvPicPr>
          <p:cNvPr id="147464" name="Picture 8" descr="manifestBis"/>
          <p:cNvPicPr>
            <a:picLocks noGrp="1" noChangeAspect="1" noChangeArrowheads="1"/>
          </p:cNvPicPr>
          <p:nvPr>
            <p:ph sz="half" idx="4294967295"/>
          </p:nvPr>
        </p:nvPicPr>
        <p:blipFill>
          <a:blip r:embed="rId3" cstate="print"/>
          <a:stretch>
            <a:fillRect/>
          </a:stretch>
        </p:blipFill>
        <p:spPr>
          <a:xfrm>
            <a:off x="8215746" y="1902167"/>
            <a:ext cx="3976254" cy="4151314"/>
          </a:xfrm>
          <a:noFill/>
          <a:ln/>
        </p:spPr>
      </p:pic>
      <p:sp>
        <p:nvSpPr>
          <p:cNvPr id="147462" name="Rectangle 6"/>
          <p:cNvSpPr>
            <a:spLocks noChangeArrowheads="1"/>
          </p:cNvSpPr>
          <p:nvPr/>
        </p:nvSpPr>
        <p:spPr bwMode="auto">
          <a:xfrm>
            <a:off x="1451579" y="3851722"/>
            <a:ext cx="7082821" cy="230505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70000"/>
              <a:buFont typeface="Wingdings" pitchFamily="2" charset="2"/>
              <a:buChar char="n"/>
            </a:pPr>
            <a:r>
              <a:rPr lang="it-IT" sz="2400" dirty="0"/>
              <a:t>A manifestation is notated as a dashed line with an open</a:t>
            </a:r>
            <a:r>
              <a:rPr lang="it-IT" sz="2000" dirty="0"/>
              <a:t> </a:t>
            </a:r>
            <a:r>
              <a:rPr lang="it-IT" sz="2400" dirty="0"/>
              <a:t>arrow-head labeled with the keyword &lt;&lt;manifest&gt;&gt; </a:t>
            </a:r>
          </a:p>
        </p:txBody>
      </p:sp>
    </p:spTree>
    <p:extLst>
      <p:ext uri="{BB962C8B-B14F-4D97-AF65-F5344CB8AC3E}">
        <p14:creationId xmlns:p14="http://schemas.microsoft.com/office/powerpoint/2010/main" val="3592439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rrowheads="1"/>
          </p:cNvSpPr>
          <p:nvPr>
            <p:ph type="title"/>
          </p:nvPr>
        </p:nvSpPr>
        <p:spPr/>
        <p:txBody>
          <a:bodyPr/>
          <a:lstStyle/>
          <a:p>
            <a:r>
              <a:rPr lang="it-IT" dirty="0"/>
              <a:t>DEPLOYMENT DIAGRAMS</a:t>
            </a:r>
          </a:p>
        </p:txBody>
      </p:sp>
      <p:pic>
        <p:nvPicPr>
          <p:cNvPr id="117770" name="Picture 10" descr="deploy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3964" y="1953492"/>
            <a:ext cx="11845635" cy="4099990"/>
          </a:xfrm>
          <a:prstGeom prst="rect">
            <a:avLst/>
          </a:prstGeom>
          <a:noFill/>
        </p:spPr>
      </p:pic>
    </p:spTree>
    <p:extLst>
      <p:ext uri="{BB962C8B-B14F-4D97-AF65-F5344CB8AC3E}">
        <p14:creationId xmlns:p14="http://schemas.microsoft.com/office/powerpoint/2010/main" val="156475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4AAA-0429-F542-A2E7-13D115F08DE7}"/>
              </a:ext>
            </a:extLst>
          </p:cNvPr>
          <p:cNvSpPr>
            <a:spLocks noGrp="1"/>
          </p:cNvSpPr>
          <p:nvPr>
            <p:ph type="title"/>
          </p:nvPr>
        </p:nvSpPr>
        <p:spPr/>
        <p:txBody>
          <a:bodyPr/>
          <a:lstStyle/>
          <a:p>
            <a:r>
              <a:rPr lang="en-US" altLang="en-US" dirty="0"/>
              <a:t>Deployment Diagrams</a:t>
            </a:r>
            <a:endParaRPr lang="en-US" dirty="0"/>
          </a:p>
        </p:txBody>
      </p:sp>
      <p:sp>
        <p:nvSpPr>
          <p:cNvPr id="3" name="Content Placeholder 2">
            <a:extLst>
              <a:ext uri="{FF2B5EF4-FFF2-40B4-BE49-F238E27FC236}">
                <a16:creationId xmlns:a16="http://schemas.microsoft.com/office/drawing/2014/main" id="{C76898E3-6871-A840-8D37-C333F8A6BC90}"/>
              </a:ext>
            </a:extLst>
          </p:cNvPr>
          <p:cNvSpPr>
            <a:spLocks noGrp="1"/>
          </p:cNvSpPr>
          <p:nvPr>
            <p:ph idx="1"/>
          </p:nvPr>
        </p:nvSpPr>
        <p:spPr/>
        <p:txBody>
          <a:bodyPr>
            <a:normAutofit fontScale="85000" lnSpcReduction="10000"/>
          </a:bodyPr>
          <a:lstStyle/>
          <a:p>
            <a:pPr>
              <a:buFont typeface="Wingdings" pitchFamily="2" charset="2"/>
              <a:buChar char="v"/>
            </a:pPr>
            <a:r>
              <a:rPr lang="en-US" dirty="0"/>
              <a:t>What existing systems will system need to interact or integrate with?</a:t>
            </a:r>
          </a:p>
          <a:p>
            <a:pPr>
              <a:buFont typeface="Wingdings" pitchFamily="2" charset="2"/>
              <a:buChar char="v"/>
            </a:pPr>
            <a:r>
              <a:rPr lang="en-US" dirty="0"/>
              <a:t>How robust does system need to be (e.g., redundant hardware in case of a system failure)?</a:t>
            </a:r>
          </a:p>
          <a:p>
            <a:pPr>
              <a:buFont typeface="Wingdings" pitchFamily="2" charset="2"/>
              <a:buChar char="v"/>
            </a:pPr>
            <a:r>
              <a:rPr lang="en-US" dirty="0"/>
              <a:t>What and who will connect to or interact with system, and how will they do it?</a:t>
            </a:r>
          </a:p>
          <a:p>
            <a:pPr>
              <a:buFont typeface="Wingdings" pitchFamily="2" charset="2"/>
              <a:buChar char="v"/>
            </a:pPr>
            <a:r>
              <a:rPr lang="en-US" dirty="0"/>
              <a:t>What middleware, including the operating system and communications approaches and protocols, will system use?</a:t>
            </a:r>
          </a:p>
          <a:p>
            <a:pPr>
              <a:buFont typeface="Wingdings" pitchFamily="2" charset="2"/>
              <a:buChar char="v"/>
            </a:pPr>
            <a:r>
              <a:rPr lang="en-US" dirty="0"/>
              <a:t>What hardware and software will users directly interact with (PCs, network computers, browsers, etc.)?</a:t>
            </a:r>
          </a:p>
          <a:p>
            <a:pPr>
              <a:buFont typeface="Wingdings" pitchFamily="2" charset="2"/>
              <a:buChar char="v"/>
            </a:pPr>
            <a:r>
              <a:rPr lang="en-US" dirty="0"/>
              <a:t>How will you monitor the system once deployed?</a:t>
            </a:r>
          </a:p>
          <a:p>
            <a:pPr>
              <a:buFont typeface="Wingdings" pitchFamily="2" charset="2"/>
              <a:buChar char="v"/>
            </a:pPr>
            <a:r>
              <a:rPr lang="en-US" dirty="0"/>
              <a:t>How secure does the system need to be (needs a firewall, physically secure hardware, etc.)?</a:t>
            </a:r>
          </a:p>
        </p:txBody>
      </p:sp>
    </p:spTree>
    <p:extLst>
      <p:ext uri="{BB962C8B-B14F-4D97-AF65-F5344CB8AC3E}">
        <p14:creationId xmlns:p14="http://schemas.microsoft.com/office/powerpoint/2010/main" val="645031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deploymentDiagramProjectLevel">
            <a:extLst>
              <a:ext uri="{FF2B5EF4-FFF2-40B4-BE49-F238E27FC236}">
                <a16:creationId xmlns:a16="http://schemas.microsoft.com/office/drawing/2014/main" id="{2BC505C8-745E-364E-A0E1-4EA78EA9D6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2016125"/>
            <a:ext cx="9354966" cy="41651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C0D71B5D-D52B-5F42-812A-A6D98F0E6597}"/>
              </a:ext>
            </a:extLst>
          </p:cNvPr>
          <p:cNvSpPr>
            <a:spLocks noGrp="1" noChangeArrowheads="1"/>
          </p:cNvSpPr>
          <p:nvPr>
            <p:ph type="title"/>
          </p:nvPr>
        </p:nvSpPr>
        <p:spPr>
          <a:noFill/>
        </p:spPr>
        <p:txBody>
          <a:bodyPr>
            <a:normAutofit/>
          </a:bodyPr>
          <a:lstStyle/>
          <a:p>
            <a:pPr eaLnBrk="1" hangingPunct="1"/>
            <a:r>
              <a:rPr lang="en-US" altLang="en-US" sz="2800" dirty="0"/>
              <a:t>Deployment Diagrams – Notation and Example</a:t>
            </a:r>
          </a:p>
        </p:txBody>
      </p:sp>
    </p:spTree>
    <p:extLst>
      <p:ext uri="{BB962C8B-B14F-4D97-AF65-F5344CB8AC3E}">
        <p14:creationId xmlns:p14="http://schemas.microsoft.com/office/powerpoint/2010/main" val="2703807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a:extLst>
              <a:ext uri="{FF2B5EF4-FFF2-40B4-BE49-F238E27FC236}">
                <a16:creationId xmlns:a16="http://schemas.microsoft.com/office/drawing/2014/main" id="{007EB725-9E15-D24D-91AB-2D1286D582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C348FF-A71C-B44C-A179-CA91F0C51477}" type="slidenum">
              <a:rPr lang="en-US" altLang="en-US"/>
              <a:pPr eaLnBrk="1" hangingPunct="1"/>
              <a:t>21</a:t>
            </a:fld>
            <a:endParaRPr lang="en-US" altLang="en-US"/>
          </a:p>
        </p:txBody>
      </p:sp>
      <p:sp>
        <p:nvSpPr>
          <p:cNvPr id="18435" name="Rectangle 2">
            <a:extLst>
              <a:ext uri="{FF2B5EF4-FFF2-40B4-BE49-F238E27FC236}">
                <a16:creationId xmlns:a16="http://schemas.microsoft.com/office/drawing/2014/main" id="{8FB1F16C-2377-8B4C-A594-C496548BAB68}"/>
              </a:ext>
            </a:extLst>
          </p:cNvPr>
          <p:cNvSpPr>
            <a:spLocks noGrp="1" noChangeArrowheads="1"/>
          </p:cNvSpPr>
          <p:nvPr>
            <p:ph type="title"/>
          </p:nvPr>
        </p:nvSpPr>
        <p:spPr>
          <a:xfrm>
            <a:off x="1981200" y="228600"/>
            <a:ext cx="8229600" cy="422564"/>
          </a:xfrm>
          <a:noFill/>
        </p:spPr>
        <p:txBody>
          <a:bodyPr>
            <a:normAutofit fontScale="90000"/>
          </a:bodyPr>
          <a:lstStyle/>
          <a:p>
            <a:pPr eaLnBrk="1" hangingPunct="1"/>
            <a:r>
              <a:rPr lang="en-US" altLang="en-US" sz="2800" dirty="0"/>
              <a:t>Deployment Diagrams – Notation and Example</a:t>
            </a:r>
          </a:p>
        </p:txBody>
      </p:sp>
      <p:pic>
        <p:nvPicPr>
          <p:cNvPr id="18436" name="Picture 4" descr="deployment_diagram_notation">
            <a:extLst>
              <a:ext uri="{FF2B5EF4-FFF2-40B4-BE49-F238E27FC236}">
                <a16:creationId xmlns:a16="http://schemas.microsoft.com/office/drawing/2014/main" id="{0C5507A8-B2ED-4E4A-821B-5936A0DF4D7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0" y="648827"/>
            <a:ext cx="8478982" cy="6209173"/>
          </a:xfrm>
          <a:noFill/>
        </p:spPr>
      </p:pic>
      <p:pic>
        <p:nvPicPr>
          <p:cNvPr id="18437" name="Picture 7" descr="deployment_diagram_notation2">
            <a:extLst>
              <a:ext uri="{FF2B5EF4-FFF2-40B4-BE49-F238E27FC236}">
                <a16:creationId xmlns:a16="http://schemas.microsoft.com/office/drawing/2014/main" id="{743C4DDD-E1E5-B64F-A43D-CB081355E62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8620918" y="648827"/>
            <a:ext cx="3179763" cy="3950882"/>
          </a:xfrm>
          <a:noFill/>
        </p:spPr>
      </p:pic>
    </p:spTree>
    <p:extLst>
      <p:ext uri="{BB962C8B-B14F-4D97-AF65-F5344CB8AC3E}">
        <p14:creationId xmlns:p14="http://schemas.microsoft.com/office/powerpoint/2010/main" val="1065541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1B5B-50E6-DC4F-8A3D-FD962D173344}"/>
              </a:ext>
            </a:extLst>
          </p:cNvPr>
          <p:cNvSpPr>
            <a:spLocks noGrp="1"/>
          </p:cNvSpPr>
          <p:nvPr>
            <p:ph type="title"/>
          </p:nvPr>
        </p:nvSpPr>
        <p:spPr/>
        <p:txBody>
          <a:bodyPr/>
          <a:lstStyle/>
          <a:p>
            <a:r>
              <a:rPr lang="en-US" dirty="0"/>
              <a:t>System architecture</a:t>
            </a:r>
          </a:p>
        </p:txBody>
      </p:sp>
      <p:pic>
        <p:nvPicPr>
          <p:cNvPr id="4" name="Picture 5" descr="deploymentDiagramNetwork">
            <a:extLst>
              <a:ext uri="{FF2B5EF4-FFF2-40B4-BE49-F238E27FC236}">
                <a16:creationId xmlns:a16="http://schemas.microsoft.com/office/drawing/2014/main" id="{8F01BB28-20FD-A945-93CF-7CAEE0A120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2057688"/>
            <a:ext cx="9603275" cy="3830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319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AEF1-E43E-384B-9653-C9982F81A604}"/>
              </a:ext>
            </a:extLst>
          </p:cNvPr>
          <p:cNvSpPr>
            <a:spLocks noGrp="1"/>
          </p:cNvSpPr>
          <p:nvPr>
            <p:ph type="title"/>
          </p:nvPr>
        </p:nvSpPr>
        <p:spPr/>
        <p:txBody>
          <a:bodyPr/>
          <a:lstStyle/>
          <a:p>
            <a:r>
              <a:rPr lang="en-US" dirty="0"/>
              <a:t>Deployment Planning</a:t>
            </a:r>
            <a:br>
              <a:rPr lang="en-US" dirty="0"/>
            </a:br>
            <a:endParaRPr lang="en-US" dirty="0"/>
          </a:p>
        </p:txBody>
      </p:sp>
      <p:sp>
        <p:nvSpPr>
          <p:cNvPr id="3" name="Content Placeholder 2">
            <a:extLst>
              <a:ext uri="{FF2B5EF4-FFF2-40B4-BE49-F238E27FC236}">
                <a16:creationId xmlns:a16="http://schemas.microsoft.com/office/drawing/2014/main" id="{2F4DA8B8-0531-F54B-AF61-6C5633B15515}"/>
              </a:ext>
            </a:extLst>
          </p:cNvPr>
          <p:cNvSpPr>
            <a:spLocks noGrp="1"/>
          </p:cNvSpPr>
          <p:nvPr>
            <p:ph idx="1"/>
          </p:nvPr>
        </p:nvSpPr>
        <p:spPr/>
        <p:txBody>
          <a:bodyPr/>
          <a:lstStyle/>
          <a:p>
            <a:r>
              <a:rPr lang="en-US" dirty="0"/>
              <a:t>How will your system be installed?</a:t>
            </a:r>
          </a:p>
          <a:p>
            <a:r>
              <a:rPr lang="en-US" dirty="0"/>
              <a:t>If different versions of the system will be in production at the same time, how will you resolve differences?</a:t>
            </a:r>
          </a:p>
          <a:p>
            <a:r>
              <a:rPr lang="en-US" dirty="0"/>
              <a:t>What physical sites do you need to deploy to and in what order?</a:t>
            </a:r>
          </a:p>
          <a:p>
            <a:r>
              <a:rPr lang="en-US" dirty="0"/>
              <a:t>How will you train your users?</a:t>
            </a:r>
          </a:p>
          <a:p>
            <a:endParaRPr lang="en-US" dirty="0"/>
          </a:p>
        </p:txBody>
      </p:sp>
    </p:spTree>
    <p:extLst>
      <p:ext uri="{BB962C8B-B14F-4D97-AF65-F5344CB8AC3E}">
        <p14:creationId xmlns:p14="http://schemas.microsoft.com/office/powerpoint/2010/main" val="4219815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9174D-7710-9340-A923-9627D1BE8563}"/>
              </a:ext>
            </a:extLst>
          </p:cNvPr>
          <p:cNvSpPr>
            <a:spLocks noGrp="1"/>
          </p:cNvSpPr>
          <p:nvPr>
            <p:ph type="title"/>
          </p:nvPr>
        </p:nvSpPr>
        <p:spPr/>
        <p:txBody>
          <a:bodyPr/>
          <a:lstStyle/>
          <a:p>
            <a:r>
              <a:rPr lang="en-US" dirty="0"/>
              <a:t>Deployment Planning</a:t>
            </a:r>
          </a:p>
        </p:txBody>
      </p:sp>
      <p:sp>
        <p:nvSpPr>
          <p:cNvPr id="3" name="Content Placeholder 2">
            <a:extLst>
              <a:ext uri="{FF2B5EF4-FFF2-40B4-BE49-F238E27FC236}">
                <a16:creationId xmlns:a16="http://schemas.microsoft.com/office/drawing/2014/main" id="{2E5F457A-1B90-2343-8A0A-36E567DEF213}"/>
              </a:ext>
            </a:extLst>
          </p:cNvPr>
          <p:cNvSpPr>
            <a:spLocks noGrp="1"/>
          </p:cNvSpPr>
          <p:nvPr>
            <p:ph idx="1"/>
          </p:nvPr>
        </p:nvSpPr>
        <p:spPr/>
        <p:txBody>
          <a:bodyPr/>
          <a:lstStyle/>
          <a:p>
            <a:r>
              <a:rPr lang="en-US" dirty="0"/>
              <a:t>How will your system be installed?</a:t>
            </a:r>
          </a:p>
          <a:p>
            <a:pPr lvl="1">
              <a:buFont typeface="Wingdings" pitchFamily="2" charset="2"/>
              <a:buChar char="v"/>
            </a:pPr>
            <a:r>
              <a:rPr lang="en-US" dirty="0"/>
              <a:t>Who will install it? How long should it take to install?</a:t>
            </a:r>
          </a:p>
          <a:p>
            <a:pPr lvl="1">
              <a:buFont typeface="Wingdings" pitchFamily="2" charset="2"/>
              <a:buChar char="v"/>
            </a:pPr>
            <a:r>
              <a:rPr lang="en-US" dirty="0"/>
              <a:t>Where the installation possibly fail? How do you back out if the installation fails? How long does it take to back out?</a:t>
            </a:r>
          </a:p>
          <a:p>
            <a:pPr lvl="1">
              <a:buFont typeface="Wingdings" pitchFamily="2" charset="2"/>
              <a:buChar char="v"/>
            </a:pPr>
            <a:r>
              <a:rPr lang="en-US" dirty="0"/>
              <a:t>What is your installation window (during what time period can you install your system)?</a:t>
            </a:r>
          </a:p>
          <a:p>
            <a:pPr lvl="1">
              <a:buFont typeface="Wingdings" pitchFamily="2" charset="2"/>
              <a:buChar char="v"/>
            </a:pPr>
            <a:r>
              <a:rPr lang="en-US" dirty="0"/>
              <a:t>What backups do you need before installation? Do you need to do a data conversion?</a:t>
            </a:r>
          </a:p>
          <a:p>
            <a:pPr lvl="1">
              <a:buFont typeface="Wingdings" pitchFamily="2" charset="2"/>
              <a:buChar char="v"/>
            </a:pPr>
            <a:r>
              <a:rPr lang="en-US" dirty="0"/>
              <a:t>How do you know that the installation was successful?</a:t>
            </a:r>
          </a:p>
        </p:txBody>
      </p:sp>
    </p:spTree>
    <p:extLst>
      <p:ext uri="{BB962C8B-B14F-4D97-AF65-F5344CB8AC3E}">
        <p14:creationId xmlns:p14="http://schemas.microsoft.com/office/powerpoint/2010/main" val="3117947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F7F8-CD16-4743-AFA5-42C3B15889EF}"/>
              </a:ext>
            </a:extLst>
          </p:cNvPr>
          <p:cNvSpPr>
            <a:spLocks noGrp="1"/>
          </p:cNvSpPr>
          <p:nvPr>
            <p:ph type="title"/>
          </p:nvPr>
        </p:nvSpPr>
        <p:spPr/>
        <p:txBody>
          <a:bodyPr/>
          <a:lstStyle/>
          <a:p>
            <a:r>
              <a:rPr lang="en-US" dirty="0"/>
              <a:t>Deployment Planning</a:t>
            </a:r>
          </a:p>
        </p:txBody>
      </p:sp>
      <p:sp>
        <p:nvSpPr>
          <p:cNvPr id="3" name="Content Placeholder 2">
            <a:extLst>
              <a:ext uri="{FF2B5EF4-FFF2-40B4-BE49-F238E27FC236}">
                <a16:creationId xmlns:a16="http://schemas.microsoft.com/office/drawing/2014/main" id="{478495AC-2971-AB42-8C90-CD16ADBEBD5B}"/>
              </a:ext>
            </a:extLst>
          </p:cNvPr>
          <p:cNvSpPr>
            <a:spLocks noGrp="1"/>
          </p:cNvSpPr>
          <p:nvPr>
            <p:ph idx="1"/>
          </p:nvPr>
        </p:nvSpPr>
        <p:spPr/>
        <p:txBody>
          <a:bodyPr>
            <a:normAutofit lnSpcReduction="10000"/>
          </a:bodyPr>
          <a:lstStyle/>
          <a:p>
            <a:r>
              <a:rPr lang="en-US" dirty="0"/>
              <a:t>What physical sites do you need to deploy to and in what order?</a:t>
            </a:r>
          </a:p>
          <a:p>
            <a:pPr lvl="1">
              <a:buFont typeface="Wingdings" pitchFamily="2" charset="2"/>
              <a:buChar char="v"/>
            </a:pPr>
            <a:r>
              <a:rPr lang="en-US" dirty="0"/>
              <a:t>What physical sites do you need to deploy to and in what order?</a:t>
            </a:r>
          </a:p>
          <a:p>
            <a:pPr lvl="1">
              <a:buFont typeface="Wingdings" pitchFamily="2" charset="2"/>
              <a:buChar char="v"/>
            </a:pPr>
            <a:r>
              <a:rPr lang="en-US" dirty="0"/>
              <a:t>How will you train your support and operations staff?</a:t>
            </a:r>
          </a:p>
          <a:p>
            <a:pPr lvl="1">
              <a:buFont typeface="Wingdings" pitchFamily="2" charset="2"/>
              <a:buChar char="v"/>
            </a:pPr>
            <a:r>
              <a:rPr lang="en-US" dirty="0"/>
              <a:t>Do you need to deploy a production support system so that the support staff uses their own environment to simulate problems?</a:t>
            </a:r>
          </a:p>
          <a:p>
            <a:r>
              <a:rPr lang="en-US" dirty="0"/>
              <a:t>How will you train your users?</a:t>
            </a:r>
          </a:p>
          <a:p>
            <a:pPr lvl="1">
              <a:buFont typeface="Wingdings" pitchFamily="2" charset="2"/>
              <a:buChar char="v"/>
            </a:pPr>
            <a:r>
              <a:rPr lang="en-US" dirty="0"/>
              <a:t>What documentation, and in what formats and languages, do your users, and support and operation staff need?</a:t>
            </a:r>
          </a:p>
          <a:p>
            <a:pPr lvl="1">
              <a:buFont typeface="Wingdings" pitchFamily="2" charset="2"/>
              <a:buChar char="v"/>
            </a:pPr>
            <a:r>
              <a:rPr lang="en-US" dirty="0"/>
              <a:t>How will updates to documentation be deployed?</a:t>
            </a:r>
          </a:p>
          <a:p>
            <a:pPr>
              <a:buFont typeface="Wingdings" pitchFamily="2" charset="2"/>
              <a:buChar char="v"/>
            </a:pPr>
            <a:endParaRPr lang="en-US" dirty="0"/>
          </a:p>
        </p:txBody>
      </p:sp>
    </p:spTree>
    <p:extLst>
      <p:ext uri="{BB962C8B-B14F-4D97-AF65-F5344CB8AC3E}">
        <p14:creationId xmlns:p14="http://schemas.microsoft.com/office/powerpoint/2010/main" val="1020146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32BC-9FBC-D840-BA5F-D102D771178E}"/>
              </a:ext>
            </a:extLst>
          </p:cNvPr>
          <p:cNvSpPr>
            <a:spLocks noGrp="1"/>
          </p:cNvSpPr>
          <p:nvPr>
            <p:ph type="title"/>
          </p:nvPr>
        </p:nvSpPr>
        <p:spPr/>
        <p:txBody>
          <a:bodyPr/>
          <a:lstStyle/>
          <a:p>
            <a:r>
              <a:rPr lang="en-US" dirty="0"/>
              <a:t>How to Produce Deployment Diagrams</a:t>
            </a:r>
            <a:br>
              <a:rPr lang="en-US" dirty="0"/>
            </a:br>
            <a:endParaRPr lang="en-US" dirty="0"/>
          </a:p>
        </p:txBody>
      </p:sp>
      <p:sp>
        <p:nvSpPr>
          <p:cNvPr id="3" name="Content Placeholder 2">
            <a:extLst>
              <a:ext uri="{FF2B5EF4-FFF2-40B4-BE49-F238E27FC236}">
                <a16:creationId xmlns:a16="http://schemas.microsoft.com/office/drawing/2014/main" id="{8D5DF140-2C6D-6E47-9B6B-6B019AF751FC}"/>
              </a:ext>
            </a:extLst>
          </p:cNvPr>
          <p:cNvSpPr>
            <a:spLocks noGrp="1"/>
          </p:cNvSpPr>
          <p:nvPr>
            <p:ph idx="1"/>
          </p:nvPr>
        </p:nvSpPr>
        <p:spPr/>
        <p:txBody>
          <a:bodyPr/>
          <a:lstStyle/>
          <a:p>
            <a:pPr>
              <a:buFont typeface="Wingdings" pitchFamily="2" charset="2"/>
              <a:buChar char="q"/>
            </a:pPr>
            <a:r>
              <a:rPr lang="en-US" dirty="0"/>
              <a:t>Decide on the purpose of the diagram</a:t>
            </a:r>
          </a:p>
          <a:p>
            <a:pPr>
              <a:buFont typeface="Wingdings" pitchFamily="2" charset="2"/>
              <a:buChar char="q"/>
            </a:pPr>
            <a:r>
              <a:rPr lang="en-US" dirty="0"/>
              <a:t>Add nodes to the diagram</a:t>
            </a:r>
          </a:p>
          <a:p>
            <a:pPr>
              <a:buFont typeface="Wingdings" pitchFamily="2" charset="2"/>
              <a:buChar char="q"/>
            </a:pPr>
            <a:r>
              <a:rPr lang="en-US" dirty="0"/>
              <a:t>Add communication associations to the diagram</a:t>
            </a:r>
          </a:p>
          <a:p>
            <a:pPr>
              <a:buFont typeface="Wingdings" pitchFamily="2" charset="2"/>
              <a:buChar char="q"/>
            </a:pPr>
            <a:r>
              <a:rPr lang="en-US" dirty="0"/>
              <a:t>Add other elements to the diagram, such as components or active objects, if required</a:t>
            </a:r>
          </a:p>
          <a:p>
            <a:pPr>
              <a:buFont typeface="Wingdings" pitchFamily="2" charset="2"/>
              <a:buChar char="q"/>
            </a:pPr>
            <a:r>
              <a:rPr lang="en-US" dirty="0"/>
              <a:t>Add dependencies between components and objects, if required</a:t>
            </a:r>
          </a:p>
        </p:txBody>
      </p:sp>
    </p:spTree>
    <p:extLst>
      <p:ext uri="{BB962C8B-B14F-4D97-AF65-F5344CB8AC3E}">
        <p14:creationId xmlns:p14="http://schemas.microsoft.com/office/powerpoint/2010/main" val="3265791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56A5-EE7D-D545-B175-E42267A0E1F0}"/>
              </a:ext>
            </a:extLst>
          </p:cNvPr>
          <p:cNvSpPr>
            <a:spLocks noGrp="1"/>
          </p:cNvSpPr>
          <p:nvPr>
            <p:ph type="title"/>
          </p:nvPr>
        </p:nvSpPr>
        <p:spPr/>
        <p:txBody>
          <a:bodyPr/>
          <a:lstStyle/>
          <a:p>
            <a:r>
              <a:rPr lang="en-US" dirty="0"/>
              <a:t>Allocating Artifacts to Nodes</a:t>
            </a:r>
            <a:br>
              <a:rPr lang="en-US" dirty="0"/>
            </a:br>
            <a:endParaRPr lang="en-US" dirty="0"/>
          </a:p>
        </p:txBody>
      </p:sp>
      <p:sp>
        <p:nvSpPr>
          <p:cNvPr id="3" name="Content Placeholder 2">
            <a:extLst>
              <a:ext uri="{FF2B5EF4-FFF2-40B4-BE49-F238E27FC236}">
                <a16:creationId xmlns:a16="http://schemas.microsoft.com/office/drawing/2014/main" id="{C7A3FB95-642A-004D-AB48-3A81D2C8AEF4}"/>
              </a:ext>
            </a:extLst>
          </p:cNvPr>
          <p:cNvSpPr>
            <a:spLocks noGrp="1"/>
          </p:cNvSpPr>
          <p:nvPr>
            <p:ph idx="1"/>
          </p:nvPr>
        </p:nvSpPr>
        <p:spPr/>
        <p:txBody>
          <a:bodyPr/>
          <a:lstStyle/>
          <a:p>
            <a:r>
              <a:rPr lang="en-US" dirty="0"/>
              <a:t>Consider a number of aspects when allocating components to nodes, e.g.:</a:t>
            </a:r>
          </a:p>
          <a:p>
            <a:pPr lvl="1">
              <a:buFont typeface="Wingdings" pitchFamily="2" charset="2"/>
              <a:buChar char="v"/>
            </a:pPr>
            <a:r>
              <a:rPr lang="en-US" dirty="0"/>
              <a:t>Resource usage</a:t>
            </a:r>
          </a:p>
          <a:p>
            <a:pPr lvl="1">
              <a:buFont typeface="Wingdings" pitchFamily="2" charset="2"/>
              <a:buChar char="v"/>
            </a:pPr>
            <a:r>
              <a:rPr lang="en-US" dirty="0"/>
              <a:t>Geographical location</a:t>
            </a:r>
          </a:p>
          <a:p>
            <a:pPr lvl="1">
              <a:buFont typeface="Wingdings" pitchFamily="2" charset="2"/>
              <a:buChar char="v"/>
            </a:pPr>
            <a:r>
              <a:rPr lang="en-US" dirty="0"/>
              <a:t>Access to devices</a:t>
            </a:r>
          </a:p>
          <a:p>
            <a:pPr lvl="1">
              <a:buFont typeface="Wingdings" pitchFamily="2" charset="2"/>
              <a:buChar char="v"/>
            </a:pPr>
            <a:r>
              <a:rPr lang="en-US" dirty="0"/>
              <a:t>Security</a:t>
            </a:r>
          </a:p>
          <a:p>
            <a:pPr lvl="1">
              <a:buFont typeface="Wingdings" pitchFamily="2" charset="2"/>
              <a:buChar char="v"/>
            </a:pPr>
            <a:r>
              <a:rPr lang="en-US" dirty="0"/>
              <a:t>Performance</a:t>
            </a:r>
          </a:p>
          <a:p>
            <a:pPr lvl="1">
              <a:buFont typeface="Wingdings" pitchFamily="2" charset="2"/>
              <a:buChar char="v"/>
            </a:pPr>
            <a:r>
              <a:rPr lang="en-US" dirty="0"/>
              <a:t>Extensibility and portability</a:t>
            </a:r>
          </a:p>
          <a:p>
            <a:endParaRPr lang="en-US" dirty="0"/>
          </a:p>
        </p:txBody>
      </p:sp>
    </p:spTree>
    <p:extLst>
      <p:ext uri="{BB962C8B-B14F-4D97-AF65-F5344CB8AC3E}">
        <p14:creationId xmlns:p14="http://schemas.microsoft.com/office/powerpoint/2010/main" val="2922737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ED499-E3E3-874B-958D-A61D09CCA4B2}"/>
              </a:ext>
            </a:extLst>
          </p:cNvPr>
          <p:cNvSpPr>
            <a:spLocks noGrp="1"/>
          </p:cNvSpPr>
          <p:nvPr>
            <p:ph type="title"/>
          </p:nvPr>
        </p:nvSpPr>
        <p:spPr/>
        <p:txBody>
          <a:bodyPr/>
          <a:lstStyle/>
          <a:p>
            <a:r>
              <a:rPr lang="en-US" dirty="0"/>
              <a:t>Modelling Business Process</a:t>
            </a:r>
            <a:br>
              <a:rPr lang="en-US" dirty="0"/>
            </a:br>
            <a:endParaRPr lang="en-US" dirty="0"/>
          </a:p>
        </p:txBody>
      </p:sp>
      <p:sp>
        <p:nvSpPr>
          <p:cNvPr id="3" name="Content Placeholder 2">
            <a:extLst>
              <a:ext uri="{FF2B5EF4-FFF2-40B4-BE49-F238E27FC236}">
                <a16:creationId xmlns:a16="http://schemas.microsoft.com/office/drawing/2014/main" id="{C31D021C-5CFC-D140-BF77-66506FC96B02}"/>
              </a:ext>
            </a:extLst>
          </p:cNvPr>
          <p:cNvSpPr>
            <a:spLocks noGrp="1"/>
          </p:cNvSpPr>
          <p:nvPr>
            <p:ph idx="1"/>
          </p:nvPr>
        </p:nvSpPr>
        <p:spPr/>
        <p:txBody>
          <a:bodyPr/>
          <a:lstStyle/>
          <a:p>
            <a:r>
              <a:rPr lang="en-US" dirty="0"/>
              <a:t>Business modelling using nodes and components is an effective means of capturing non-computer based processes and entities</a:t>
            </a:r>
          </a:p>
          <a:p>
            <a:r>
              <a:rPr lang="en-US" dirty="0"/>
              <a:t>This can be done very early in development, to complement the use case model and other business modelling</a:t>
            </a:r>
          </a:p>
          <a:p>
            <a:r>
              <a:rPr lang="en-US" dirty="0"/>
              <a:t>Components are the business procedures and documents; the nodes (\run-time structure") are the </a:t>
            </a:r>
            <a:r>
              <a:rPr lang="en-US" dirty="0" err="1"/>
              <a:t>organisation</a:t>
            </a:r>
            <a:r>
              <a:rPr lang="en-US" dirty="0"/>
              <a:t> units and resources (human and other) of the business</a:t>
            </a:r>
          </a:p>
        </p:txBody>
      </p:sp>
    </p:spTree>
    <p:extLst>
      <p:ext uri="{BB962C8B-B14F-4D97-AF65-F5344CB8AC3E}">
        <p14:creationId xmlns:p14="http://schemas.microsoft.com/office/powerpoint/2010/main" val="496663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D5C1-CF1C-5040-B02F-C08A39A3C187}"/>
              </a:ext>
            </a:extLst>
          </p:cNvPr>
          <p:cNvSpPr>
            <a:spLocks noGrp="1"/>
          </p:cNvSpPr>
          <p:nvPr>
            <p:ph type="title"/>
          </p:nvPr>
        </p:nvSpPr>
        <p:spPr/>
        <p:txBody>
          <a:bodyPr/>
          <a:lstStyle/>
          <a:p>
            <a:r>
              <a:rPr lang="en-US" dirty="0"/>
              <a:t>Modelling Business Process</a:t>
            </a:r>
          </a:p>
        </p:txBody>
      </p:sp>
      <p:pic>
        <p:nvPicPr>
          <p:cNvPr id="4" name="Content Placeholder 3">
            <a:extLst>
              <a:ext uri="{FF2B5EF4-FFF2-40B4-BE49-F238E27FC236}">
                <a16:creationId xmlns:a16="http://schemas.microsoft.com/office/drawing/2014/main" id="{DF1B4344-65F0-6340-9899-E8F2144D6481}"/>
              </a:ext>
            </a:extLst>
          </p:cNvPr>
          <p:cNvPicPr>
            <a:picLocks noGrp="1" noChangeAspect="1"/>
          </p:cNvPicPr>
          <p:nvPr>
            <p:ph idx="1"/>
          </p:nvPr>
        </p:nvPicPr>
        <p:blipFill>
          <a:blip r:embed="rId2"/>
          <a:stretch>
            <a:fillRect/>
          </a:stretch>
        </p:blipFill>
        <p:spPr>
          <a:xfrm>
            <a:off x="1451579" y="2016125"/>
            <a:ext cx="9603275" cy="3844348"/>
          </a:xfrm>
          <a:prstGeom prst="rect">
            <a:avLst/>
          </a:prstGeom>
        </p:spPr>
      </p:pic>
    </p:spTree>
    <p:extLst>
      <p:ext uri="{BB962C8B-B14F-4D97-AF65-F5344CB8AC3E}">
        <p14:creationId xmlns:p14="http://schemas.microsoft.com/office/powerpoint/2010/main" val="745952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24B10-BE5A-9041-B994-7DEA8C4FB99A}"/>
              </a:ext>
            </a:extLst>
          </p:cNvPr>
          <p:cNvSpPr>
            <a:spLocks noGrp="1"/>
          </p:cNvSpPr>
          <p:nvPr>
            <p:ph type="title"/>
          </p:nvPr>
        </p:nvSpPr>
        <p:spPr/>
        <p:txBody>
          <a:bodyPr/>
          <a:lstStyle/>
          <a:p>
            <a:r>
              <a:rPr lang="en-US" dirty="0"/>
              <a:t>Deployment Diagrams</a:t>
            </a:r>
          </a:p>
        </p:txBody>
      </p:sp>
      <p:sp>
        <p:nvSpPr>
          <p:cNvPr id="3" name="Content Placeholder 2">
            <a:extLst>
              <a:ext uri="{FF2B5EF4-FFF2-40B4-BE49-F238E27FC236}">
                <a16:creationId xmlns:a16="http://schemas.microsoft.com/office/drawing/2014/main" id="{801B939D-F5EC-714E-AD2E-603613035673}"/>
              </a:ext>
            </a:extLst>
          </p:cNvPr>
          <p:cNvSpPr>
            <a:spLocks noGrp="1"/>
          </p:cNvSpPr>
          <p:nvPr>
            <p:ph idx="1"/>
          </p:nvPr>
        </p:nvSpPr>
        <p:spPr/>
        <p:txBody>
          <a:bodyPr/>
          <a:lstStyle/>
          <a:p>
            <a:r>
              <a:rPr lang="en-US" dirty="0"/>
              <a:t>Show the structure of the run-time system</a:t>
            </a:r>
          </a:p>
          <a:p>
            <a:r>
              <a:rPr lang="en-US" dirty="0"/>
              <a:t>Capture the hardware that will be used to implement the system and the links between different items of hardware</a:t>
            </a:r>
          </a:p>
          <a:p>
            <a:r>
              <a:rPr lang="en-US" dirty="0"/>
              <a:t>Model physical hardware elements and the communication paths between them</a:t>
            </a:r>
          </a:p>
          <a:p>
            <a:r>
              <a:rPr lang="en-US" dirty="0"/>
              <a:t>Plan the architecture of a system</a:t>
            </a:r>
          </a:p>
          <a:p>
            <a:r>
              <a:rPr lang="en-US" dirty="0"/>
              <a:t>Document the deployment of software components or nodes</a:t>
            </a:r>
          </a:p>
          <a:p>
            <a:pPr marL="0" indent="0">
              <a:buNone/>
            </a:pPr>
            <a:endParaRPr lang="en-US" dirty="0"/>
          </a:p>
        </p:txBody>
      </p:sp>
    </p:spTree>
    <p:extLst>
      <p:ext uri="{BB962C8B-B14F-4D97-AF65-F5344CB8AC3E}">
        <p14:creationId xmlns:p14="http://schemas.microsoft.com/office/powerpoint/2010/main" val="430205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ABFBB-1A07-A141-B529-F2D681323B82}"/>
              </a:ext>
            </a:extLst>
          </p:cNvPr>
          <p:cNvSpPr>
            <a:spLocks noGrp="1"/>
          </p:cNvSpPr>
          <p:nvPr>
            <p:ph type="title"/>
          </p:nvPr>
        </p:nvSpPr>
        <p:spPr/>
        <p:txBody>
          <a:bodyPr/>
          <a:lstStyle/>
          <a:p>
            <a:r>
              <a:rPr lang="en-US" dirty="0"/>
              <a:t>Example of a Deployment diagram</a:t>
            </a:r>
            <a:br>
              <a:rPr lang="en-US" dirty="0"/>
            </a:br>
            <a:endParaRPr lang="en-US" dirty="0"/>
          </a:p>
        </p:txBody>
      </p:sp>
      <p:sp>
        <p:nvSpPr>
          <p:cNvPr id="3" name="Content Placeholder 2">
            <a:extLst>
              <a:ext uri="{FF2B5EF4-FFF2-40B4-BE49-F238E27FC236}">
                <a16:creationId xmlns:a16="http://schemas.microsoft.com/office/drawing/2014/main" id="{26E86C49-CD7E-0F4A-B380-2C679512AB3C}"/>
              </a:ext>
            </a:extLst>
          </p:cNvPr>
          <p:cNvSpPr>
            <a:spLocks noGrp="1"/>
          </p:cNvSpPr>
          <p:nvPr>
            <p:ph idx="1"/>
          </p:nvPr>
        </p:nvSpPr>
        <p:spPr/>
        <p:txBody>
          <a:bodyPr>
            <a:normAutofit/>
          </a:bodyPr>
          <a:lstStyle/>
          <a:p>
            <a:r>
              <a:rPr lang="en-US" dirty="0"/>
              <a:t>A deployment diagram for the Apple iTunes application:</a:t>
            </a:r>
          </a:p>
          <a:p>
            <a:r>
              <a:rPr lang="en-US" dirty="0"/>
              <a:t>The iTunes setup can be downloaded from the iTunes website, and also it can be installed on the home computer. Once the installation and the registration are done, iTunes application can easily interconnect with the Apple iTunes store. Users can purchase and download music, video, TV serials, etc. and cache it in the media library.</a:t>
            </a:r>
          </a:p>
          <a:p>
            <a:r>
              <a:rPr lang="en-US" dirty="0"/>
              <a:t>Devices like Apple iPod Touch and Apple iPhone can update its own media library from the computer with iTunes with the help of USB or simply by downloading media directly from the Apple iTunes store using wireless protocols, for example; Wi-Fi, 3G, or EDGE.</a:t>
            </a:r>
          </a:p>
          <a:p>
            <a:endParaRPr lang="en-US" dirty="0"/>
          </a:p>
        </p:txBody>
      </p:sp>
    </p:spTree>
    <p:extLst>
      <p:ext uri="{BB962C8B-B14F-4D97-AF65-F5344CB8AC3E}">
        <p14:creationId xmlns:p14="http://schemas.microsoft.com/office/powerpoint/2010/main" val="4099050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EEE2-E67F-6449-B9F6-74A0B7D38235}"/>
              </a:ext>
            </a:extLst>
          </p:cNvPr>
          <p:cNvSpPr>
            <a:spLocks noGrp="1"/>
          </p:cNvSpPr>
          <p:nvPr>
            <p:ph type="title"/>
          </p:nvPr>
        </p:nvSpPr>
        <p:spPr/>
        <p:txBody>
          <a:bodyPr/>
          <a:lstStyle/>
          <a:p>
            <a:r>
              <a:rPr lang="en-US" dirty="0"/>
              <a:t>A deployment diagram for the Apple iTunes application</a:t>
            </a:r>
          </a:p>
        </p:txBody>
      </p:sp>
      <p:pic>
        <p:nvPicPr>
          <p:cNvPr id="5" name="Content Placeholder 4">
            <a:extLst>
              <a:ext uri="{FF2B5EF4-FFF2-40B4-BE49-F238E27FC236}">
                <a16:creationId xmlns:a16="http://schemas.microsoft.com/office/drawing/2014/main" id="{9A7C7480-DE45-F742-AE55-29E4F5E17A16}"/>
              </a:ext>
            </a:extLst>
          </p:cNvPr>
          <p:cNvPicPr>
            <a:picLocks noGrp="1" noChangeAspect="1"/>
          </p:cNvPicPr>
          <p:nvPr>
            <p:ph idx="1"/>
          </p:nvPr>
        </p:nvPicPr>
        <p:blipFill>
          <a:blip r:embed="rId2"/>
          <a:stretch>
            <a:fillRect/>
          </a:stretch>
        </p:blipFill>
        <p:spPr>
          <a:xfrm>
            <a:off x="2211743" y="1950735"/>
            <a:ext cx="7398395" cy="4102746"/>
          </a:xfrm>
        </p:spPr>
      </p:pic>
    </p:spTree>
    <p:extLst>
      <p:ext uri="{BB962C8B-B14F-4D97-AF65-F5344CB8AC3E}">
        <p14:creationId xmlns:p14="http://schemas.microsoft.com/office/powerpoint/2010/main" val="22862186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77CD-E779-7148-AF09-B3BA86B92E5C}"/>
              </a:ext>
            </a:extLst>
          </p:cNvPr>
          <p:cNvSpPr>
            <a:spLocks noGrp="1"/>
          </p:cNvSpPr>
          <p:nvPr>
            <p:ph type="title"/>
          </p:nvPr>
        </p:nvSpPr>
        <p:spPr/>
        <p:txBody>
          <a:bodyPr/>
          <a:lstStyle/>
          <a:p>
            <a:r>
              <a:rPr lang="en-US" dirty="0"/>
              <a:t>Deployment diagram of an order management system</a:t>
            </a:r>
          </a:p>
        </p:txBody>
      </p:sp>
      <p:pic>
        <p:nvPicPr>
          <p:cNvPr id="5" name="Content Placeholder 4">
            <a:extLst>
              <a:ext uri="{FF2B5EF4-FFF2-40B4-BE49-F238E27FC236}">
                <a16:creationId xmlns:a16="http://schemas.microsoft.com/office/drawing/2014/main" id="{0AB97DEA-A2B0-8348-AE01-35AFBD5AA058}"/>
              </a:ext>
            </a:extLst>
          </p:cNvPr>
          <p:cNvPicPr>
            <a:picLocks noGrp="1" noChangeAspect="1"/>
          </p:cNvPicPr>
          <p:nvPr>
            <p:ph idx="1"/>
          </p:nvPr>
        </p:nvPicPr>
        <p:blipFill>
          <a:blip r:embed="rId2"/>
          <a:stretch>
            <a:fillRect/>
          </a:stretch>
        </p:blipFill>
        <p:spPr>
          <a:xfrm>
            <a:off x="2269906" y="2035664"/>
            <a:ext cx="6949566" cy="3713974"/>
          </a:xfrm>
        </p:spPr>
      </p:pic>
    </p:spTree>
    <p:extLst>
      <p:ext uri="{BB962C8B-B14F-4D97-AF65-F5344CB8AC3E}">
        <p14:creationId xmlns:p14="http://schemas.microsoft.com/office/powerpoint/2010/main" val="474071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BC53-D1A8-4642-972D-ED475BFAFBB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302ADCA-7F9F-1C42-9FB9-8823E3AA1D28}"/>
              </a:ext>
            </a:extLst>
          </p:cNvPr>
          <p:cNvPicPr>
            <a:picLocks noGrp="1" noChangeAspect="1"/>
          </p:cNvPicPr>
          <p:nvPr>
            <p:ph idx="1"/>
          </p:nvPr>
        </p:nvPicPr>
        <p:blipFill>
          <a:blip r:embed="rId2"/>
          <a:stretch>
            <a:fillRect/>
          </a:stretch>
        </p:blipFill>
        <p:spPr>
          <a:xfrm>
            <a:off x="0" y="0"/>
            <a:ext cx="12191999" cy="6857999"/>
          </a:xfrm>
        </p:spPr>
      </p:pic>
    </p:spTree>
    <p:extLst>
      <p:ext uri="{BB962C8B-B14F-4D97-AF65-F5344CB8AC3E}">
        <p14:creationId xmlns:p14="http://schemas.microsoft.com/office/powerpoint/2010/main" val="1465896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4F09-062B-F94E-8D6A-D4B752896E47}"/>
              </a:ext>
            </a:extLst>
          </p:cNvPr>
          <p:cNvSpPr>
            <a:spLocks noGrp="1"/>
          </p:cNvSpPr>
          <p:nvPr>
            <p:ph type="title"/>
          </p:nvPr>
        </p:nvSpPr>
        <p:spPr/>
        <p:txBody>
          <a:bodyPr/>
          <a:lstStyle/>
          <a:p>
            <a:r>
              <a:rPr lang="en-US" dirty="0"/>
              <a:t>Deployment Diagrams</a:t>
            </a:r>
          </a:p>
        </p:txBody>
      </p:sp>
      <p:sp>
        <p:nvSpPr>
          <p:cNvPr id="3" name="Content Placeholder 2">
            <a:extLst>
              <a:ext uri="{FF2B5EF4-FFF2-40B4-BE49-F238E27FC236}">
                <a16:creationId xmlns:a16="http://schemas.microsoft.com/office/drawing/2014/main" id="{89C61443-A63C-7541-A3BB-A31BDD442B13}"/>
              </a:ext>
            </a:extLst>
          </p:cNvPr>
          <p:cNvSpPr>
            <a:spLocks noGrp="1"/>
          </p:cNvSpPr>
          <p:nvPr>
            <p:ph idx="1"/>
          </p:nvPr>
        </p:nvSpPr>
        <p:spPr/>
        <p:txBody>
          <a:bodyPr>
            <a:normAutofit lnSpcReduction="10000"/>
          </a:bodyPr>
          <a:lstStyle/>
          <a:p>
            <a:r>
              <a:rPr lang="en-US" dirty="0"/>
              <a:t>Show the configuration of run-time processing elements and the software components, processes, and objects</a:t>
            </a:r>
          </a:p>
          <a:p>
            <a:pPr lvl="1"/>
            <a:r>
              <a:rPr lang="en-US" dirty="0"/>
              <a:t>Software component instances represent run-time manifestations of code units</a:t>
            </a:r>
          </a:p>
          <a:p>
            <a:r>
              <a:rPr lang="en-US" dirty="0"/>
              <a:t>Capture only components that exist as run-time entities</a:t>
            </a:r>
          </a:p>
          <a:p>
            <a:r>
              <a:rPr lang="en-US" dirty="0"/>
              <a:t>Show the systems hardware, the software installed on that hardware, and the middleware that connects the disparate machines together</a:t>
            </a:r>
          </a:p>
          <a:p>
            <a:r>
              <a:rPr lang="en-US" dirty="0"/>
              <a:t>A collection of one or more deployment diagrams with their associated documentation</a:t>
            </a:r>
          </a:p>
          <a:p>
            <a:r>
              <a:rPr lang="en-US" dirty="0"/>
              <a:t>Show the physical configurations of software and hardware</a:t>
            </a:r>
          </a:p>
          <a:p>
            <a:endParaRPr lang="en-US" dirty="0"/>
          </a:p>
        </p:txBody>
      </p:sp>
    </p:spTree>
    <p:extLst>
      <p:ext uri="{BB962C8B-B14F-4D97-AF65-F5344CB8AC3E}">
        <p14:creationId xmlns:p14="http://schemas.microsoft.com/office/powerpoint/2010/main" val="255709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CE4C7316-5373-304D-A7B1-43ABE141F0D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9FE279-F7C2-2545-B384-6D30F5D4F6ED}" type="slidenum">
              <a:rPr lang="en-US" altLang="en-US"/>
              <a:pPr eaLnBrk="1" hangingPunct="1"/>
              <a:t>5</a:t>
            </a:fld>
            <a:endParaRPr lang="en-US" altLang="en-US"/>
          </a:p>
        </p:txBody>
      </p:sp>
      <p:sp>
        <p:nvSpPr>
          <p:cNvPr id="17411" name="Rectangle 2">
            <a:extLst>
              <a:ext uri="{FF2B5EF4-FFF2-40B4-BE49-F238E27FC236}">
                <a16:creationId xmlns:a16="http://schemas.microsoft.com/office/drawing/2014/main" id="{C6B5617A-65A9-4748-9213-99F7930EDA6C}"/>
              </a:ext>
            </a:extLst>
          </p:cNvPr>
          <p:cNvSpPr>
            <a:spLocks noGrp="1" noChangeArrowheads="1"/>
          </p:cNvSpPr>
          <p:nvPr>
            <p:ph type="title"/>
          </p:nvPr>
        </p:nvSpPr>
        <p:spPr>
          <a:noFill/>
        </p:spPr>
        <p:txBody>
          <a:bodyPr/>
          <a:lstStyle/>
          <a:p>
            <a:pPr eaLnBrk="1" hangingPunct="1"/>
            <a:r>
              <a:rPr lang="en-US" altLang="en-US" sz="3600" dirty="0"/>
              <a:t>What is a Deployment Diagram?</a:t>
            </a:r>
          </a:p>
        </p:txBody>
      </p:sp>
      <p:sp>
        <p:nvSpPr>
          <p:cNvPr id="17412" name="Rectangle 3">
            <a:extLst>
              <a:ext uri="{FF2B5EF4-FFF2-40B4-BE49-F238E27FC236}">
                <a16:creationId xmlns:a16="http://schemas.microsoft.com/office/drawing/2014/main" id="{D97B3018-5845-1B4B-91B3-30D6DBC45820}"/>
              </a:ext>
            </a:extLst>
          </p:cNvPr>
          <p:cNvSpPr>
            <a:spLocks noGrp="1" noChangeArrowheads="1"/>
          </p:cNvSpPr>
          <p:nvPr>
            <p:ph type="body" idx="1"/>
          </p:nvPr>
        </p:nvSpPr>
        <p:spPr>
          <a:xfrm>
            <a:off x="1451579" y="1853753"/>
            <a:ext cx="9603275" cy="4199727"/>
          </a:xfrm>
        </p:spPr>
        <p:txBody>
          <a:bodyPr>
            <a:normAutofit fontScale="77500" lnSpcReduction="20000"/>
          </a:bodyPr>
          <a:lstStyle/>
          <a:p>
            <a:pPr eaLnBrk="1" hangingPunct="1"/>
            <a:r>
              <a:rPr lang="en-US" altLang="en-US" dirty="0"/>
              <a:t>Deployment Diagram – a diagram that shows the physical relationships among software and hardware components in a system</a:t>
            </a:r>
          </a:p>
          <a:p>
            <a:pPr lvl="1" eaLnBrk="1" hangingPunct="1"/>
            <a:r>
              <a:rPr lang="en-US" altLang="en-US" sz="2000" dirty="0"/>
              <a:t>Components – physical modules of code</a:t>
            </a:r>
          </a:p>
          <a:p>
            <a:pPr lvl="1" eaLnBrk="1" hangingPunct="1"/>
            <a:r>
              <a:rPr lang="en-US" altLang="en-US" sz="2000" dirty="0"/>
              <a:t>Connections – show communication paths</a:t>
            </a:r>
          </a:p>
          <a:p>
            <a:pPr lvl="1" eaLnBrk="1" hangingPunct="1"/>
            <a:r>
              <a:rPr lang="en-US" altLang="en-US" sz="2000" dirty="0"/>
              <a:t>Dependencies – show how components communicate with other components</a:t>
            </a:r>
          </a:p>
          <a:p>
            <a:pPr lvl="1" eaLnBrk="1" hangingPunct="1"/>
            <a:r>
              <a:rPr lang="en-US" altLang="en-US" sz="2000" dirty="0"/>
              <a:t>Nodes – computational units, usually a pieces of hardware</a:t>
            </a:r>
          </a:p>
          <a:p>
            <a:r>
              <a:rPr lang="en-US" sz="2400" dirty="0"/>
              <a:t>Show physical deployment of artifacts on nodes.</a:t>
            </a:r>
          </a:p>
          <a:p>
            <a:r>
              <a:rPr lang="en-US" sz="2400" dirty="0"/>
              <a:t>To describe a web site, for example, a deployment diagram would show </a:t>
            </a:r>
          </a:p>
          <a:p>
            <a:pPr lvl="1"/>
            <a:r>
              <a:rPr lang="en-US" sz="2200" dirty="0"/>
              <a:t>what hardware components ("nodes") exist (e.g., a web server, an application server, and a database server), </a:t>
            </a:r>
          </a:p>
          <a:p>
            <a:pPr lvl="1"/>
            <a:r>
              <a:rPr lang="en-US" sz="2200" dirty="0"/>
              <a:t>what software components ("artifacts") run on each node (e.g., web application, database), and </a:t>
            </a:r>
          </a:p>
          <a:p>
            <a:pPr lvl="1"/>
            <a:r>
              <a:rPr lang="en-US" sz="2200" dirty="0"/>
              <a:t>how the different pieces are connected (e.g. JDBC, REST, RMI).</a:t>
            </a:r>
          </a:p>
          <a:p>
            <a:endParaRPr lang="en-US" altLang="en-US" sz="2200" dirty="0"/>
          </a:p>
        </p:txBody>
      </p:sp>
    </p:spTree>
    <p:extLst>
      <p:ext uri="{BB962C8B-B14F-4D97-AF65-F5344CB8AC3E}">
        <p14:creationId xmlns:p14="http://schemas.microsoft.com/office/powerpoint/2010/main" val="1254136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E4D4-C941-A342-A68D-ED0121643744}"/>
              </a:ext>
            </a:extLst>
          </p:cNvPr>
          <p:cNvSpPr>
            <a:spLocks noGrp="1"/>
          </p:cNvSpPr>
          <p:nvPr>
            <p:ph type="title"/>
          </p:nvPr>
        </p:nvSpPr>
        <p:spPr/>
        <p:txBody>
          <a:bodyPr/>
          <a:lstStyle/>
          <a:p>
            <a:r>
              <a:rPr lang="en-US" dirty="0"/>
              <a:t>Deployment Diagrams</a:t>
            </a:r>
          </a:p>
        </p:txBody>
      </p:sp>
      <p:pic>
        <p:nvPicPr>
          <p:cNvPr id="5" name="Content Placeholder 4">
            <a:extLst>
              <a:ext uri="{FF2B5EF4-FFF2-40B4-BE49-F238E27FC236}">
                <a16:creationId xmlns:a16="http://schemas.microsoft.com/office/drawing/2014/main" id="{FC034E77-2D2B-2348-9C16-4D0061411E33}"/>
              </a:ext>
            </a:extLst>
          </p:cNvPr>
          <p:cNvPicPr>
            <a:picLocks noGrp="1" noChangeAspect="1"/>
          </p:cNvPicPr>
          <p:nvPr>
            <p:ph idx="1"/>
          </p:nvPr>
        </p:nvPicPr>
        <p:blipFill>
          <a:blip r:embed="rId2"/>
          <a:stretch>
            <a:fillRect/>
          </a:stretch>
        </p:blipFill>
        <p:spPr>
          <a:xfrm>
            <a:off x="1450975" y="2022764"/>
            <a:ext cx="9604375" cy="3338945"/>
          </a:xfrm>
        </p:spPr>
      </p:pic>
    </p:spTree>
    <p:extLst>
      <p:ext uri="{BB962C8B-B14F-4D97-AF65-F5344CB8AC3E}">
        <p14:creationId xmlns:p14="http://schemas.microsoft.com/office/powerpoint/2010/main" val="177687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noRot="1" noChangeArrowheads="1"/>
          </p:cNvSpPr>
          <p:nvPr>
            <p:ph type="title"/>
          </p:nvPr>
        </p:nvSpPr>
        <p:spPr/>
        <p:txBody>
          <a:bodyPr/>
          <a:lstStyle/>
          <a:p>
            <a:r>
              <a:rPr lang="it-IT" dirty="0"/>
              <a:t>DEPLOYMENT DIAGRAMS</a:t>
            </a:r>
          </a:p>
        </p:txBody>
      </p:sp>
      <p:sp>
        <p:nvSpPr>
          <p:cNvPr id="125955" name="Rectangle 3"/>
          <p:cNvSpPr>
            <a:spLocks noGrp="1" noChangeArrowheads="1"/>
          </p:cNvSpPr>
          <p:nvPr>
            <p:ph idx="1"/>
          </p:nvPr>
        </p:nvSpPr>
        <p:spPr/>
        <p:txBody>
          <a:bodyPr>
            <a:normAutofit/>
          </a:bodyPr>
          <a:lstStyle/>
          <a:p>
            <a:r>
              <a:rPr lang="en-US" dirty="0"/>
              <a:t>There is a strong link between components diagrams and deployment diagrams</a:t>
            </a:r>
          </a:p>
          <a:p>
            <a:r>
              <a:rPr lang="it-IT" dirty="0"/>
              <a:t>Deployment diagrams </a:t>
            </a:r>
          </a:p>
          <a:p>
            <a:pPr lvl="1"/>
            <a:r>
              <a:rPr lang="it-IT" dirty="0"/>
              <a:t>Show the physical relationship between hardware and software in a system</a:t>
            </a:r>
          </a:p>
          <a:p>
            <a:pPr lvl="1"/>
            <a:r>
              <a:rPr lang="it-IT" dirty="0"/>
              <a:t>Hardware elements:</a:t>
            </a:r>
          </a:p>
          <a:p>
            <a:pPr lvl="2"/>
            <a:r>
              <a:rPr lang="it-IT" dirty="0"/>
              <a:t>Computers (clients, servers)</a:t>
            </a:r>
          </a:p>
          <a:p>
            <a:pPr lvl="2"/>
            <a:r>
              <a:rPr lang="it-IT" dirty="0"/>
              <a:t>Embedded processors</a:t>
            </a:r>
          </a:p>
          <a:p>
            <a:pPr lvl="2"/>
            <a:r>
              <a:rPr lang="it-IT" dirty="0"/>
              <a:t>Devices (sensors, peripherals)</a:t>
            </a:r>
          </a:p>
          <a:p>
            <a:pPr lvl="1"/>
            <a:r>
              <a:rPr lang="it-IT" dirty="0"/>
              <a:t>Are used to show the nodes where software components reside in the run-time system</a:t>
            </a:r>
          </a:p>
        </p:txBody>
      </p:sp>
      <p:sp>
        <p:nvSpPr>
          <p:cNvPr id="125956" name="Rectangle 4"/>
          <p:cNvSpPr>
            <a:spLocks noChangeArrowheads="1"/>
          </p:cNvSpPr>
          <p:nvPr/>
        </p:nvSpPr>
        <p:spPr bwMode="auto">
          <a:xfrm>
            <a:off x="1905001" y="1660526"/>
            <a:ext cx="8748713" cy="976313"/>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pPr>
            <a:endParaRPr lang="it-IT" sz="2000" dirty="0">
              <a:effectLst>
                <a:outerShdw blurRad="38100" dist="38100" dir="2700000" algn="tl">
                  <a:srgbClr val="000000"/>
                </a:outerShdw>
              </a:effectLst>
            </a:endParaRPr>
          </a:p>
        </p:txBody>
      </p:sp>
    </p:spTree>
    <p:extLst>
      <p:ext uri="{BB962C8B-B14F-4D97-AF65-F5344CB8AC3E}">
        <p14:creationId xmlns:p14="http://schemas.microsoft.com/office/powerpoint/2010/main" val="87449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6664-0568-FC49-9E56-691B0AE0801D}"/>
              </a:ext>
            </a:extLst>
          </p:cNvPr>
          <p:cNvSpPr>
            <a:spLocks noGrp="1"/>
          </p:cNvSpPr>
          <p:nvPr>
            <p:ph type="title"/>
          </p:nvPr>
        </p:nvSpPr>
        <p:spPr/>
        <p:txBody>
          <a:bodyPr/>
          <a:lstStyle/>
          <a:p>
            <a:r>
              <a:rPr lang="it-IT" dirty="0"/>
              <a:t>DEPLOYMENT DIAGRAMS</a:t>
            </a:r>
            <a:endParaRPr lang="en-US" dirty="0"/>
          </a:p>
        </p:txBody>
      </p:sp>
      <p:sp>
        <p:nvSpPr>
          <p:cNvPr id="3" name="Content Placeholder 2">
            <a:extLst>
              <a:ext uri="{FF2B5EF4-FFF2-40B4-BE49-F238E27FC236}">
                <a16:creationId xmlns:a16="http://schemas.microsoft.com/office/drawing/2014/main" id="{1EED62C0-30E8-694F-84BE-F7AC1673B3EA}"/>
              </a:ext>
            </a:extLst>
          </p:cNvPr>
          <p:cNvSpPr>
            <a:spLocks noGrp="1"/>
          </p:cNvSpPr>
          <p:nvPr>
            <p:ph idx="1"/>
          </p:nvPr>
        </p:nvSpPr>
        <p:spPr/>
        <p:txBody>
          <a:bodyPr>
            <a:normAutofit fontScale="92500" lnSpcReduction="10000"/>
          </a:bodyPr>
          <a:lstStyle/>
          <a:p>
            <a:r>
              <a:rPr lang="en-US" dirty="0"/>
              <a:t>Deployment diagrams specify constructs that can be used to define:</a:t>
            </a:r>
          </a:p>
          <a:p>
            <a:pPr lvl="1">
              <a:buFont typeface="Wingdings" pitchFamily="2" charset="2"/>
              <a:buChar char="v"/>
            </a:pPr>
            <a:r>
              <a:rPr lang="en-US" dirty="0"/>
              <a:t> the execution architecture of systems and</a:t>
            </a:r>
          </a:p>
          <a:p>
            <a:pPr lvl="1">
              <a:buFont typeface="Wingdings" pitchFamily="2" charset="2"/>
              <a:buChar char="v"/>
            </a:pPr>
            <a:r>
              <a:rPr lang="en-US" dirty="0"/>
              <a:t> the assignment of software artifacts to system elements.</a:t>
            </a:r>
          </a:p>
          <a:p>
            <a:r>
              <a:rPr lang="en-US" dirty="0"/>
              <a:t>Nodes in deployment diagrams represent either hardware devices or software execution environments.</a:t>
            </a:r>
          </a:p>
          <a:p>
            <a:r>
              <a:rPr lang="en-US" dirty="0"/>
              <a:t>Artifacts are deployed over nodes</a:t>
            </a:r>
          </a:p>
          <a:p>
            <a:r>
              <a:rPr lang="en-US" dirty="0"/>
              <a:t>Some item of information that is used or produced by a software development process or by operation of a system. Examples: model files, source files, scripts, executable files, database tables, development deliverables, word processing documents, and mail messages.</a:t>
            </a:r>
          </a:p>
          <a:p>
            <a:endParaRPr lang="en-US" dirty="0"/>
          </a:p>
        </p:txBody>
      </p:sp>
    </p:spTree>
    <p:extLst>
      <p:ext uri="{BB962C8B-B14F-4D97-AF65-F5344CB8AC3E}">
        <p14:creationId xmlns:p14="http://schemas.microsoft.com/office/powerpoint/2010/main" val="124530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rrowheads="1"/>
          </p:cNvSpPr>
          <p:nvPr>
            <p:ph type="title"/>
          </p:nvPr>
        </p:nvSpPr>
        <p:spPr/>
        <p:txBody>
          <a:bodyPr/>
          <a:lstStyle/>
          <a:p>
            <a:r>
              <a:rPr lang="it-IT" dirty="0"/>
              <a:t>DEPLOYMENT DIAGRAMS</a:t>
            </a:r>
          </a:p>
        </p:txBody>
      </p:sp>
      <p:sp>
        <p:nvSpPr>
          <p:cNvPr id="93187" name="Rectangle 3"/>
          <p:cNvSpPr>
            <a:spLocks noGrp="1" noChangeArrowheads="1"/>
          </p:cNvSpPr>
          <p:nvPr>
            <p:ph type="body" sz="half" idx="4294967295"/>
          </p:nvPr>
        </p:nvSpPr>
        <p:spPr>
          <a:xfrm>
            <a:off x="1524000" y="1600201"/>
            <a:ext cx="4038600" cy="4525963"/>
          </a:xfrm>
        </p:spPr>
        <p:txBody>
          <a:bodyPr/>
          <a:lstStyle/>
          <a:p>
            <a:endParaRPr lang="it-IT" sz="2800" dirty="0"/>
          </a:p>
          <a:p>
            <a:pPr>
              <a:buFont typeface="Wingdings" pitchFamily="2" charset="2"/>
              <a:buNone/>
            </a:pPr>
            <a:r>
              <a:rPr lang="it-IT" sz="2800" dirty="0">
                <a:latin typeface="Comic Sans MS" pitchFamily="66" charset="0"/>
              </a:rPr>
              <a:t> </a:t>
            </a:r>
          </a:p>
          <a:p>
            <a:pPr>
              <a:buFont typeface="Wingdings" pitchFamily="2" charset="2"/>
              <a:buNone/>
            </a:pPr>
            <a:endParaRPr lang="it-IT" sz="2800" dirty="0"/>
          </a:p>
        </p:txBody>
      </p:sp>
      <p:sp>
        <p:nvSpPr>
          <p:cNvPr id="93191" name="Rectangle 7"/>
          <p:cNvSpPr>
            <a:spLocks noChangeArrowheads="1"/>
          </p:cNvSpPr>
          <p:nvPr/>
        </p:nvSpPr>
        <p:spPr bwMode="auto">
          <a:xfrm>
            <a:off x="1300771" y="2054226"/>
            <a:ext cx="8078788" cy="1787525"/>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70000"/>
              <a:buFont typeface="Wingdings" pitchFamily="2" charset="2"/>
              <a:buChar char="n"/>
            </a:pPr>
            <a:r>
              <a:rPr lang="it-IT" sz="2400" dirty="0"/>
              <a:t>Deployment diagram </a:t>
            </a:r>
          </a:p>
          <a:p>
            <a:pPr marL="742950" lvl="1" indent="-285750">
              <a:lnSpc>
                <a:spcPct val="90000"/>
              </a:lnSpc>
              <a:spcBef>
                <a:spcPct val="20000"/>
              </a:spcBef>
              <a:buClr>
                <a:schemeClr val="accent2"/>
              </a:buClr>
              <a:buSzPct val="70000"/>
              <a:buFont typeface="Wingdings" pitchFamily="2" charset="2"/>
              <a:buChar char="n"/>
            </a:pPr>
            <a:r>
              <a:rPr lang="it-IT" sz="2400" dirty="0"/>
              <a:t>Contains nodes and connections</a:t>
            </a:r>
          </a:p>
          <a:p>
            <a:pPr marL="742950" lvl="1" indent="-285750">
              <a:lnSpc>
                <a:spcPct val="90000"/>
              </a:lnSpc>
              <a:spcBef>
                <a:spcPct val="20000"/>
              </a:spcBef>
              <a:buClr>
                <a:schemeClr val="accent2"/>
              </a:buClr>
              <a:buSzPct val="70000"/>
              <a:buFont typeface="Wingdings" pitchFamily="2" charset="2"/>
              <a:buChar char="n"/>
            </a:pPr>
            <a:r>
              <a:rPr lang="it-IT" sz="2400" dirty="0"/>
              <a:t>A node usually represent a piece of hardware in the system</a:t>
            </a:r>
          </a:p>
        </p:txBody>
      </p:sp>
      <p:sp>
        <p:nvSpPr>
          <p:cNvPr id="93195" name="Rectangle 11"/>
          <p:cNvSpPr>
            <a:spLocks noChangeArrowheads="1"/>
          </p:cNvSpPr>
          <p:nvPr/>
        </p:nvSpPr>
        <p:spPr bwMode="auto">
          <a:xfrm>
            <a:off x="857425" y="3614934"/>
            <a:ext cx="8332403" cy="2743200"/>
          </a:xfrm>
          <a:prstGeom prst="rect">
            <a:avLst/>
          </a:prstGeom>
          <a:noFill/>
          <a:ln w="9525">
            <a:noFill/>
            <a:miter lim="800000"/>
            <a:headEnd/>
            <a:tailEnd/>
          </a:ln>
          <a:effectLst/>
        </p:spPr>
        <p:txBody>
          <a:bodyPr/>
          <a:lstStyle/>
          <a:p>
            <a:pPr marL="742950" lvl="1" indent="-285750">
              <a:spcBef>
                <a:spcPct val="20000"/>
              </a:spcBef>
              <a:buClr>
                <a:schemeClr val="accent2"/>
              </a:buClr>
              <a:buSzPct val="70000"/>
              <a:buFont typeface="Wingdings" pitchFamily="2" charset="2"/>
              <a:buChar char="n"/>
            </a:pPr>
            <a:r>
              <a:rPr lang="it-IT" sz="2400" dirty="0"/>
              <a:t>A connection depicts the communication path used by the hardware to communicate </a:t>
            </a:r>
          </a:p>
          <a:p>
            <a:pPr marL="742950" lvl="1" indent="-285750">
              <a:spcBef>
                <a:spcPct val="20000"/>
              </a:spcBef>
              <a:buClr>
                <a:schemeClr val="accent2"/>
              </a:buClr>
              <a:buSzPct val="70000"/>
              <a:buFont typeface="Wingdings" pitchFamily="2" charset="2"/>
              <a:buChar char="n"/>
            </a:pPr>
            <a:r>
              <a:rPr lang="it-IT" sz="2400" dirty="0"/>
              <a:t>Usually indicates the method such as TCP/IP</a:t>
            </a:r>
          </a:p>
        </p:txBody>
      </p:sp>
      <p:pic>
        <p:nvPicPr>
          <p:cNvPr id="93198" name="Picture 14" descr="deploy1"/>
          <p:cNvPicPr>
            <a:picLocks noChangeAspect="1" noChangeArrowheads="1"/>
          </p:cNvPicPr>
          <p:nvPr/>
        </p:nvPicPr>
        <p:blipFill>
          <a:blip r:embed="rId3" cstate="print"/>
          <a:srcRect/>
          <a:stretch>
            <a:fillRect/>
          </a:stretch>
        </p:blipFill>
        <p:spPr bwMode="auto">
          <a:xfrm>
            <a:off x="9124491" y="2039269"/>
            <a:ext cx="2811463" cy="3360737"/>
          </a:xfrm>
          <a:prstGeom prst="rect">
            <a:avLst/>
          </a:prstGeom>
          <a:noFill/>
        </p:spPr>
      </p:pic>
    </p:spTree>
    <p:extLst>
      <p:ext uri="{BB962C8B-B14F-4D97-AF65-F5344CB8AC3E}">
        <p14:creationId xmlns:p14="http://schemas.microsoft.com/office/powerpoint/2010/main" val="9537722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{5907A5DB-EFFD-7C40-9A14-984F07F88BA7}tf10001119</Template>
  <TotalTime>5975</TotalTime>
  <Words>1467</Words>
  <Application>Microsoft Macintosh PowerPoint</Application>
  <PresentationFormat>Widescreen</PresentationFormat>
  <Paragraphs>145</Paragraphs>
  <Slides>33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Comic Sans MS</vt:lpstr>
      <vt:lpstr>Gill Sans MT</vt:lpstr>
      <vt:lpstr>Wingdings</vt:lpstr>
      <vt:lpstr>Gallery</vt:lpstr>
      <vt:lpstr>Deployment Diagrams</vt:lpstr>
      <vt:lpstr>Deployment Diagrams</vt:lpstr>
      <vt:lpstr>Deployment Diagrams</vt:lpstr>
      <vt:lpstr>Deployment Diagrams</vt:lpstr>
      <vt:lpstr>What is a Deployment Diagram?</vt:lpstr>
      <vt:lpstr>Deployment Diagrams</vt:lpstr>
      <vt:lpstr>DEPLOYMENT DIAGRAMS</vt:lpstr>
      <vt:lpstr>DEPLOYMENT DIAGRAMS</vt:lpstr>
      <vt:lpstr>DEPLOYMENT DIAGRAMS</vt:lpstr>
      <vt:lpstr>DEPLOYMENT DIAGRAMS</vt:lpstr>
      <vt:lpstr>DEPLOYMENT DIAGRAMS</vt:lpstr>
      <vt:lpstr>Communication Association </vt:lpstr>
      <vt:lpstr>UML 2 Deployment Diagrams - nodes</vt:lpstr>
      <vt:lpstr>UML 2 Deployment Diagrams - nodes</vt:lpstr>
      <vt:lpstr>UML 2 Deployment Diagrams - nodes</vt:lpstr>
      <vt:lpstr>deployment specification</vt:lpstr>
      <vt:lpstr>Manifestation </vt:lpstr>
      <vt:lpstr>Manifestation</vt:lpstr>
      <vt:lpstr>DEPLOYMENT DIAGRAMS</vt:lpstr>
      <vt:lpstr>Deployment Diagrams – Notation and Example</vt:lpstr>
      <vt:lpstr>Deployment Diagrams – Notation and Example</vt:lpstr>
      <vt:lpstr>System architecture</vt:lpstr>
      <vt:lpstr>Deployment Planning </vt:lpstr>
      <vt:lpstr>Deployment Planning</vt:lpstr>
      <vt:lpstr>Deployment Planning</vt:lpstr>
      <vt:lpstr>How to Produce Deployment Diagrams </vt:lpstr>
      <vt:lpstr>Allocating Artifacts to Nodes </vt:lpstr>
      <vt:lpstr>Modelling Business Process </vt:lpstr>
      <vt:lpstr>Modelling Business Process</vt:lpstr>
      <vt:lpstr>Example of a Deployment diagram </vt:lpstr>
      <vt:lpstr>A deployment diagram for the Apple iTunes application</vt:lpstr>
      <vt:lpstr>Deployment diagram of an order management system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Deployment Diagram</dc:title>
  <dc:creator>Microsoft Office User</dc:creator>
  <cp:lastModifiedBy>Microsoft Office User</cp:lastModifiedBy>
  <cp:revision>70</cp:revision>
  <dcterms:created xsi:type="dcterms:W3CDTF">2020-12-06T16:57:49Z</dcterms:created>
  <dcterms:modified xsi:type="dcterms:W3CDTF">2021-04-27T15:22:24Z</dcterms:modified>
</cp:coreProperties>
</file>