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  <a:defRPr b="0" i="0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457200" y="1419226"/>
            <a:ext cx="7305805" cy="1588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Sommerville Cover.jpg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50432" y="213186"/>
            <a:ext cx="923794" cy="12193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 flipH="1" rot="10800000">
            <a:off x="457200" y="1417638"/>
            <a:ext cx="8217026" cy="1588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Engineering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Stakeholders in the health care system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Patients</a:t>
            </a:r>
            <a:r>
              <a:rPr i="1" lang="en-US"/>
              <a:t> </a:t>
            </a:r>
            <a:r>
              <a:rPr lang="en-US"/>
              <a:t>whose information is recorded in the system.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Doctors</a:t>
            </a:r>
            <a:r>
              <a:rPr i="1" lang="en-US"/>
              <a:t> </a:t>
            </a:r>
            <a:r>
              <a:rPr lang="en-US"/>
              <a:t>who are responsible for assessing and treating patients.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Nurses</a:t>
            </a:r>
            <a:r>
              <a:rPr lang="en-US"/>
              <a:t> who coordinate the consultations with doctors and administer some treatments.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Medical receptionists</a:t>
            </a:r>
            <a:r>
              <a:rPr i="1" lang="en-US"/>
              <a:t> </a:t>
            </a:r>
            <a:r>
              <a:rPr lang="en-US"/>
              <a:t>who manage patients’ appointments.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IT staff</a:t>
            </a:r>
            <a:r>
              <a:rPr lang="en-US"/>
              <a:t> who are responsible for installing and maintaining the system.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Stakeholders in the health care system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A medical ethics manager</a:t>
            </a:r>
            <a:r>
              <a:rPr lang="en-US"/>
              <a:t> who must ensure that the system meets current ethical guidelines for patient care.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Health care managers</a:t>
            </a:r>
            <a:r>
              <a:rPr i="1" lang="en-US"/>
              <a:t> </a:t>
            </a:r>
            <a:r>
              <a:rPr lang="en-US"/>
              <a:t>who obtain management information from the system.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Medical records staff</a:t>
            </a:r>
            <a:r>
              <a:rPr b="1" i="1" lang="en-US"/>
              <a:t> </a:t>
            </a:r>
            <a:r>
              <a:rPr lang="en-US"/>
              <a:t>who are responsible for ensuring that system information can be maintained and preserved, and that record keeping procedures have been properly implemented.</a:t>
            </a:r>
            <a:endParaRPr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methods and requirements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lang="en-US">
                <a:solidFill>
                  <a:schemeClr val="dk1"/>
                </a:solidFill>
              </a:rPr>
              <a:t>Many agile methods argue that producing detailed system requirements is a waste of time as requirements change so quickly. The requirements document is therefore always out of date!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lang="en-US">
                <a:solidFill>
                  <a:schemeClr val="dk1"/>
                </a:solidFill>
              </a:rPr>
              <a:t>Agile methods usually use incremental requirements engineering and may express requirements as ‘user stories’.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b="1" lang="en-US">
                <a:solidFill>
                  <a:schemeClr val="dk1"/>
                </a:solidFill>
              </a:rPr>
              <a:t>This is practical for business systems but problematic for systems that require pre-delivery analysis or systems developed by several teams.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2768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and non-functional requirements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81000" y="266700"/>
            <a:ext cx="8382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and non-functional requirements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✧"/>
            </a:pPr>
            <a:r>
              <a:rPr lang="en-US" sz="2400">
                <a:solidFill>
                  <a:schemeClr val="dk1"/>
                </a:solidFill>
              </a:rPr>
              <a:t>Functional requirements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 sz="2000"/>
              <a:t>Statements of services the system should provide, how the system should react to particular inputs and how the system should behave in particular situations.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May state what the system should not do.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✧"/>
            </a:pPr>
            <a:r>
              <a:rPr lang="en-US" sz="2400">
                <a:solidFill>
                  <a:schemeClr val="dk1"/>
                </a:solidFill>
              </a:rPr>
              <a:t>Non-functional requirements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C</a:t>
            </a:r>
            <a:r>
              <a:rPr lang="en-US" sz="2000"/>
              <a:t>onstraints on the services or functions offered by the system such as timing constraints, constraints on the development process, standards,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Often apply to the system as a whole rather than individual features or services.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Describe functionality or system services.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Depend on the type of software, expected users and the type of system where the software is used.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Functional user requirements may be high-level statements of what the system should do.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Functional system requirements should describe the system services in detail.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care system: functional requirements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 user shall be able to search the appointments lists for all clinics.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system shall generate each day, for each clinic, a list of patients who are expected to attend appointments that day.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Each staff member using the system shall be uniquely identified by his or her 8-digit employee number. 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These define system properties and constraints e.g. reliability, response time and storage requirements. Constraints are I/O device capability, system representations,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Process requirements may also be specified mandating a particular IDE, programming language or development method.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Non-functional requirements may be more critical than functional requirements. If these are not met, the system may be useless.</a:t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requirements implementation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Non-functional requirements may affect the overall architecture of a system rather than the individual components. 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For example, to ensure that performance requirements are met, you may have to organize the system to minimize communications between components.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 single non-functional requirement, such as a security requirement, may generate a number of related functional requirements that define system services that are required. 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It may also generate requirements that restrict existing requirements. 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classifications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 sz="2400"/>
              <a:t>Product requirements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 sz="2000"/>
              <a:t>Requirements which specify that the delivered product must behave in a particular way e.g. execution speed, reliability, etc.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 sz="2400"/>
              <a:t>Organisational requirements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 sz="2000"/>
              <a:t>Requirements which are a consequence of organisational policies and procedures e.g. process standards used, implementation requirements, etc.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 sz="2400"/>
              <a:t>External requirements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 sz="2000"/>
              <a:t>Requirements which arise from factors which are external to the system and its development process e.g. interoperability requirements, legislative requirements, etc.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covered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Functional and non-functional requirements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engineering processes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elicitation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specification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validation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management</a:t>
            </a:r>
            <a:endParaRPr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nonfunctional requirement </a:t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4.3 Non-functionalReq.eps"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11350"/>
            <a:ext cx="6915549" cy="38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57200" y="22768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engineering processes</a:t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engineering processes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✧"/>
            </a:pPr>
            <a:r>
              <a:rPr b="1" lang="en-US">
                <a:solidFill>
                  <a:schemeClr val="dk1"/>
                </a:solidFill>
              </a:rPr>
              <a:t>Establishing</a:t>
            </a:r>
            <a:r>
              <a:rPr lang="en-US">
                <a:solidFill>
                  <a:schemeClr val="dk1"/>
                </a:solidFill>
              </a:rPr>
              <a:t> what the customer requires from a software system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Char char="✧"/>
            </a:pPr>
            <a:r>
              <a:rPr lang="en-US" sz="2000"/>
              <a:t>The processes used for RE vary widely depending on the application domain, the people involved and the organisation developing the requirements.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Char char="✧"/>
            </a:pPr>
            <a:r>
              <a:rPr lang="en-US" sz="2000"/>
              <a:t>However, there are a number of generic activities common to all processes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b="1" lang="en-US"/>
              <a:t>Requirements elicitation;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b="1" lang="en-US"/>
              <a:t>Requirements specification;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b="1" lang="en-US"/>
              <a:t>Requirements validation;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b="1" lang="en-US"/>
              <a:t>Requirements management.</a:t>
            </a:r>
            <a:endParaRPr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81000" y="266700"/>
            <a:ext cx="8458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of requirements engineering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Stakeholders don’t know what they really want.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Stakeholders express requirements in their own terms.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Different stakeholders may have conflicting requirements.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Organisational and political factors may influence the system requirements.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The requirements change during the analysis process. New stakeholders may emerge and the business environment may change.</a:t>
            </a:r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275" y="1748631"/>
            <a:ext cx="626745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/>
        </p:nvSpPr>
        <p:spPr>
          <a:xfrm>
            <a:off x="6828796" y="3886200"/>
            <a:ext cx="1858004" cy="101566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SRS: System requirements specification</a:t>
            </a:r>
            <a:endParaRPr/>
          </a:p>
        </p:txBody>
      </p:sp>
      <p:cxnSp>
        <p:nvCxnSpPr>
          <p:cNvPr id="251" name="Google Shape;251;p36"/>
          <p:cNvCxnSpPr>
            <a:stCxn id="250" idx="2"/>
          </p:cNvCxnSpPr>
          <p:nvPr/>
        </p:nvCxnSpPr>
        <p:spPr>
          <a:xfrm flipH="1">
            <a:off x="7467698" y="4901863"/>
            <a:ext cx="290100" cy="279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57200" y="152400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spiral view of the requirements engineering process 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5" y="762000"/>
            <a:ext cx="6924675" cy="5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/>
          <p:nvPr/>
        </p:nvSpPr>
        <p:spPr>
          <a:xfrm>
            <a:off x="1600200" y="3733800"/>
            <a:ext cx="1371600" cy="6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 Elicitation</a:t>
            </a: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5867400" y="952500"/>
            <a:ext cx="1676400" cy="6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 Specification</a:t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7064632" y="3733800"/>
            <a:ext cx="1371600" cy="6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 Validation</a:t>
            </a:r>
            <a:endParaRPr/>
          </a:p>
        </p:txBody>
      </p:sp>
      <p:sp>
        <p:nvSpPr>
          <p:cNvPr id="262" name="Google Shape;262;p37"/>
          <p:cNvSpPr/>
          <p:nvPr/>
        </p:nvSpPr>
        <p:spPr>
          <a:xfrm>
            <a:off x="2590800" y="5867400"/>
            <a:ext cx="3276600" cy="6492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Requirement Documents / SRS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4191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hat is your need ?                      I need a system that                            works OK                      Rob...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57349"/>
            <a:ext cx="6934200" cy="52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lang="en-US" sz="2400">
                <a:solidFill>
                  <a:schemeClr val="dk1"/>
                </a:solidFill>
              </a:rPr>
              <a:t>Sometimes called requirements elicitation or </a:t>
            </a:r>
            <a:r>
              <a:rPr b="1" lang="en-US" sz="2400">
                <a:solidFill>
                  <a:schemeClr val="dk1"/>
                </a:solidFill>
              </a:rPr>
              <a:t>requirements discovery.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lang="en-US" sz="2400">
                <a:solidFill>
                  <a:schemeClr val="dk1"/>
                </a:solidFill>
              </a:rPr>
              <a:t>Involves technical staff working with customers to find out about the application domain, the services that the system should provide and the system’s operational constraints.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lang="en-US" sz="2400">
                <a:solidFill>
                  <a:schemeClr val="dk1"/>
                </a:solidFill>
              </a:rPr>
              <a:t>May involve end-users, managers, engineers involved in maintenance, domain experts, trade unions, etc. These are called </a:t>
            </a:r>
            <a:r>
              <a:rPr i="1" lang="en-US" sz="2400">
                <a:solidFill>
                  <a:schemeClr val="dk1"/>
                </a:solidFill>
              </a:rPr>
              <a:t>stakeholders.</a:t>
            </a:r>
            <a:endParaRPr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to follow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Requirements discovery</a:t>
            </a:r>
            <a:endParaRPr/>
          </a:p>
          <a:p>
            <a:pPr indent="-7937" lvl="1" marL="465138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rPr lang="en-US" sz="2000"/>
              <a:t>Interacting with stakeholders to discover their requirements. Domain requirements are also discovered at this stage.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Requirements classification and organisation</a:t>
            </a:r>
            <a:endParaRPr/>
          </a:p>
          <a:p>
            <a:pPr indent="-7937" lvl="1" marL="465138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rPr lang="en-US" sz="2000"/>
              <a:t>Groups related requirements and organises them into coherent clusters.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Prioritisation and negotiation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rPr lang="en-US" sz="2000"/>
              <a:t>Prioritising requirements and resolving requirements conflicts.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AutoNum type="arabicPeriod"/>
            </a:pPr>
            <a:r>
              <a:rPr lang="en-US" sz="2400"/>
              <a:t>Requirements specification</a:t>
            </a:r>
            <a:endParaRPr/>
          </a:p>
          <a:p>
            <a:pPr indent="-7937" lvl="1" marL="465138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rPr lang="en-US" sz="2000"/>
              <a:t>Requirements are documented and input into the next round of the spiral.</a:t>
            </a:r>
            <a:endParaRPr/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idx="11" type="ftr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SE, Requirements Engineering, Hans van Vliet,  ©2007</a:t>
            </a:r>
            <a:endParaRPr/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Elicitation techniques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685800" y="1798638"/>
            <a:ext cx="3852863" cy="436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interview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brainstorming session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task analysis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questionnaire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scenario analysis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ethnography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form analysis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analysis of natural language descriptions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92" name="Google Shape;292;p41"/>
          <p:cNvSpPr txBox="1"/>
          <p:nvPr>
            <p:ph idx="2" type="body"/>
          </p:nvPr>
        </p:nvSpPr>
        <p:spPr>
          <a:xfrm>
            <a:off x="4679950" y="1798638"/>
            <a:ext cx="3852863" cy="436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synthesis from existing system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domain analysis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Business Process Redesign (BPR)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prototyping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engineering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1" lang="en-US"/>
              <a:t>Establishing</a:t>
            </a:r>
            <a:r>
              <a:rPr lang="en-US"/>
              <a:t> what the customer requires from a software system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</a:t>
            </a:r>
            <a:r>
              <a:rPr b="1" lang="en-US"/>
              <a:t>process of </a:t>
            </a:r>
            <a:r>
              <a:rPr lang="en-US"/>
              <a:t>establishing the services that the </a:t>
            </a:r>
            <a:r>
              <a:rPr b="1" lang="en-US"/>
              <a:t>customer requires from a system</a:t>
            </a:r>
            <a:r>
              <a:rPr lang="en-US"/>
              <a:t> and the </a:t>
            </a:r>
            <a:r>
              <a:rPr b="1" lang="en-US"/>
              <a:t>constraints</a:t>
            </a:r>
            <a:r>
              <a:rPr lang="en-US"/>
              <a:t> under which it operates and is developed</a:t>
            </a:r>
            <a:endParaRPr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system requirements are the descriptions of the system services and constraints that are generated during the requirements engineering process.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81000" y="3939381"/>
            <a:ext cx="8229600" cy="6556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requirement?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1" type="ftr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SE, Requirements Engineering, Hans van Vliet,  ©2007</a:t>
            </a:r>
            <a:endParaRPr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Scenario-Based Analysis (library system example)</a:t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first shot: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check due back date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if overdue, collect fine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record book as being available again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put book back</a:t>
            </a:r>
            <a:endParaRPr/>
          </a:p>
          <a:p>
            <a:pPr indent="-1905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as a result of discussion with library employee: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what if person returning the book is not registered as a client?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what if the book is damaged?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how to handle in case the client has other books that are overdue, and/or an outstanding reservation?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Interviewing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Noto Sans Symbols"/>
              <a:buChar char="✧"/>
            </a:pPr>
            <a:r>
              <a:rPr lang="en-US" sz="2000"/>
              <a:t>Formal or informal interviews with stakeholders are part of most RE processes.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Noto Sans Symbols"/>
              <a:buChar char="✧"/>
            </a:pPr>
            <a:r>
              <a:rPr lang="en-US" sz="2000"/>
              <a:t>Types of interview</a:t>
            </a:r>
            <a:endParaRPr/>
          </a:p>
          <a:p>
            <a:pPr indent="-457200" lvl="0" marL="92075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Calibri"/>
              <a:buAutoNum type="arabicPeriod"/>
            </a:pPr>
            <a:r>
              <a:rPr lang="en-US" sz="2000"/>
              <a:t>Structured </a:t>
            </a:r>
            <a:r>
              <a:rPr b="1" i="1" lang="en-US" sz="2000"/>
              <a:t>closed</a:t>
            </a:r>
            <a:r>
              <a:rPr i="1" lang="en-US" sz="2000"/>
              <a:t> interviews, where every single information to gather is decided in advance, </a:t>
            </a:r>
            <a:r>
              <a:rPr lang="en-US" sz="2000"/>
              <a:t>they follow pattern and matter of discussion firmly.</a:t>
            </a:r>
            <a:endParaRPr/>
          </a:p>
          <a:p>
            <a:pPr indent="-457200" lvl="0" marL="92075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Calibri"/>
              <a:buAutoNum type="arabicPeriod"/>
            </a:pPr>
            <a:r>
              <a:rPr lang="en-US" sz="2000"/>
              <a:t>Non-structured </a:t>
            </a:r>
            <a:r>
              <a:rPr b="1" i="1" lang="en-US" sz="2000"/>
              <a:t>open</a:t>
            </a:r>
            <a:r>
              <a:rPr i="1" lang="en-US" sz="2000"/>
              <a:t> interviews, where information to gather is not decided in advance, more </a:t>
            </a:r>
            <a:r>
              <a:rPr lang="en-US" sz="2000"/>
              <a:t>flexible and less biased.</a:t>
            </a:r>
            <a:endParaRPr/>
          </a:p>
          <a:p>
            <a:pPr indent="-457200" lvl="0" marL="92075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Calibri"/>
              <a:buAutoNum type="arabicPeriod"/>
            </a:pPr>
            <a:r>
              <a:rPr lang="en-US" sz="2000"/>
              <a:t>Oral/ written interviews</a:t>
            </a:r>
            <a:endParaRPr/>
          </a:p>
          <a:p>
            <a:pPr indent="-304800" lvl="0" marL="92075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92075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000"/>
              <a:buAutoNum type="arabicPeriod" startAt="4"/>
            </a:pPr>
            <a:r>
              <a:rPr lang="en-US" sz="2000"/>
              <a:t>One-to-one interviews which are held between two persons across the table.</a:t>
            </a:r>
            <a:endParaRPr/>
          </a:p>
          <a:p>
            <a:pPr indent="-457200" lvl="0" marL="92075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AutoNum type="arabicPeriod" startAt="4"/>
            </a:pPr>
            <a:r>
              <a:rPr lang="en-US" sz="2000"/>
              <a:t>Group interviews which are held between groups of participants. They help to uncover any missing requirement as numerous people are involved.</a:t>
            </a:r>
            <a:endParaRPr/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44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Interviewing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304800" y="16764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000"/>
              <a:buChar char="✧"/>
            </a:pPr>
            <a:r>
              <a:rPr b="1" lang="en-US" sz="2000"/>
              <a:t>Involves putting questions relevant to the topic so that to collect information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Char char="✧"/>
            </a:pPr>
            <a:r>
              <a:rPr b="1" lang="en-US" sz="2000"/>
              <a:t>Validity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None/>
            </a:pPr>
            <a:r>
              <a:rPr lang="en-US" sz="2000"/>
              <a:t>	- sample size, audience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Char char="✧"/>
            </a:pPr>
            <a:r>
              <a:rPr b="1" lang="en-US" sz="2000"/>
              <a:t>Reliability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Char char="✧"/>
            </a:pPr>
            <a:r>
              <a:rPr b="1" lang="en-US" sz="2000"/>
              <a:t>Questions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None/>
            </a:pPr>
            <a:r>
              <a:rPr lang="en-US" sz="2000"/>
              <a:t>	- open ended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None/>
            </a:pPr>
            <a:r>
              <a:rPr lang="en-US" sz="2000"/>
              <a:t>	- fill in the blank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None/>
            </a:pPr>
            <a:r>
              <a:rPr lang="en-US" sz="2000"/>
              <a:t>	- multiple choice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None/>
            </a:pPr>
            <a:r>
              <a:rPr lang="en-US" sz="2000"/>
              <a:t>	- rating scales</a:t>
            </a:r>
            <a:endParaRPr/>
          </a:p>
          <a:p>
            <a:pPr indent="-215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20" name="Google Shape;320;p45"/>
          <p:cNvSpPr txBox="1"/>
          <p:nvPr>
            <p:ph type="title"/>
          </p:nvPr>
        </p:nvSpPr>
        <p:spPr>
          <a:xfrm>
            <a:off x="457200" y="609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Questionnaires</a:t>
            </a:r>
            <a:endParaRPr/>
          </a:p>
        </p:txBody>
      </p:sp>
      <p:cxnSp>
        <p:nvCxnSpPr>
          <p:cNvPr id="321" name="Google Shape;321;p45"/>
          <p:cNvCxnSpPr/>
          <p:nvPr/>
        </p:nvCxnSpPr>
        <p:spPr>
          <a:xfrm>
            <a:off x="457200" y="6311900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99003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457200" y="16764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b="1" lang="en-US"/>
              <a:t>Scenarios are stories which explain how a system might be used. They should include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None/>
            </a:pPr>
            <a:r>
              <a:rPr lang="en-US"/>
              <a:t>	- a description of the system state before entering the scenario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None/>
            </a:pPr>
            <a:r>
              <a:rPr lang="en-US"/>
              <a:t>	- the normal flow of events in the scenario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None/>
            </a:pPr>
            <a:r>
              <a:rPr lang="en-US"/>
              <a:t>	- exceptions to the normal flow of events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None/>
            </a:pPr>
            <a:r>
              <a:rPr lang="en-US"/>
              <a:t>	- information about concurrent activities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None/>
            </a:pPr>
            <a:r>
              <a:rPr lang="en-US"/>
              <a:t>	- a description of the system state at the end of the scenario</a:t>
            </a:r>
            <a:endParaRPr/>
          </a:p>
        </p:txBody>
      </p:sp>
      <p:sp>
        <p:nvSpPr>
          <p:cNvPr id="327" name="Google Shape;327;p46"/>
          <p:cNvSpPr txBox="1"/>
          <p:nvPr>
            <p:ph type="title"/>
          </p:nvPr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Scenarios</a:t>
            </a:r>
            <a:endParaRPr/>
          </a:p>
        </p:txBody>
      </p:sp>
      <p:cxnSp>
        <p:nvCxnSpPr>
          <p:cNvPr id="328" name="Google Shape;328;p46"/>
          <p:cNvCxnSpPr/>
          <p:nvPr/>
        </p:nvCxnSpPr>
        <p:spPr>
          <a:xfrm>
            <a:off x="457200" y="6311900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99003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04800" y="16002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People often find it hard to describe what they do because it is so natural to them. </a:t>
            </a:r>
            <a:r>
              <a:rPr i="1" lang="en-US">
                <a:solidFill>
                  <a:schemeClr val="accent2"/>
                </a:solidFill>
              </a:rPr>
              <a:t>Sometimes, the best way to understand it is to observe them at work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Ethnography is a technique from the social sciences which has proved to be valuable in </a:t>
            </a:r>
            <a:r>
              <a:rPr lang="en-US" u="sng"/>
              <a:t>understanding actual work</a:t>
            </a:r>
            <a:r>
              <a:rPr lang="en-US"/>
              <a:t> processes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Ethnography aims to describe the nature of those who are studied (i.e. to describe a people, an </a:t>
            </a:r>
            <a:r>
              <a:rPr i="1" lang="en-US"/>
              <a:t>ethnos</a:t>
            </a:r>
            <a:r>
              <a:rPr lang="en-US"/>
              <a:t>) through writing</a:t>
            </a:r>
            <a:endParaRPr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>
                <a:solidFill>
                  <a:srgbClr val="6393D9"/>
                </a:solidFill>
              </a:rPr>
            </a:br>
            <a:r>
              <a:rPr lang="en-US" sz="2700"/>
              <a:t>Observation and social analysis(Ethnography)</a:t>
            </a:r>
            <a:endParaRPr/>
          </a:p>
        </p:txBody>
      </p:sp>
      <p:cxnSp>
        <p:nvCxnSpPr>
          <p:cNvPr id="335" name="Google Shape;335;p47"/>
          <p:cNvCxnSpPr/>
          <p:nvPr/>
        </p:nvCxnSpPr>
        <p:spPr>
          <a:xfrm>
            <a:off x="457200" y="6311900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99003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04800" y="14478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b="1" lang="en-US"/>
              <a:t>Meetings consume resources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must improve quality of meetings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b="1" lang="en-US"/>
              <a:t>Meetings have different objectives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solve problems, clarify issues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brainstorm solutions to problems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resolve conflicts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conduct reviews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collect and merge facts and data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report progress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Char char="•"/>
            </a:pPr>
            <a:r>
              <a:rPr lang="en-US"/>
              <a:t>assign actions </a:t>
            </a:r>
            <a:endParaRPr/>
          </a:p>
        </p:txBody>
      </p:sp>
      <p:sp>
        <p:nvSpPr>
          <p:cNvPr id="341" name="Google Shape;341;p48"/>
          <p:cNvSpPr txBox="1"/>
          <p:nvPr>
            <p:ph type="title"/>
          </p:nvPr>
        </p:nvSpPr>
        <p:spPr>
          <a:xfrm>
            <a:off x="457200" y="838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Meetings</a:t>
            </a:r>
            <a:endParaRPr/>
          </a:p>
        </p:txBody>
      </p:sp>
      <p:cxnSp>
        <p:nvCxnSpPr>
          <p:cNvPr id="342" name="Google Shape;342;p48"/>
          <p:cNvCxnSpPr/>
          <p:nvPr/>
        </p:nvCxnSpPr>
        <p:spPr>
          <a:xfrm>
            <a:off x="457200" y="6311900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99003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idx="11" type="ftr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SE, Requirements Engineering, Hans van Vliet,  ©2007</a:t>
            </a:r>
            <a:endParaRPr/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Prioritizing requirements (MoSCoW)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b="1" lang="en-US">
                <a:solidFill>
                  <a:schemeClr val="dk1"/>
                </a:solidFill>
              </a:rPr>
              <a:t>Must</a:t>
            </a:r>
            <a:r>
              <a:rPr lang="en-US"/>
              <a:t> haves: </a:t>
            </a:r>
            <a:r>
              <a:rPr b="0" lang="en-US"/>
              <a:t>top priority requirements</a:t>
            </a:r>
            <a:endParaRPr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b="1" lang="en-US">
                <a:solidFill>
                  <a:schemeClr val="dk1"/>
                </a:solidFill>
              </a:rPr>
              <a:t>Should</a:t>
            </a:r>
            <a:r>
              <a:rPr lang="en-US"/>
              <a:t> haves: </a:t>
            </a:r>
            <a:r>
              <a:rPr b="0" lang="en-US"/>
              <a:t>highly desirable</a:t>
            </a:r>
            <a:endParaRPr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b="1" lang="en-US">
                <a:solidFill>
                  <a:schemeClr val="dk1"/>
                </a:solidFill>
              </a:rPr>
              <a:t>Could</a:t>
            </a:r>
            <a:r>
              <a:rPr lang="en-US"/>
              <a:t> haves: </a:t>
            </a:r>
            <a:r>
              <a:rPr b="0" lang="en-US"/>
              <a:t>if time allows</a:t>
            </a:r>
            <a:endParaRPr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✧"/>
            </a:pPr>
            <a:r>
              <a:rPr b="1" lang="en-US">
                <a:solidFill>
                  <a:schemeClr val="dk1"/>
                </a:solidFill>
              </a:rPr>
              <a:t>Won’t</a:t>
            </a:r>
            <a:r>
              <a:rPr lang="en-US"/>
              <a:t> haves: </a:t>
            </a:r>
            <a:r>
              <a:rPr b="0" lang="en-US"/>
              <a:t>not today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457200" y="22768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</a:t>
            </a:r>
            <a:endParaRPr/>
          </a:p>
        </p:txBody>
      </p:sp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process of writing the user and system requirements in a requirements document.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User requirements have to be understandable by end-users and customers who do not have a technical background.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System requirements are more detailed requirements and may include more technical information.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requirements may be part of a contract for the system development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It is therefore important that these are as complete as possible.</a:t>
            </a:r>
            <a:endParaRPr/>
          </a:p>
        </p:txBody>
      </p:sp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Documents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specification (SRS)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A structured document setting out detailed descriptions of the system services. Written</a:t>
            </a:r>
            <a:r>
              <a:rPr b="1" lang="en-US"/>
              <a:t> as a contract </a:t>
            </a:r>
            <a:r>
              <a:rPr lang="en-US"/>
              <a:t>between client and contractor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Software specification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A detailed software description which can serve as a basis for a design or implementation. Written for </a:t>
            </a:r>
            <a:r>
              <a:rPr b="1" lang="en-US"/>
              <a:t>developers</a:t>
            </a:r>
            <a:endParaRPr/>
          </a:p>
          <a:p>
            <a:pPr indent="-1905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838200" y="4556503"/>
            <a:ext cx="7162800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a design document. As far as possible, it should set of WHAT the system should do rather than HOW it should do it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381000" y="266700"/>
            <a:ext cx="8229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 for writing requirements</a:t>
            </a:r>
            <a:endParaRPr/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Invent a standard format and use it for all requirements.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Use language in a consistent way. Use shall for mandatory requirements, should for desirable requirements.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Use text highlighting to identify key parts of the requirement.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Avoid the use of computer jargon.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Include an explanation (rationale) of why a requirement is necessary.</a:t>
            </a:r>
            <a:endParaRPr/>
          </a:p>
        </p:txBody>
      </p:sp>
      <p:sp>
        <p:nvSpPr>
          <p:cNvPr id="370" name="Google Shape;370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natural language</a:t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Lack of clarity 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Precision is difficult without making the document difficult to read.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confusion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Functional and non-functional requirements tend to be mixed-up.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amalgamation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Several different requirements may be expressed together.</a:t>
            </a:r>
            <a:endParaRPr/>
          </a:p>
        </p:txBody>
      </p:sp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447244" y="2348880"/>
            <a:ext cx="823955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validation</a:t>
            </a:r>
            <a:endParaRPr/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validation</a:t>
            </a:r>
            <a:endParaRPr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Concerned with demonstrating that the requirements define the system that the customer really wants.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error costs are high so validation is very important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Fixing a requirements error after delivery may cost up to 100 times the cost of fixing an implementation error.</a:t>
            </a:r>
            <a:endParaRPr/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check?</a:t>
            </a:r>
            <a:endParaRPr/>
          </a:p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✧"/>
            </a:pPr>
            <a:r>
              <a:rPr b="1" lang="en-US" sz="2400">
                <a:solidFill>
                  <a:srgbClr val="000000"/>
                </a:solidFill>
              </a:rPr>
              <a:t>Validity</a:t>
            </a:r>
            <a:r>
              <a:rPr lang="en-US" sz="2400">
                <a:solidFill>
                  <a:srgbClr val="000000"/>
                </a:solidFill>
              </a:rPr>
              <a:t>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✧"/>
            </a:pPr>
            <a:r>
              <a:rPr lang="en-US" sz="1800">
                <a:solidFill>
                  <a:srgbClr val="000000"/>
                </a:solidFill>
              </a:rPr>
              <a:t>Does the system provide the functions which best support the customer’s needs?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✧"/>
            </a:pPr>
            <a:r>
              <a:rPr b="1" lang="en-US" sz="2400">
                <a:solidFill>
                  <a:srgbClr val="000000"/>
                </a:solidFill>
              </a:rPr>
              <a:t>Consistency</a:t>
            </a:r>
            <a:r>
              <a:rPr lang="en-US" sz="2400">
                <a:solidFill>
                  <a:srgbClr val="000000"/>
                </a:solidFill>
              </a:rPr>
              <a:t>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✧"/>
            </a:pPr>
            <a:r>
              <a:rPr lang="en-US" sz="1800">
                <a:solidFill>
                  <a:srgbClr val="000000"/>
                </a:solidFill>
              </a:rPr>
              <a:t>Are there any requirements conflicts?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✧"/>
            </a:pPr>
            <a:r>
              <a:rPr b="1" lang="en-US" sz="2400">
                <a:solidFill>
                  <a:srgbClr val="000000"/>
                </a:solidFill>
              </a:rPr>
              <a:t>Completeness</a:t>
            </a:r>
            <a:r>
              <a:rPr lang="en-US" sz="2400">
                <a:solidFill>
                  <a:srgbClr val="000000"/>
                </a:solidFill>
              </a:rPr>
              <a:t>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✧"/>
            </a:pPr>
            <a:r>
              <a:rPr lang="en-US" sz="1800">
                <a:solidFill>
                  <a:srgbClr val="000000"/>
                </a:solidFill>
              </a:rPr>
              <a:t>Are all functions required by the customer included?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✧"/>
            </a:pPr>
            <a:r>
              <a:rPr b="1" lang="en-US" sz="2400">
                <a:solidFill>
                  <a:srgbClr val="000000"/>
                </a:solidFill>
              </a:rPr>
              <a:t>Realism</a:t>
            </a:r>
            <a:r>
              <a:rPr lang="en-US" sz="2400">
                <a:solidFill>
                  <a:srgbClr val="000000"/>
                </a:solidFill>
              </a:rPr>
              <a:t>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✧"/>
            </a:pPr>
            <a:r>
              <a:rPr lang="en-US" sz="1800">
                <a:solidFill>
                  <a:srgbClr val="000000"/>
                </a:solidFill>
              </a:rPr>
              <a:t>Can the requirements be implemented given available budget and technology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✧"/>
            </a:pPr>
            <a:r>
              <a:rPr b="1" lang="en-US" sz="2400">
                <a:solidFill>
                  <a:srgbClr val="000000"/>
                </a:solidFill>
              </a:rPr>
              <a:t>Verifiability</a:t>
            </a:r>
            <a:r>
              <a:rPr lang="en-US" sz="2400">
                <a:solidFill>
                  <a:srgbClr val="000000"/>
                </a:solidFill>
              </a:rPr>
              <a:t>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✧"/>
            </a:pPr>
            <a:r>
              <a:rPr lang="en-US" sz="1800">
                <a:solidFill>
                  <a:srgbClr val="000000"/>
                </a:solidFill>
              </a:rPr>
              <a:t>Can the requirements be checked?</a:t>
            </a:r>
            <a:endParaRPr/>
          </a:p>
        </p:txBody>
      </p:sp>
      <p:sp>
        <p:nvSpPr>
          <p:cNvPr id="397" name="Google Shape;39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381000" y="266700"/>
            <a:ext cx="8305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validation techniques</a:t>
            </a:r>
            <a:endParaRPr/>
          </a:p>
        </p:txBody>
      </p:sp>
      <p:sp>
        <p:nvSpPr>
          <p:cNvPr id="403" name="Google Shape;403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Requirements reviews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Systematic manual analysis of the requirements.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Prototyping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Using an executable model of the system to check requirements. Covered in Chapter 2.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Char char="✧"/>
            </a:pPr>
            <a:r>
              <a:rPr lang="en-US"/>
              <a:t>Test-case generation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Developing tests for requirements to check testability.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4" name="Google Shape;404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reviews</a:t>
            </a:r>
            <a:endParaRPr/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Regular reviews should be held while the requirements definition is being formulated.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Both client and contractor staff should be involved in reviews.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Reviews may be formal (with completed documents) or informal. Good communications between developers, customers and users can resolve problems at an early stage.</a:t>
            </a:r>
            <a:endParaRPr/>
          </a:p>
        </p:txBody>
      </p:sp>
      <p:sp>
        <p:nvSpPr>
          <p:cNvPr id="411" name="Google Shape;411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checks</a:t>
            </a:r>
            <a:endParaRPr/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✧"/>
            </a:pPr>
            <a:r>
              <a:rPr lang="en-US">
                <a:solidFill>
                  <a:srgbClr val="FF0000"/>
                </a:solidFill>
              </a:rPr>
              <a:t>Verifiability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Is the requirement realistically testable?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2400"/>
              <a:buChar char="✧"/>
            </a:pPr>
            <a:r>
              <a:rPr lang="en-US">
                <a:solidFill>
                  <a:srgbClr val="FF0000"/>
                </a:solidFill>
              </a:rPr>
              <a:t>Comprehensibility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Is the requirement properly understood?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2400"/>
              <a:buChar char="✧"/>
            </a:pPr>
            <a:r>
              <a:rPr lang="en-US">
                <a:solidFill>
                  <a:srgbClr val="FF0000"/>
                </a:solidFill>
              </a:rPr>
              <a:t>Traceability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Is the origin of the requirement clearly stated?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2400"/>
              <a:buChar char="✧"/>
            </a:pPr>
            <a:r>
              <a:rPr lang="en-US">
                <a:solidFill>
                  <a:srgbClr val="FF0000"/>
                </a:solidFill>
              </a:rPr>
              <a:t>Adaptability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Can the requirement be changed without a large impact on other requirements?</a:t>
            </a:r>
            <a:endParaRPr/>
          </a:p>
        </p:txBody>
      </p:sp>
      <p:sp>
        <p:nvSpPr>
          <p:cNvPr id="418" name="Google Shape;418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838200" y="2438400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424" name="Google Shape;42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2301081"/>
            <a:ext cx="70675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495300"/>
            <a:ext cx="8991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document contents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Specify external system behaviour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Specify implementation constraints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Easy to change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Serve as reference tool for maintenance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Record forethought about the life cycle of the system i.e. predict changes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Characterise responses to unexpected events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document structure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Introduction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Describe need for the system and how it fits with business objectives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Glossary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Define technical terms used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System models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Define models showing system components and relationships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Functional requirements definition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Describe the services to be provided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document structure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Non-functional requirements definition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Define constraints on the system and the development process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System evolution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Define fundamental assumptions on which the system is based and anticipated changes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specification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Detailed specification of functional requirements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Appendices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System hardware platform description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Database requirements (as an ER model perhaps)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Index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274638"/>
            <a:ext cx="72932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stakeholders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Any person or organization who is affected by the system in some way and so who has a legitimate interest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Stakeholder types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End users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System managers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System owners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External stakeholders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E10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