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0"/>
  </p:notesMasterIdLst>
  <p:sldIdLst>
    <p:sldId id="257" r:id="rId2"/>
    <p:sldId id="283" r:id="rId3"/>
    <p:sldId id="284" r:id="rId4"/>
    <p:sldId id="294" r:id="rId5"/>
    <p:sldId id="285" r:id="rId6"/>
    <p:sldId id="277" r:id="rId7"/>
    <p:sldId id="278" r:id="rId8"/>
    <p:sldId id="279" r:id="rId9"/>
    <p:sldId id="280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60" r:id="rId18"/>
    <p:sldId id="263" r:id="rId19"/>
    <p:sldId id="26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3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46BF-232A-4502-98C1-03D262470B6F}" type="datetimeFigureOut">
              <a:rPr lang="en-US" smtClean="0"/>
              <a:pPr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F60B-AF4D-4B13-9C72-F1BB0B910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4A0081-4524-44AF-807D-64B2C3E8900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33608-E669-45EC-8DAD-53102FE263EB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E85C0-6504-4072-AA39-B66ECC01C586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F7A41-7268-4B41-B347-AF03B4E40BDD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C0438-B463-4AAF-9A38-B9496385C11C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881AA-9BAE-45A7-A2C1-4B19B52E0022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F99BC-1338-40AF-A7E8-578567DB99E8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C354C-8E36-44DE-9D1B-BDF2B1FEFB07}" type="slidenum">
              <a:rPr lang="en-US"/>
              <a:pPr/>
              <a:t>11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345DA-7559-4B34-BAF1-8FE4DCA5B069}" type="slidenum">
              <a:rPr lang="en-US"/>
              <a:pPr/>
              <a:t>12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74DD2-1408-4C22-85C6-0776FCE4C3D4}" type="slidenum">
              <a:rPr lang="en-US"/>
              <a:pPr/>
              <a:t>13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1BF58-3900-41E9-9FB4-6D191C16606D}" type="slidenum">
              <a:rPr lang="en-US"/>
              <a:pPr/>
              <a:t>14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1C13-A20D-0D40-8C9D-016D6D79DD8E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7430-1000-4541-87F8-0A599B6DDD94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111D-6287-9340-A16C-77CEB8083E39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6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1E07F1-F58C-6740-BD72-6FB3D3197A91}" type="datetime1">
              <a:rPr lang="en-US" altLang="zh-CN" smtClean="0"/>
              <a:t>11/28/21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0DBFE5-E8DA-4989-91BC-D30C23EF5A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35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800975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91440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4152900"/>
            <a:ext cx="91440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772400" y="64008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9F4BF07-9924-41AF-AAE3-2B8886C3B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177-587A-E549-BE5E-85D727A42E3E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D7E3-3F00-6B4A-9A02-9E776857641D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FCA5-17CF-C246-B7AB-BC4F165172F1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E6F7-697E-D748-9CB0-4BA461E58142}" type="datetime1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331A-7C43-E347-BF95-6A1797B64773}" type="datetime1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5C66-E725-A94A-AB2B-A61F5E25C873}" type="datetime1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9B1-549D-604E-B36D-3117FBBDE993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235D66D-ADB9-2141-91DC-64F7E6890008}" type="datetime1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588F-A38F-4D4D-833E-8666F59162C2}" type="datetime1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068F77-AFC9-4D28-B92F-A5D54D2CE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2438400"/>
            <a:ext cx="7239000" cy="648512"/>
          </a:xfrm>
          <a:ln/>
        </p:spPr>
        <p:txBody>
          <a:bodyPr wrap="square" lIns="90000" tIns="46800" rIns="90000" bIns="46800">
            <a:spAutoFit/>
          </a:bodyPr>
          <a:lstStyle/>
          <a:p>
            <a:pPr algn="ctr" defTabSz="449263">
              <a:lnSpc>
                <a:spcPct val="90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/>
              <a:t>UML </a:t>
            </a:r>
            <a:r>
              <a:rPr lang="en-GB" sz="4000" dirty="0" err="1"/>
              <a:t>Usecase</a:t>
            </a:r>
            <a:r>
              <a:rPr lang="en-GB" sz="4000" dirty="0"/>
              <a:t> and Class Diagrams</a:t>
            </a:r>
          </a:p>
        </p:txBody>
      </p:sp>
      <p:sp>
        <p:nvSpPr>
          <p:cNvPr id="1276932" name="Text Box 4"/>
          <p:cNvSpPr txBox="1">
            <a:spLocks noChangeArrowheads="1"/>
          </p:cNvSpPr>
          <p:nvPr/>
        </p:nvSpPr>
        <p:spPr bwMode="auto">
          <a:xfrm>
            <a:off x="5181600" y="6248400"/>
            <a:ext cx="33528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 defTabSz="449263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Slide Reference: Marty </a:t>
            </a:r>
            <a:r>
              <a:rPr lang="en-GB" sz="1600" dirty="0" err="1">
                <a:solidFill>
                  <a:srgbClr val="000000"/>
                </a:solidFill>
              </a:rPr>
              <a:t>Stepp</a:t>
            </a:r>
            <a:r>
              <a:rPr lang="en-GB" sz="1600" dirty="0">
                <a:solidFill>
                  <a:srgbClr val="000000"/>
                </a:solidFill>
              </a:rPr>
              <a:t>, 2007.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200" dirty="0">
                <a:latin typeface="Arial" charset="0"/>
                <a:ea typeface="宋体" pitchFamily="2" charset="-122"/>
              </a:rPr>
              <a:t>A use-case diagram is a set of use cases</a:t>
            </a:r>
          </a:p>
          <a:p>
            <a:r>
              <a:rPr lang="en-US" altLang="zh-CN" sz="2200" dirty="0">
                <a:latin typeface="Arial" charset="0"/>
                <a:ea typeface="宋体" pitchFamily="2" charset="-122"/>
              </a:rPr>
              <a:t>A use case is a model of the interaction between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>
                <a:latin typeface="Arial" charset="0"/>
                <a:ea typeface="宋体" pitchFamily="2" charset="-122"/>
              </a:rPr>
              <a:t>External users of a software product (actors) and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>
                <a:latin typeface="Arial" charset="0"/>
                <a:ea typeface="宋体" pitchFamily="2" charset="-122"/>
              </a:rPr>
              <a:t>The software product itself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dirty="0">
                <a:latin typeface="Arial" charset="0"/>
                <a:ea typeface="宋体" pitchFamily="2" charset="-122"/>
              </a:rPr>
              <a:t>More precisely, an actor is a user playing a specific role</a:t>
            </a:r>
          </a:p>
          <a:p>
            <a:pPr>
              <a:buFont typeface="Wingdings" pitchFamily="2" charset="2"/>
              <a:buChar char="Ø"/>
            </a:pPr>
            <a:endParaRPr lang="en-US" altLang="zh-CN" sz="2200" dirty="0">
              <a:latin typeface="Arial" charset="0"/>
              <a:ea typeface="宋体" pitchFamily="2" charset="-122"/>
            </a:endParaRPr>
          </a:p>
          <a:p>
            <a:r>
              <a:rPr lang="en-US" altLang="zh-CN" sz="2200" dirty="0">
                <a:latin typeface="Arial" charset="0"/>
                <a:ea typeface="宋体" pitchFamily="2" charset="-122"/>
              </a:rPr>
              <a:t>describing a set of user </a:t>
            </a:r>
            <a:r>
              <a:rPr lang="en-US" altLang="zh-CN" sz="2200" b="1" dirty="0">
                <a:solidFill>
                  <a:schemeClr val="folHlink"/>
                </a:solidFill>
                <a:latin typeface="Arial" charset="0"/>
                <a:ea typeface="宋体" pitchFamily="2" charset="-122"/>
              </a:rPr>
              <a:t>scenarios</a:t>
            </a:r>
          </a:p>
          <a:p>
            <a:r>
              <a:rPr lang="en-US" altLang="zh-CN" sz="2200" dirty="0">
                <a:latin typeface="Arial" charset="0"/>
                <a:ea typeface="宋体" pitchFamily="2" charset="-122"/>
              </a:rPr>
              <a:t>capturing user requirements</a:t>
            </a:r>
          </a:p>
          <a:p>
            <a:r>
              <a:rPr lang="en-US" altLang="zh-CN" sz="2200" b="1" dirty="0">
                <a:solidFill>
                  <a:schemeClr val="folHlink"/>
                </a:solidFill>
                <a:latin typeface="Arial" charset="0"/>
                <a:ea typeface="宋体" pitchFamily="2" charset="-122"/>
              </a:rPr>
              <a:t>contract</a:t>
            </a:r>
            <a:r>
              <a:rPr lang="en-US" altLang="zh-CN" sz="2200" dirty="0">
                <a:latin typeface="Arial" charset="0"/>
                <a:ea typeface="宋体" pitchFamily="2" charset="-122"/>
              </a:rPr>
              <a:t> between end user and software developers</a:t>
            </a:r>
          </a:p>
          <a:p>
            <a:endParaRPr lang="en-US" altLang="zh-CN" sz="2200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200400" y="2514600"/>
            <a:ext cx="2438400" cy="3846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62400" y="2743200"/>
            <a:ext cx="10668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200" dirty="0">
                <a:latin typeface="Arial" charset="0"/>
                <a:ea typeface="宋体" pitchFamily="2" charset="-122"/>
              </a:rPr>
              <a:t>Library System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838575" y="3530600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164013" y="3687763"/>
            <a:ext cx="48571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latin typeface="Arial" charset="0"/>
                <a:ea typeface="宋体" pitchFamily="2" charset="-122"/>
              </a:rPr>
              <a:t>Borrow</a:t>
            </a:r>
            <a:endParaRPr lang="en-US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838575" y="4137025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3971925" y="4311134"/>
            <a:ext cx="7524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200" dirty="0">
                <a:latin typeface="Arial" charset="0"/>
                <a:ea typeface="宋体" pitchFamily="2" charset="-122"/>
              </a:rPr>
              <a:t>Order Title</a:t>
            </a:r>
            <a:endParaRPr lang="en-US" altLang="zh-CN" sz="1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3657600" y="4886325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971925" y="5059363"/>
            <a:ext cx="11172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latin typeface="Arial" charset="0"/>
                <a:ea typeface="宋体" pitchFamily="2" charset="-122"/>
              </a:rPr>
              <a:t>Fine Remittance</a:t>
            </a:r>
            <a:endParaRPr lang="en-US" altLang="zh-CN" sz="12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2354263" y="3513138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2276475" y="3810000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H="1">
            <a:off x="4676775" y="3405188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4981575" y="3513138"/>
            <a:ext cx="989013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 flipV="1">
            <a:off x="4791075" y="3298825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4714875" y="4405313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4981575" y="4868863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1914525" y="32162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1806575" y="33083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H="1">
            <a:off x="1806575" y="3517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1914525" y="3517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1855788" y="2895600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1776413" y="3870325"/>
            <a:ext cx="5225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Client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391275" y="30511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6283325" y="31432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 flipH="1">
            <a:off x="6283325" y="3352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>
            <a:off x="6391275" y="3352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6332538" y="2727325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6149975" y="3705225"/>
            <a:ext cx="9105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Employee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391275" y="48037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6283325" y="48958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 flipH="1">
            <a:off x="6283325" y="5105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6391275" y="5105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90" name="Oval 34"/>
          <p:cNvSpPr>
            <a:spLocks noChangeArrowheads="1"/>
          </p:cNvSpPr>
          <p:nvPr/>
        </p:nvSpPr>
        <p:spPr bwMode="auto">
          <a:xfrm>
            <a:off x="6315075" y="4483100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103938" y="5457825"/>
            <a:ext cx="9794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latin typeface="Arial" charset="0"/>
                <a:ea typeface="宋体" pitchFamily="2" charset="-122"/>
              </a:rPr>
              <a:t>Supervisor</a:t>
            </a:r>
            <a:endParaRPr lang="en-US" altLang="zh-CN" sz="3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828800" y="1981200"/>
            <a:ext cx="1503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Arial" charset="0"/>
                <a:ea typeface="宋体" pitchFamily="2" charset="-122"/>
              </a:rPr>
              <a:t>Boundary</a:t>
            </a:r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2895600" y="2524125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800"/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838200" y="2438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1" dirty="0">
                <a:latin typeface="Arial" charset="0"/>
                <a:ea typeface="宋体" pitchFamily="2" charset="-122"/>
              </a:rPr>
              <a:t>Actor</a:t>
            </a:r>
          </a:p>
        </p:txBody>
      </p:sp>
      <p:sp>
        <p:nvSpPr>
          <p:cNvPr id="70695" name="Line 39"/>
          <p:cNvSpPr>
            <a:spLocks noChangeShapeType="1"/>
          </p:cNvSpPr>
          <p:nvPr/>
        </p:nvSpPr>
        <p:spPr bwMode="auto">
          <a:xfrm>
            <a:off x="1371600" y="2828925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800"/>
          </a:p>
        </p:txBody>
      </p:sp>
      <p:sp>
        <p:nvSpPr>
          <p:cNvPr id="70696" name="Line 40"/>
          <p:cNvSpPr>
            <a:spLocks noChangeShapeType="1"/>
          </p:cNvSpPr>
          <p:nvPr/>
        </p:nvSpPr>
        <p:spPr bwMode="auto">
          <a:xfrm flipH="1">
            <a:off x="4572000" y="2447925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sz="2800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6705600" y="1676400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br>
              <a:rPr lang="zh-CN" altLang="en-US" sz="2400" i="1" dirty="0">
                <a:latin typeface="Arial" charset="0"/>
                <a:ea typeface="宋体" pitchFamily="2" charset="-122"/>
              </a:rPr>
            </a:br>
            <a:r>
              <a:rPr lang="en-US" altLang="zh-CN" sz="2400" i="1" dirty="0">
                <a:latin typeface="Arial" charset="0"/>
                <a:ea typeface="宋体" pitchFamily="2" charset="-122"/>
              </a:rPr>
              <a:t>Use 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0" y="15240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077200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charset="0"/>
                <a:ea typeface="宋体" pitchFamily="2" charset="-122"/>
                <a:cs typeface="Arial" charset="0"/>
              </a:rPr>
              <a:t>      </a:t>
            </a: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Arial" charset="0"/>
              <a:ea typeface="宋体" pitchFamily="2" charset="-122"/>
              <a:cs typeface="Arial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8077200" cy="24018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u="sng" dirty="0">
                <a:latin typeface="Arial" charset="0"/>
                <a:ea typeface="宋体" pitchFamily="2" charset="-122"/>
              </a:rPr>
              <a:t>Actors:</a:t>
            </a:r>
            <a:r>
              <a:rPr lang="en-US" altLang="zh-CN" sz="2200" dirty="0">
                <a:latin typeface="Arial" charset="0"/>
                <a:ea typeface="宋体" pitchFamily="2" charset="-122"/>
              </a:rPr>
              <a:t>  A role that a user plays with respect to the system, including human users and other systems. e.g., inanimate physical objects (e.g. robot); an external system that needs some information from the current system.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b="1" u="sng" dirty="0">
                <a:latin typeface="Arial" charset="0"/>
                <a:ea typeface="宋体" pitchFamily="2" charset="-122"/>
              </a:rPr>
              <a:t>Use case:</a:t>
            </a:r>
            <a:r>
              <a:rPr lang="en-US" altLang="zh-CN" sz="2200" dirty="0">
                <a:latin typeface="Arial" charset="0"/>
                <a:ea typeface="宋体" pitchFamily="2" charset="-122"/>
              </a:rPr>
              <a:t> A set of scenarios that describing an interaction  between a user and a system, including alternatives. 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b="1" u="sng" dirty="0">
                <a:latin typeface="Arial" charset="0"/>
                <a:ea typeface="宋体" pitchFamily="2" charset="-122"/>
              </a:rPr>
              <a:t>System boundary</a:t>
            </a:r>
            <a:r>
              <a:rPr lang="en-US" altLang="zh-CN" sz="2200" dirty="0">
                <a:latin typeface="Arial" charset="0"/>
                <a:ea typeface="宋体" pitchFamily="2" charset="-122"/>
              </a:rPr>
              <a:t>: rectangle diagram representing the boundary between the actors and the system.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ea typeface="宋体" pitchFamily="2" charset="-122"/>
            </a:endParaRPr>
          </a:p>
        </p:txBody>
      </p:sp>
      <p:pic>
        <p:nvPicPr>
          <p:cNvPr id="18445" name="Picture 13" descr="ac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19400" y="4953000"/>
            <a:ext cx="3810000" cy="137160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u="sng" dirty="0">
                <a:latin typeface="Arial" charset="0"/>
                <a:ea typeface="宋体" pitchFamily="2" charset="-122"/>
              </a:rPr>
              <a:t>Association: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  communication between an actor and a use case; Represented by a solid line.  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u="sng" dirty="0">
              <a:latin typeface="Arial" charset="0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u="sng" dirty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u="sng" dirty="0">
                <a:latin typeface="Arial" charset="0"/>
                <a:ea typeface="宋体" pitchFamily="2" charset="-122"/>
              </a:rPr>
              <a:t>Generalization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: relationship between one general use case and a special use case (used for defining special alternatives) Represented by a line with a triangular arrow head toward the parent use case.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5814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10000" y="5257800"/>
            <a:ext cx="1524000" cy="304800"/>
            <a:chOff x="3581400" y="5181600"/>
            <a:chExt cx="1524000" cy="304800"/>
          </a:xfrm>
        </p:grpSpPr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3581400" y="5334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47244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724400" y="5181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V="1">
              <a:off x="4724400" y="53340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Use-Case Diagrams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30103" y="3200400"/>
            <a:ext cx="772809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u="sng" dirty="0">
                <a:latin typeface="Arial" charset="0"/>
                <a:ea typeface="宋体" pitchFamily="2" charset="-122"/>
              </a:rPr>
              <a:t>Extend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: a dotted line labeled &lt;&lt;extend&gt;&gt;  with an arrow toward the base case. The extending use case may add behavior to the base use case. The base class declares “extension points”.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	&lt;&lt;extend&gt;&gt;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1327150"/>
            <a:ext cx="74676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u="sng" dirty="0">
                <a:latin typeface="Arial" charset="0"/>
                <a:ea typeface="宋体" pitchFamily="2" charset="-122"/>
              </a:rPr>
              <a:t>Include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: a dotted line labeled &lt;&lt;include&gt;&gt; beginning at base use case and ending with an arrows pointing to the include use case.  The include relationship occurs when a chunk of behavior is similar across more than one use case. Use “include” in stead of copying the description of that behavior. 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           &lt;&lt;include&gt;&gt;</a:t>
            </a: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4290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4290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768874"/>
              </p:ext>
            </p:extLst>
          </p:nvPr>
        </p:nvGraphicFramePr>
        <p:xfrm>
          <a:off x="762000" y="2057400"/>
          <a:ext cx="67056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Bitmap Image" r:id="rId4" imgW="7621064" imgH="4067743" progId="PBrush">
                  <p:embed/>
                </p:oleObj>
              </mc:Choice>
              <mc:Fallback>
                <p:oleObj name="Bitmap Image" r:id="rId4" imgW="7621064" imgH="4067743" progId="PBrush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670560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324600" y="5729287"/>
            <a:ext cx="1455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16.12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971800" y="5791200"/>
            <a:ext cx="326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The McGraw-Hill Companies, 2005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Use-Case Diagrams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37338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Both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Make Appointment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and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Request Medication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include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Check Patient Record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as a subtask (include) 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extension point 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is written inside the base case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Pay bill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; the extending class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Defer payment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adds the behavior of this extension point. (extend)</a:t>
            </a:r>
          </a:p>
          <a:p>
            <a:pPr>
              <a:lnSpc>
                <a:spcPct val="80000"/>
              </a:lnSpc>
            </a:pPr>
            <a:endParaRPr lang="en-US" altLang="zh-CN" sz="2000" b="1" dirty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Arial" charset="0"/>
                <a:ea typeface="宋体" pitchFamily="2" charset="-122"/>
              </a:rPr>
              <a:t>Pay Bill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is a parent use case and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Bill Insurance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is the child use case. (generalization)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latin typeface="Arial" charset="0"/>
              <a:ea typeface="宋体" pitchFamily="2" charset="-122"/>
            </a:endParaRPr>
          </a:p>
        </p:txBody>
      </p:sp>
      <p:pic>
        <p:nvPicPr>
          <p:cNvPr id="26628" name="Picture 4" descr="use_ca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962400" y="1524000"/>
            <a:ext cx="4992688" cy="4291012"/>
          </a:xfrm>
          <a:noFill/>
          <a:ln/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410200" y="6096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Verdana" pitchFamily="34" charset="0"/>
              </a:rPr>
              <a:t>    (TogetherSoft, Inc)</a:t>
            </a:r>
          </a:p>
          <a:p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design classes?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class identification from project spec / requirements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nouns are potential classes, objects, fields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verbs are potential methods or responsibilities of a class</a:t>
            </a:r>
            <a:endParaRPr lang="en-US" sz="1200" dirty="0"/>
          </a:p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dirty="0"/>
              <a:t>Design the classes.</a:t>
            </a:r>
          </a:p>
        </p:txBody>
      </p:sp>
      <p:pic>
        <p:nvPicPr>
          <p:cNvPr id="13977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200400"/>
            <a:ext cx="3417888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 2"/>
              <a:buChar char=""/>
            </a:pPr>
            <a:r>
              <a:rPr lang="en-US" b="1" dirty="0">
                <a:latin typeface="Verdana" pitchFamily="34" charset="0"/>
              </a:rPr>
              <a:t>UML class diagram</a:t>
            </a:r>
            <a:r>
              <a:rPr lang="en-US" dirty="0">
                <a:latin typeface="Verdana" pitchFamily="34" charset="0"/>
              </a:rPr>
              <a:t>: a picture of the classes in an Object Oriented system, their fields and methods, and connections between the classes that interact or inherit from each other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one class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2054225" algn="l"/>
                <a:tab pos="2511425" algn="l"/>
              </a:tabLst>
            </a:pPr>
            <a:r>
              <a:rPr lang="en-US" sz="2400" dirty="0"/>
              <a:t>class name in top of box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write &lt;&lt;interface&gt;&gt; on top </a:t>
            </a:r>
          </a:p>
          <a:p>
            <a:pPr marL="457200" lvl="1" indent="0">
              <a:buNone/>
              <a:tabLst>
                <a:tab pos="2054225" algn="l"/>
                <a:tab pos="2511425" algn="l"/>
              </a:tabLst>
            </a:pPr>
            <a:r>
              <a:rPr lang="en-US" sz="2000" dirty="0"/>
              <a:t>of interfaces' names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use </a:t>
            </a:r>
            <a:r>
              <a:rPr lang="en-US" sz="2000" i="1" dirty="0"/>
              <a:t>italics</a:t>
            </a:r>
            <a:r>
              <a:rPr lang="en-US" sz="2000" dirty="0"/>
              <a:t> for an </a:t>
            </a:r>
            <a:r>
              <a:rPr lang="en-US" sz="2000" i="1" dirty="0"/>
              <a:t>abstract class</a:t>
            </a:r>
            <a:r>
              <a:rPr lang="en-US" sz="2000" dirty="0"/>
              <a:t> name</a:t>
            </a:r>
          </a:p>
          <a:p>
            <a:pPr lvl="1">
              <a:tabLst>
                <a:tab pos="2054225" algn="l"/>
                <a:tab pos="2511425" algn="l"/>
              </a:tabLst>
            </a:pPr>
            <a:endParaRPr lang="en-US" sz="2000" dirty="0"/>
          </a:p>
          <a:p>
            <a:pPr>
              <a:tabLst>
                <a:tab pos="2054225" algn="l"/>
                <a:tab pos="2511425" algn="l"/>
              </a:tabLst>
            </a:pPr>
            <a:r>
              <a:rPr lang="en-US" sz="2400" dirty="0"/>
              <a:t>attributes (optional)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should include all fields of the object</a:t>
            </a:r>
          </a:p>
          <a:p>
            <a:pPr lvl="1">
              <a:tabLst>
                <a:tab pos="2054225" algn="l"/>
                <a:tab pos="2511425" algn="l"/>
              </a:tabLst>
            </a:pPr>
            <a:endParaRPr lang="en-US" sz="2000" dirty="0"/>
          </a:p>
          <a:p>
            <a:pPr>
              <a:tabLst>
                <a:tab pos="2054225" algn="l"/>
                <a:tab pos="2511425" algn="l"/>
              </a:tabLst>
            </a:pPr>
            <a:r>
              <a:rPr lang="en-US" sz="2400" dirty="0"/>
              <a:t>operations / methods (optional)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may omit trivial (get/set) methods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should not include inherited methods</a:t>
            </a:r>
          </a:p>
          <a:p>
            <a:pPr lvl="1">
              <a:buFont typeface="Wingdings" pitchFamily="2" charset="2"/>
              <a:buNone/>
              <a:tabLst>
                <a:tab pos="2054225" algn="l"/>
                <a:tab pos="2511425" algn="l"/>
              </a:tabLst>
            </a:pPr>
            <a:endParaRPr lang="en-US" sz="2000" dirty="0"/>
          </a:p>
        </p:txBody>
      </p:sp>
      <p:pic>
        <p:nvPicPr>
          <p:cNvPr id="1402884" name="Picture 4" descr="static-members"/>
          <p:cNvPicPr>
            <a:picLocks noChangeAspect="1" noChangeArrowheads="1"/>
          </p:cNvPicPr>
          <p:nvPr/>
        </p:nvPicPr>
        <p:blipFill>
          <a:blip r:embed="rId2"/>
          <a:srcRect l="1646" t="4167" r="64938" b="16280"/>
          <a:stretch>
            <a:fillRect/>
          </a:stretch>
        </p:blipFill>
        <p:spPr bwMode="auto">
          <a:xfrm>
            <a:off x="6477000" y="3429000"/>
            <a:ext cx="2546350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37" y="1600200"/>
            <a:ext cx="297656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ea typeface="宋体" pitchFamily="2" charset="-122"/>
              </a:rPr>
              <a:t>What is UML and Why we use UML?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dirty="0">
                <a:latin typeface="Arial" charset="0"/>
                <a:ea typeface="宋体" pitchFamily="2" charset="-122"/>
              </a:rPr>
              <a:t>UML </a:t>
            </a: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→</a:t>
            </a:r>
            <a:r>
              <a:rPr lang="en-US" altLang="zh-CN" dirty="0">
                <a:latin typeface="Arial" charset="0"/>
                <a:ea typeface="宋体" pitchFamily="2" charset="-122"/>
              </a:rPr>
              <a:t> “Unified Modeling Language”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Language: express idea, not a methodology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Modeling: Describing a software system at a high level of abstraction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Unified: UML has become a world standard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     Object Management Group (OMG): </a:t>
            </a:r>
            <a:r>
              <a:rPr lang="en-US" altLang="zh-CN" sz="2000" dirty="0" err="1">
                <a:latin typeface="Arial" charset="0"/>
                <a:ea typeface="宋体" pitchFamily="2" charset="-122"/>
              </a:rPr>
              <a:t>www.omg.org</a:t>
            </a:r>
            <a:endParaRPr lang="en-US" altLang="zh-CN" sz="2000" dirty="0">
              <a:latin typeface="Arial" charset="0"/>
              <a:ea typeface="宋体" pitchFamily="2" charset="-122"/>
            </a:endParaRPr>
          </a:p>
          <a:p>
            <a:endParaRPr lang="en-US" altLang="zh-CN" sz="2000" dirty="0">
              <a:latin typeface="Arial" charset="0"/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attributes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2054225" algn="l"/>
                <a:tab pos="2511425" algn="l"/>
              </a:tabLst>
            </a:pPr>
            <a:r>
              <a:rPr lang="en-US" sz="2000" dirty="0"/>
              <a:t>attributes (fields, instance variables)</a:t>
            </a:r>
          </a:p>
          <a:p>
            <a:pPr lvl="1">
              <a:buNone/>
              <a:tabLst>
                <a:tab pos="2054225" algn="l"/>
                <a:tab pos="2511425" algn="l"/>
              </a:tabLst>
            </a:pPr>
            <a:r>
              <a:rPr lang="en-US" b="1" i="1" dirty="0"/>
              <a:t>visibility</a:t>
            </a:r>
            <a:r>
              <a:rPr lang="en-US" b="1" dirty="0"/>
              <a:t> </a:t>
            </a:r>
            <a:r>
              <a:rPr lang="en-US" b="1" i="1" dirty="0"/>
              <a:t>name</a:t>
            </a:r>
            <a:r>
              <a:rPr lang="en-US" b="1" dirty="0"/>
              <a:t> : </a:t>
            </a:r>
            <a:r>
              <a:rPr lang="en-US" b="1" i="1" dirty="0"/>
              <a:t>type</a:t>
            </a:r>
            <a:r>
              <a:rPr lang="en-US" b="1" dirty="0"/>
              <a:t> </a:t>
            </a:r>
            <a:r>
              <a:rPr lang="en-US" b="1" dirty="0">
                <a:solidFill>
                  <a:srgbClr val="808080"/>
                </a:solidFill>
              </a:rPr>
              <a:t>[</a:t>
            </a:r>
            <a:r>
              <a:rPr lang="en-US" b="1" i="1" dirty="0">
                <a:solidFill>
                  <a:srgbClr val="808080"/>
                </a:solidFill>
              </a:rPr>
              <a:t>count</a:t>
            </a:r>
            <a:r>
              <a:rPr lang="en-US" b="1" dirty="0">
                <a:solidFill>
                  <a:srgbClr val="808080"/>
                </a:solidFill>
              </a:rPr>
              <a:t>] = </a:t>
            </a:r>
            <a:r>
              <a:rPr lang="en-US" b="1" i="1" dirty="0" err="1">
                <a:solidFill>
                  <a:srgbClr val="808080"/>
                </a:solidFill>
              </a:rPr>
              <a:t>default_value</a:t>
            </a:r>
            <a:endParaRPr lang="en-US" sz="2000" dirty="0"/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visibility:	+	public</a:t>
            </a:r>
            <a:br>
              <a:rPr lang="en-US" sz="2000" dirty="0"/>
            </a:br>
            <a:r>
              <a:rPr lang="en-US" sz="2000" dirty="0"/>
              <a:t>	#	protected</a:t>
            </a:r>
            <a:br>
              <a:rPr lang="en-US" sz="2000" dirty="0"/>
            </a:br>
            <a:r>
              <a:rPr lang="en-US" sz="2000" dirty="0"/>
              <a:t>	-	private</a:t>
            </a:r>
            <a:br>
              <a:rPr lang="en-US" sz="2000" dirty="0"/>
            </a:br>
            <a:r>
              <a:rPr lang="en-US" sz="2000" dirty="0"/>
              <a:t>	/	derived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underline </a:t>
            </a:r>
            <a:r>
              <a:rPr lang="en-US" sz="2000" u="sng" dirty="0"/>
              <a:t>static attributes</a:t>
            </a:r>
            <a:endParaRPr lang="en-US" sz="2000" dirty="0"/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b="1" dirty="0"/>
              <a:t>derived attribute</a:t>
            </a:r>
            <a:r>
              <a:rPr lang="en-US" sz="2000" dirty="0"/>
              <a:t>: not stored, but can </a:t>
            </a:r>
            <a:br>
              <a:rPr lang="en-US" sz="2000" dirty="0"/>
            </a:br>
            <a:r>
              <a:rPr lang="en-US" sz="2000" dirty="0"/>
              <a:t>be computed from other attribute values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attribute example:</a:t>
            </a:r>
            <a:br>
              <a:rPr lang="en-US" sz="2000" dirty="0"/>
            </a:br>
            <a:r>
              <a:rPr lang="en-US" sz="2000" dirty="0"/>
              <a:t>- balance : double = 0.00</a:t>
            </a:r>
          </a:p>
          <a:p>
            <a:pPr>
              <a:tabLst>
                <a:tab pos="2054225" algn="l"/>
                <a:tab pos="2511425" algn="l"/>
              </a:tabLst>
            </a:pPr>
            <a:endParaRPr lang="en-US" sz="2000" dirty="0"/>
          </a:p>
        </p:txBody>
      </p:sp>
      <p:pic>
        <p:nvPicPr>
          <p:cNvPr id="1403908" name="Picture 4" descr="static-members"/>
          <p:cNvPicPr>
            <a:picLocks noChangeAspect="1" noChangeArrowheads="1"/>
          </p:cNvPicPr>
          <p:nvPr/>
        </p:nvPicPr>
        <p:blipFill>
          <a:blip r:embed="rId2"/>
          <a:srcRect l="1646" t="4167" r="64938" b="16280"/>
          <a:stretch>
            <a:fillRect/>
          </a:stretch>
        </p:blipFill>
        <p:spPr bwMode="auto">
          <a:xfrm>
            <a:off x="6477000" y="3733800"/>
            <a:ext cx="2546350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437" y="1905000"/>
            <a:ext cx="297656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228600"/>
            <a:ext cx="6571343" cy="1049235"/>
          </a:xfrm>
        </p:spPr>
        <p:txBody>
          <a:bodyPr/>
          <a:lstStyle/>
          <a:p>
            <a:r>
              <a:rPr lang="en-US" dirty="0"/>
              <a:t>Class operations / methods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4999038"/>
          </a:xfrm>
        </p:spPr>
        <p:txBody>
          <a:bodyPr>
            <a:noAutofit/>
          </a:bodyPr>
          <a:lstStyle/>
          <a:p>
            <a:pPr>
              <a:tabLst>
                <a:tab pos="2054225" algn="l"/>
                <a:tab pos="2511425" algn="l"/>
              </a:tabLst>
            </a:pPr>
            <a:r>
              <a:rPr lang="en-US" sz="2400" dirty="0"/>
              <a:t>operations / methods </a:t>
            </a:r>
          </a:p>
          <a:p>
            <a:pPr lvl="1">
              <a:buNone/>
              <a:tabLst>
                <a:tab pos="2054225" algn="l"/>
                <a:tab pos="2511425" algn="l"/>
              </a:tabLst>
            </a:pPr>
            <a:endParaRPr lang="en-US" sz="2000" b="1" i="1" dirty="0"/>
          </a:p>
          <a:p>
            <a:pPr lvl="1">
              <a:buNone/>
              <a:tabLst>
                <a:tab pos="2054225" algn="l"/>
                <a:tab pos="2511425" algn="l"/>
              </a:tabLst>
            </a:pPr>
            <a:r>
              <a:rPr lang="en-US" sz="2000" b="1" i="1" dirty="0"/>
              <a:t>visibility name</a:t>
            </a:r>
            <a:r>
              <a:rPr lang="en-US" sz="2000" b="1" dirty="0"/>
              <a:t> (</a:t>
            </a:r>
            <a:r>
              <a:rPr lang="en-US" sz="2000" b="1" i="1" dirty="0"/>
              <a:t>parameters</a:t>
            </a:r>
            <a:r>
              <a:rPr lang="en-US" sz="2000" b="1" dirty="0"/>
              <a:t>) : </a:t>
            </a:r>
            <a:r>
              <a:rPr lang="en-US" sz="2000" b="1" i="1" dirty="0" err="1"/>
              <a:t>return_type</a:t>
            </a:r>
            <a:endParaRPr lang="en-US" sz="2000" dirty="0"/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visibility:	+	public</a:t>
            </a:r>
            <a:br>
              <a:rPr lang="en-US" sz="2000" dirty="0"/>
            </a:br>
            <a:r>
              <a:rPr lang="en-US" sz="2000" dirty="0"/>
              <a:t>	#	protected</a:t>
            </a:r>
            <a:br>
              <a:rPr lang="en-US" sz="2000" dirty="0"/>
            </a:br>
            <a:r>
              <a:rPr lang="en-US" sz="2000" dirty="0"/>
              <a:t>	-	private	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underline </a:t>
            </a:r>
            <a:r>
              <a:rPr lang="en-US" sz="2000" u="sng" dirty="0"/>
              <a:t>static methods</a:t>
            </a:r>
            <a:endParaRPr lang="en-US" sz="2000" dirty="0"/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parameter types listed as (name: type)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omit </a:t>
            </a:r>
            <a:r>
              <a:rPr lang="en-US" sz="2000" i="1" dirty="0" err="1"/>
              <a:t>return_type</a:t>
            </a:r>
            <a:r>
              <a:rPr lang="en-US" sz="2000" dirty="0"/>
              <a:t> on constructors and</a:t>
            </a:r>
            <a:br>
              <a:rPr lang="en-US" sz="2000" dirty="0"/>
            </a:br>
            <a:r>
              <a:rPr lang="en-US" sz="2000" dirty="0"/>
              <a:t>when return type is void</a:t>
            </a:r>
          </a:p>
          <a:p>
            <a:pPr lvl="1">
              <a:tabLst>
                <a:tab pos="2054225" algn="l"/>
                <a:tab pos="2511425" algn="l"/>
              </a:tabLst>
            </a:pPr>
            <a:r>
              <a:rPr lang="en-US" sz="2000" dirty="0"/>
              <a:t>method example:</a:t>
            </a:r>
            <a:br>
              <a:rPr lang="en-US" sz="2000" dirty="0"/>
            </a:br>
            <a:r>
              <a:rPr lang="en-US" sz="2000" dirty="0"/>
              <a:t>+ distance(p1: Point, p2: Point): double </a:t>
            </a:r>
          </a:p>
        </p:txBody>
      </p:sp>
      <p:pic>
        <p:nvPicPr>
          <p:cNvPr id="1404932" name="Picture 4" descr="static-members"/>
          <p:cNvPicPr>
            <a:picLocks noChangeAspect="1" noChangeArrowheads="1"/>
          </p:cNvPicPr>
          <p:nvPr/>
        </p:nvPicPr>
        <p:blipFill>
          <a:blip r:embed="rId2"/>
          <a:srcRect l="1646" t="4167" r="64938" b="16280"/>
          <a:stretch>
            <a:fillRect/>
          </a:stretch>
        </p:blipFill>
        <p:spPr bwMode="auto">
          <a:xfrm>
            <a:off x="6477000" y="3733800"/>
            <a:ext cx="2546350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49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905000"/>
            <a:ext cx="2976563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 btwn. classes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generalization</a:t>
            </a:r>
            <a:r>
              <a:rPr lang="en-US"/>
              <a:t>: an inheritance relationship</a:t>
            </a:r>
          </a:p>
          <a:p>
            <a:pPr lvl="1"/>
            <a:r>
              <a:rPr lang="en-US"/>
              <a:t>inheritance between classes</a:t>
            </a:r>
          </a:p>
          <a:p>
            <a:pPr lvl="1"/>
            <a:r>
              <a:rPr lang="en-US"/>
              <a:t>interface implementation</a:t>
            </a:r>
          </a:p>
          <a:p>
            <a:endParaRPr lang="en-US"/>
          </a:p>
          <a:p>
            <a:r>
              <a:rPr lang="en-US" b="1"/>
              <a:t>association</a:t>
            </a:r>
            <a:r>
              <a:rPr lang="en-US"/>
              <a:t>: a usage relationship</a:t>
            </a:r>
          </a:p>
          <a:p>
            <a:pPr lvl="1"/>
            <a:r>
              <a:rPr lang="en-US"/>
              <a:t>dependency</a:t>
            </a:r>
          </a:p>
          <a:p>
            <a:pPr lvl="1"/>
            <a:r>
              <a:rPr lang="en-US"/>
              <a:t>aggregation</a:t>
            </a:r>
          </a:p>
          <a:p>
            <a:pPr lvl="1"/>
            <a:r>
              <a:rPr lang="en-US"/>
              <a:t>composition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76200"/>
            <a:ext cx="6571343" cy="1049235"/>
          </a:xfrm>
        </p:spPr>
        <p:txBody>
          <a:bodyPr/>
          <a:lstStyle/>
          <a:p>
            <a:r>
              <a:rPr lang="en-US" dirty="0"/>
              <a:t>Generalization relationships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6019800" cy="5562600"/>
          </a:xfrm>
        </p:spPr>
        <p:txBody>
          <a:bodyPr>
            <a:normAutofit/>
          </a:bodyPr>
          <a:lstStyle/>
          <a:p>
            <a:pPr>
              <a:tabLst>
                <a:tab pos="3203575" algn="l"/>
              </a:tabLst>
            </a:pPr>
            <a:endParaRPr lang="en-US" sz="2400" dirty="0"/>
          </a:p>
          <a:p>
            <a:pPr>
              <a:tabLst>
                <a:tab pos="3203575" algn="l"/>
              </a:tabLst>
            </a:pPr>
            <a:r>
              <a:rPr lang="en-US" sz="2400" dirty="0"/>
              <a:t>hierarchies drawn top-down with arrows pointing upward to parent</a:t>
            </a:r>
          </a:p>
          <a:p>
            <a:pPr>
              <a:tabLst>
                <a:tab pos="3203575" algn="l"/>
              </a:tabLst>
            </a:pPr>
            <a:r>
              <a:rPr lang="en-US" sz="2400" dirty="0"/>
              <a:t>line/arrow styles differ, based on whether </a:t>
            </a:r>
            <a:r>
              <a:rPr lang="en-US" sz="2400" b="1" dirty="0"/>
              <a:t>parent</a:t>
            </a:r>
            <a:r>
              <a:rPr lang="en-US" sz="2400" dirty="0"/>
              <a:t> is a(n):</a:t>
            </a:r>
          </a:p>
          <a:p>
            <a:pPr lvl="1">
              <a:tabLst>
                <a:tab pos="3203575" algn="l"/>
              </a:tabLst>
            </a:pPr>
            <a:r>
              <a:rPr lang="en-US" u="sng" dirty="0"/>
              <a:t>class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solid line, black arrow</a:t>
            </a:r>
          </a:p>
          <a:p>
            <a:pPr lvl="1">
              <a:tabLst>
                <a:tab pos="3203575" algn="l"/>
              </a:tabLst>
            </a:pPr>
            <a:r>
              <a:rPr lang="en-US" u="sng" dirty="0"/>
              <a:t>abstract class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solid line, white arrow</a:t>
            </a:r>
          </a:p>
          <a:p>
            <a:pPr lvl="1">
              <a:tabLst>
                <a:tab pos="3203575" algn="l"/>
              </a:tabLst>
            </a:pPr>
            <a:r>
              <a:rPr lang="en-US" u="sng" dirty="0"/>
              <a:t>interface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dashed line, white arrow</a:t>
            </a:r>
          </a:p>
          <a:p>
            <a:pPr>
              <a:buNone/>
              <a:tabLst>
                <a:tab pos="3203575" algn="l"/>
              </a:tabLst>
            </a:pPr>
            <a:endParaRPr lang="en-US" sz="2400" dirty="0"/>
          </a:p>
        </p:txBody>
      </p:sp>
      <p:pic>
        <p:nvPicPr>
          <p:cNvPr id="1408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219200"/>
            <a:ext cx="32766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228600"/>
            <a:ext cx="6571343" cy="1049235"/>
          </a:xfrm>
        </p:spPr>
        <p:txBody>
          <a:bodyPr/>
          <a:lstStyle/>
          <a:p>
            <a:r>
              <a:rPr lang="en-US" dirty="0"/>
              <a:t>Associational relationships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None/>
              <a:tabLst>
                <a:tab pos="1830388" algn="l"/>
              </a:tabLst>
            </a:pPr>
            <a:r>
              <a:rPr lang="en-US" sz="2000" dirty="0"/>
              <a:t>1. multiplicity 	(how many are used)</a:t>
            </a:r>
          </a:p>
          <a:p>
            <a:pPr lvl="2">
              <a:tabLst>
                <a:tab pos="1830388" algn="l"/>
              </a:tabLst>
            </a:pPr>
            <a:r>
              <a:rPr lang="en-US" altLang="en-US" sz="2000" dirty="0"/>
              <a:t>*	</a:t>
            </a:r>
            <a:r>
              <a:rPr lang="en-US" altLang="en-US" sz="2000" dirty="0">
                <a:sym typeface="Symbol" pitchFamily="18" charset="2"/>
              </a:rPr>
              <a:t> 0, 1, or more</a:t>
            </a:r>
            <a:endParaRPr lang="en-US" altLang="en-US" sz="2000" dirty="0"/>
          </a:p>
          <a:p>
            <a:pPr lvl="2">
              <a:tabLst>
                <a:tab pos="1830388" algn="l"/>
              </a:tabLst>
            </a:pPr>
            <a:r>
              <a:rPr lang="en-US" altLang="en-US" sz="2000" dirty="0"/>
              <a:t>1	</a:t>
            </a:r>
            <a:r>
              <a:rPr lang="en-US" altLang="en-US" sz="2000" dirty="0">
                <a:sym typeface="Symbol" pitchFamily="18" charset="2"/>
              </a:rPr>
              <a:t> 1 exactly</a:t>
            </a:r>
            <a:endParaRPr lang="en-US" altLang="en-US" sz="2000" dirty="0"/>
          </a:p>
          <a:p>
            <a:pPr lvl="2">
              <a:tabLst>
                <a:tab pos="1830388" algn="l"/>
              </a:tabLst>
            </a:pPr>
            <a:r>
              <a:rPr lang="en-US" altLang="en-US" sz="2000" dirty="0"/>
              <a:t>2..4	</a:t>
            </a:r>
            <a:r>
              <a:rPr lang="en-US" altLang="en-US" sz="2000" dirty="0">
                <a:sym typeface="Symbol" pitchFamily="18" charset="2"/>
              </a:rPr>
              <a:t> between 2 and 4, inclusive</a:t>
            </a:r>
          </a:p>
          <a:p>
            <a:pPr lvl="2">
              <a:tabLst>
                <a:tab pos="1830388" algn="l"/>
              </a:tabLst>
            </a:pPr>
            <a:r>
              <a:rPr lang="en-US" altLang="en-US" sz="2000" dirty="0"/>
              <a:t>3..*	</a:t>
            </a:r>
            <a:r>
              <a:rPr lang="en-US" altLang="en-US" sz="2000" dirty="0">
                <a:sym typeface="Symbol" pitchFamily="18" charset="2"/>
              </a:rPr>
              <a:t> 3 or more</a:t>
            </a:r>
            <a:endParaRPr lang="en-US" sz="2000" dirty="0"/>
          </a:p>
          <a:p>
            <a:pPr lvl="1">
              <a:buFont typeface="Wingdings" pitchFamily="2" charset="2"/>
              <a:buNone/>
              <a:tabLst>
                <a:tab pos="1830388" algn="l"/>
              </a:tabLst>
            </a:pPr>
            <a:r>
              <a:rPr lang="en-US" sz="2000" dirty="0"/>
              <a:t>2. name 		(what relationship the objects have)</a:t>
            </a:r>
          </a:p>
          <a:p>
            <a:pPr lvl="1">
              <a:buFont typeface="Wingdings" pitchFamily="2" charset="2"/>
              <a:buNone/>
              <a:tabLst>
                <a:tab pos="1830388" algn="l"/>
              </a:tabLst>
            </a:pPr>
            <a:r>
              <a:rPr lang="en-US" sz="2000" dirty="0"/>
              <a:t>3. navigability	</a:t>
            </a:r>
          </a:p>
          <a:p>
            <a:pPr lvl="1">
              <a:buFont typeface="Wingdings" pitchFamily="2" charset="2"/>
              <a:buNone/>
              <a:tabLst>
                <a:tab pos="1830388" algn="l"/>
              </a:tabLst>
            </a:pPr>
            <a:r>
              <a:rPr lang="en-US" sz="2000" dirty="0"/>
              <a:t>(direction)</a:t>
            </a:r>
          </a:p>
          <a:p>
            <a:pPr>
              <a:tabLst>
                <a:tab pos="1830388" algn="l"/>
              </a:tabLst>
            </a:pPr>
            <a:endParaRPr lang="en-US" sz="2000" dirty="0"/>
          </a:p>
        </p:txBody>
      </p:sp>
      <p:pic>
        <p:nvPicPr>
          <p:cNvPr id="1409028" name="Picture 4" descr="um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886200"/>
            <a:ext cx="5943600" cy="31607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Multiplicity of associations</a:t>
            </a:r>
          </a:p>
        </p:txBody>
      </p:sp>
      <p:sp>
        <p:nvSpPr>
          <p:cNvPr id="1410050" name="Rectangle 2"/>
          <p:cNvSpPr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Verdana" pitchFamily="34" charset="0"/>
              </a:rPr>
              <a:t>one-to-one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Verdana" pitchFamily="34" charset="0"/>
              </a:rPr>
              <a:t>each student must carry exactly one ID card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dirty="0">
              <a:latin typeface="Verdan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dirty="0">
              <a:latin typeface="Verdan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Verdana" pitchFamily="34" charset="0"/>
              </a:rPr>
              <a:t>one-to-many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Verdana" pitchFamily="34" charset="0"/>
              </a:rPr>
              <a:t>one rectangle list can contain many rectangles</a:t>
            </a:r>
          </a:p>
        </p:txBody>
      </p:sp>
      <p:pic>
        <p:nvPicPr>
          <p:cNvPr id="1410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0"/>
            <a:ext cx="870108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0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133600"/>
            <a:ext cx="44481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182" y="97631"/>
            <a:ext cx="6571343" cy="1049235"/>
          </a:xfrm>
        </p:spPr>
        <p:txBody>
          <a:bodyPr/>
          <a:lstStyle/>
          <a:p>
            <a:r>
              <a:rPr lang="en-US" dirty="0"/>
              <a:t>Association types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64008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/>
              <a:t>dependency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HAS-A relationship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Expressed with relation name and direction</a:t>
            </a:r>
            <a:endParaRPr lang="en-US" sz="1800" b="1" dirty="0"/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/>
              <a:t>aggregation</a:t>
            </a:r>
            <a:r>
              <a:rPr lang="en-US" dirty="0"/>
              <a:t>: "is part of"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symbolized by a clear white diamond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/>
              <a:t>composition</a:t>
            </a:r>
            <a:r>
              <a:rPr lang="en-US" dirty="0"/>
              <a:t>: "is entirely made of"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stronger version of aggregation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the parts live and die with the whole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symbolized by a black diamond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A56939-59C4-0C47-92EE-D61623ED787F}"/>
              </a:ext>
            </a:extLst>
          </p:cNvPr>
          <p:cNvGrpSpPr/>
          <p:nvPr/>
        </p:nvGrpSpPr>
        <p:grpSpPr>
          <a:xfrm>
            <a:off x="6324600" y="1239837"/>
            <a:ext cx="2819400" cy="2036763"/>
            <a:chOff x="6324600" y="152400"/>
            <a:chExt cx="2819400" cy="2036763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6751638" y="152400"/>
              <a:ext cx="1006475" cy="665163"/>
              <a:chOff x="4253" y="96"/>
              <a:chExt cx="634" cy="419"/>
            </a:xfrm>
          </p:grpSpPr>
          <p:sp>
            <p:nvSpPr>
              <p:cNvPr id="1411079" name="Text Box 7"/>
              <p:cNvSpPr txBox="1">
                <a:spLocks noChangeArrowheads="1"/>
              </p:cNvSpPr>
              <p:nvPr/>
            </p:nvSpPr>
            <p:spPr bwMode="auto">
              <a:xfrm>
                <a:off x="4253" y="96"/>
                <a:ext cx="634" cy="4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 algn="ctr">
                  <a:spcBef>
                    <a:spcPct val="50000"/>
                  </a:spcBef>
                  <a:buClr>
                    <a:srgbClr val="808080"/>
                  </a:buClr>
                  <a:buSzPct val="60000"/>
                  <a:buFont typeface="Wingdings" pitchFamily="2" charset="2"/>
                  <a:buNone/>
                </a:pPr>
                <a:r>
                  <a:rPr lang="en-US" sz="1600" dirty="0">
                    <a:latin typeface="Verdana" pitchFamily="34" charset="0"/>
                  </a:rPr>
                  <a:t>Car</a:t>
                </a:r>
                <a:endParaRPr lang="en-US" sz="2000" dirty="0">
                  <a:latin typeface="Verdana" pitchFamily="34" charset="0"/>
                </a:endParaRPr>
              </a:p>
            </p:txBody>
          </p:sp>
          <p:sp>
            <p:nvSpPr>
              <p:cNvPr id="1411080" name="Line 8"/>
              <p:cNvSpPr>
                <a:spLocks noChangeShapeType="1"/>
              </p:cNvSpPr>
              <p:nvPr/>
            </p:nvSpPr>
            <p:spPr bwMode="auto">
              <a:xfrm>
                <a:off x="4253" y="393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129463" y="839788"/>
              <a:ext cx="250825" cy="728662"/>
              <a:chOff x="3840" y="1824"/>
              <a:chExt cx="192" cy="816"/>
            </a:xfrm>
          </p:grpSpPr>
          <p:sp>
            <p:nvSpPr>
              <p:cNvPr id="1411082" name="Line 10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3" name="AutoShape 1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192" cy="192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64BE81-B75B-744C-B51E-4109DC700A7B}"/>
                </a:ext>
              </a:extLst>
            </p:cNvPr>
            <p:cNvGrpSpPr/>
            <p:nvPr/>
          </p:nvGrpSpPr>
          <p:grpSpPr>
            <a:xfrm>
              <a:off x="6324600" y="762000"/>
              <a:ext cx="2819400" cy="1427163"/>
              <a:chOff x="6324600" y="838200"/>
              <a:chExt cx="2819400" cy="1427163"/>
            </a:xfrm>
          </p:grpSpPr>
          <p:sp>
            <p:nvSpPr>
              <p:cNvPr id="1411076" name="Text Box 4"/>
              <p:cNvSpPr txBox="1">
                <a:spLocks noChangeArrowheads="1"/>
              </p:cNvSpPr>
              <p:nvPr/>
            </p:nvSpPr>
            <p:spPr bwMode="auto">
              <a:xfrm>
                <a:off x="6324600" y="1219200"/>
                <a:ext cx="817563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Arial" charset="0"/>
                  </a:rPr>
                  <a:t>       1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1411077" name="Text Box 5"/>
              <p:cNvSpPr txBox="1">
                <a:spLocks noChangeArrowheads="1"/>
              </p:cNvSpPr>
              <p:nvPr/>
            </p:nvSpPr>
            <p:spPr bwMode="auto">
              <a:xfrm>
                <a:off x="6324600" y="838200"/>
                <a:ext cx="817563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latin typeface="Arial" charset="0"/>
                  </a:rPr>
                  <a:t>       1</a:t>
                </a:r>
                <a:endParaRPr lang="en-US">
                  <a:latin typeface="Arial" charset="0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7443788" y="968375"/>
                <a:ext cx="1700212" cy="465138"/>
                <a:chOff x="4080" y="1968"/>
                <a:chExt cx="1296" cy="520"/>
              </a:xfrm>
            </p:grpSpPr>
            <p:sp>
              <p:nvSpPr>
                <p:cNvPr id="14110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19" y="2112"/>
                  <a:ext cx="1057" cy="37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>
                      <a:latin typeface="Arial" charset="0"/>
                    </a:rPr>
                    <a:t>aggregation</a:t>
                  </a:r>
                </a:p>
              </p:txBody>
            </p:sp>
            <p:sp>
              <p:nvSpPr>
                <p:cNvPr id="1411086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4080" y="1968"/>
                  <a:ext cx="432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6781800" y="1600200"/>
                <a:ext cx="1006475" cy="665163"/>
                <a:chOff x="4253" y="96"/>
                <a:chExt cx="634" cy="419"/>
              </a:xfrm>
            </p:grpSpPr>
            <p:sp>
              <p:nvSpPr>
                <p:cNvPr id="1411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253" y="96"/>
                  <a:ext cx="634" cy="41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/>
                <a:lstStyle/>
                <a:p>
                  <a:pPr marL="342900" indent="-342900" algn="ctr">
                    <a:spcBef>
                      <a:spcPct val="50000"/>
                    </a:spcBef>
                    <a:buClr>
                      <a:srgbClr val="808080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600">
                      <a:latin typeface="Verdana" pitchFamily="34" charset="0"/>
                    </a:rPr>
                    <a:t>Engine</a:t>
                  </a: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1411089" name="Line 17"/>
                <p:cNvSpPr>
                  <a:spLocks noChangeShapeType="1"/>
                </p:cNvSpPr>
                <p:nvPr/>
              </p:nvSpPr>
              <p:spPr bwMode="auto">
                <a:xfrm>
                  <a:off x="4253" y="393"/>
                  <a:ext cx="6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029200" y="3643312"/>
            <a:ext cx="2701925" cy="2300288"/>
            <a:chOff x="3962" y="1632"/>
            <a:chExt cx="1702" cy="1449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75" y="1632"/>
              <a:ext cx="689" cy="1449"/>
              <a:chOff x="1680" y="2208"/>
              <a:chExt cx="816" cy="1692"/>
            </a:xfrm>
          </p:grpSpPr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1680" y="3313"/>
                <a:ext cx="816" cy="587"/>
                <a:chOff x="1680" y="3313"/>
                <a:chExt cx="816" cy="587"/>
              </a:xfrm>
            </p:grpSpPr>
            <p:sp>
              <p:nvSpPr>
                <p:cNvPr id="141110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680" y="3313"/>
                  <a:ext cx="816" cy="5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Page</a:t>
                  </a:r>
                </a:p>
                <a:p>
                  <a:pPr algn="ctr" eaLnBrk="0" hangingPunct="0">
                    <a:spcBef>
                      <a:spcPct val="50000"/>
                    </a:spcBef>
                  </a:pPr>
                  <a:endParaRPr lang="en-US" sz="1800">
                    <a:latin typeface="Arial" charset="0"/>
                  </a:endParaRPr>
                </a:p>
              </p:txBody>
            </p:sp>
            <p:sp>
              <p:nvSpPr>
                <p:cNvPr id="1411102" name="Line 30"/>
                <p:cNvSpPr>
                  <a:spLocks noChangeShapeType="1"/>
                </p:cNvSpPr>
                <p:nvPr/>
              </p:nvSpPr>
              <p:spPr bwMode="auto">
                <a:xfrm>
                  <a:off x="1680" y="3552"/>
                  <a:ext cx="816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1103" name="Line 31"/>
                <p:cNvSpPr>
                  <a:spLocks noChangeShapeType="1"/>
                </p:cNvSpPr>
                <p:nvPr/>
              </p:nvSpPr>
              <p:spPr bwMode="auto">
                <a:xfrm>
                  <a:off x="1680" y="3716"/>
                  <a:ext cx="816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1680" y="2208"/>
                <a:ext cx="768" cy="508"/>
                <a:chOff x="1680" y="2208"/>
                <a:chExt cx="768" cy="508"/>
              </a:xfrm>
            </p:grpSpPr>
            <p:sp>
              <p:nvSpPr>
                <p:cNvPr id="14111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680" y="2208"/>
                  <a:ext cx="768" cy="50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/>
                <a:lstStyle/>
                <a:p>
                  <a:pPr algn="ctr">
                    <a:spcBef>
                      <a:spcPct val="50000"/>
                    </a:spcBef>
                    <a:buClr>
                      <a:srgbClr val="808080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sz="1400">
                      <a:latin typeface="Verdana" pitchFamily="34" charset="0"/>
                    </a:rPr>
                    <a:t>Book</a:t>
                  </a:r>
                </a:p>
              </p:txBody>
            </p:sp>
            <p:sp>
              <p:nvSpPr>
                <p:cNvPr id="1411106" name="Line 34"/>
                <p:cNvSpPr>
                  <a:spLocks noChangeShapeType="1"/>
                </p:cNvSpPr>
                <p:nvPr/>
              </p:nvSpPr>
              <p:spPr bwMode="auto">
                <a:xfrm>
                  <a:off x="1680" y="2448"/>
                  <a:ext cx="768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1107" name="Line 35"/>
                <p:cNvSpPr>
                  <a:spLocks noChangeShapeType="1"/>
                </p:cNvSpPr>
                <p:nvPr/>
              </p:nvSpPr>
              <p:spPr bwMode="auto">
                <a:xfrm>
                  <a:off x="1680" y="2592"/>
                  <a:ext cx="768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1968" y="2736"/>
                <a:ext cx="192" cy="558"/>
                <a:chOff x="1968" y="2732"/>
                <a:chExt cx="192" cy="558"/>
              </a:xfrm>
            </p:grpSpPr>
            <p:sp>
              <p:nvSpPr>
                <p:cNvPr id="1411109" name="Line 37"/>
                <p:cNvSpPr>
                  <a:spLocks noChangeShapeType="1"/>
                </p:cNvSpPr>
                <p:nvPr/>
              </p:nvSpPr>
              <p:spPr bwMode="auto">
                <a:xfrm>
                  <a:off x="2064" y="2928"/>
                  <a:ext cx="1" cy="36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1110" name="AutoShape 38"/>
                <p:cNvSpPr>
                  <a:spLocks noChangeArrowheads="1"/>
                </p:cNvSpPr>
                <p:nvPr/>
              </p:nvSpPr>
              <p:spPr bwMode="auto">
                <a:xfrm>
                  <a:off x="1968" y="2732"/>
                  <a:ext cx="192" cy="196"/>
                </a:xfrm>
                <a:prstGeom prst="diamond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11111" name="Text Box 39"/>
            <p:cNvSpPr txBox="1">
              <a:spLocks noChangeArrowheads="1"/>
            </p:cNvSpPr>
            <p:nvPr/>
          </p:nvSpPr>
          <p:spPr bwMode="auto">
            <a:xfrm>
              <a:off x="3962" y="1838"/>
              <a:ext cx="891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composition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1411112" name="Line 40"/>
            <p:cNvSpPr>
              <a:spLocks noChangeShapeType="1"/>
            </p:cNvSpPr>
            <p:nvPr/>
          </p:nvSpPr>
          <p:spPr bwMode="auto">
            <a:xfrm>
              <a:off x="4367" y="2043"/>
              <a:ext cx="625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1113" name="Text Box 41"/>
            <p:cNvSpPr txBox="1">
              <a:spLocks noChangeArrowheads="1"/>
            </p:cNvSpPr>
            <p:nvPr/>
          </p:nvSpPr>
          <p:spPr bwMode="auto">
            <a:xfrm>
              <a:off x="4752" y="2304"/>
              <a:ext cx="51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Arial" charset="0"/>
                </a:rPr>
                <a:t>       *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1411114" name="Text Box 42"/>
            <p:cNvSpPr txBox="1">
              <a:spLocks noChangeArrowheads="1"/>
            </p:cNvSpPr>
            <p:nvPr/>
          </p:nvSpPr>
          <p:spPr bwMode="auto">
            <a:xfrm>
              <a:off x="4752" y="2064"/>
              <a:ext cx="51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latin typeface="Arial" charset="0"/>
                </a:rPr>
                <a:t>       1</a:t>
              </a: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91" y="152400"/>
            <a:ext cx="6571343" cy="1049235"/>
          </a:xfrm>
        </p:spPr>
        <p:txBody>
          <a:bodyPr/>
          <a:lstStyle/>
          <a:p>
            <a:r>
              <a:rPr lang="en-US" dirty="0"/>
              <a:t>Class diagram example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295400"/>
            <a:ext cx="7620000" cy="4724400"/>
            <a:chOff x="528" y="912"/>
            <a:chExt cx="4800" cy="2976"/>
          </a:xfrm>
        </p:grpSpPr>
        <p:sp>
          <p:nvSpPr>
            <p:cNvPr id="1413124" name="Rectangle 4"/>
            <p:cNvSpPr>
              <a:spLocks noChangeArrowheads="1"/>
            </p:cNvSpPr>
            <p:nvPr/>
          </p:nvSpPr>
          <p:spPr bwMode="auto">
            <a:xfrm>
              <a:off x="794" y="3467"/>
              <a:ext cx="630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5" name="Rectangle 5"/>
            <p:cNvSpPr>
              <a:spLocks noChangeArrowheads="1"/>
            </p:cNvSpPr>
            <p:nvPr/>
          </p:nvSpPr>
          <p:spPr bwMode="auto">
            <a:xfrm>
              <a:off x="794" y="3467"/>
              <a:ext cx="630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6" name="Rectangle 6"/>
            <p:cNvSpPr>
              <a:spLocks noChangeArrowheads="1"/>
            </p:cNvSpPr>
            <p:nvPr/>
          </p:nvSpPr>
          <p:spPr bwMode="auto">
            <a:xfrm>
              <a:off x="872" y="3482"/>
              <a:ext cx="4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DVD Movie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27" name="Rectangle 7"/>
            <p:cNvSpPr>
              <a:spLocks noChangeArrowheads="1"/>
            </p:cNvSpPr>
            <p:nvPr/>
          </p:nvSpPr>
          <p:spPr bwMode="auto">
            <a:xfrm>
              <a:off x="1634" y="3467"/>
              <a:ext cx="629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8" name="Rectangle 8"/>
            <p:cNvSpPr>
              <a:spLocks noChangeArrowheads="1"/>
            </p:cNvSpPr>
            <p:nvPr/>
          </p:nvSpPr>
          <p:spPr bwMode="auto">
            <a:xfrm>
              <a:off x="1634" y="3467"/>
              <a:ext cx="629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9" name="Rectangle 9"/>
            <p:cNvSpPr>
              <a:spLocks noChangeArrowheads="1"/>
            </p:cNvSpPr>
            <p:nvPr/>
          </p:nvSpPr>
          <p:spPr bwMode="auto">
            <a:xfrm>
              <a:off x="1715" y="3482"/>
              <a:ext cx="4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VHS Movie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0" name="Rectangle 10"/>
            <p:cNvSpPr>
              <a:spLocks noChangeArrowheads="1"/>
            </p:cNvSpPr>
            <p:nvPr/>
          </p:nvSpPr>
          <p:spPr bwMode="auto">
            <a:xfrm>
              <a:off x="2473" y="3467"/>
              <a:ext cx="630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1" name="Rectangle 11"/>
            <p:cNvSpPr>
              <a:spLocks noChangeArrowheads="1"/>
            </p:cNvSpPr>
            <p:nvPr/>
          </p:nvSpPr>
          <p:spPr bwMode="auto">
            <a:xfrm>
              <a:off x="2473" y="3467"/>
              <a:ext cx="630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2" name="Rectangle 12"/>
            <p:cNvSpPr>
              <a:spLocks noChangeArrowheads="1"/>
            </p:cNvSpPr>
            <p:nvPr/>
          </p:nvSpPr>
          <p:spPr bwMode="auto">
            <a:xfrm>
              <a:off x="2522" y="3482"/>
              <a:ext cx="5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Video Game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3" name="Rectangle 13"/>
            <p:cNvSpPr>
              <a:spLocks noChangeArrowheads="1"/>
            </p:cNvSpPr>
            <p:nvPr/>
          </p:nvSpPr>
          <p:spPr bwMode="auto">
            <a:xfrm>
              <a:off x="1529" y="2504"/>
              <a:ext cx="839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4" name="Rectangle 14"/>
            <p:cNvSpPr>
              <a:spLocks noChangeArrowheads="1"/>
            </p:cNvSpPr>
            <p:nvPr/>
          </p:nvSpPr>
          <p:spPr bwMode="auto">
            <a:xfrm>
              <a:off x="1529" y="2347"/>
              <a:ext cx="839" cy="2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200" i="1">
                  <a:latin typeface="Verdana" pitchFamily="34" charset="0"/>
                </a:rPr>
                <a:t>Rental Item</a:t>
              </a:r>
            </a:p>
          </p:txBody>
        </p:sp>
        <p:sp>
          <p:nvSpPr>
            <p:cNvPr id="1413135" name="Rectangle 15"/>
            <p:cNvSpPr>
              <a:spLocks noChangeArrowheads="1"/>
            </p:cNvSpPr>
            <p:nvPr/>
          </p:nvSpPr>
          <p:spPr bwMode="auto">
            <a:xfrm>
              <a:off x="3733" y="1868"/>
              <a:ext cx="840" cy="6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6" name="Rectangle 16"/>
            <p:cNvSpPr>
              <a:spLocks noChangeArrowheads="1"/>
            </p:cNvSpPr>
            <p:nvPr/>
          </p:nvSpPr>
          <p:spPr bwMode="auto">
            <a:xfrm>
              <a:off x="3733" y="1868"/>
              <a:ext cx="840" cy="2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7" name="Rectangle 17"/>
            <p:cNvSpPr>
              <a:spLocks noChangeArrowheads="1"/>
            </p:cNvSpPr>
            <p:nvPr/>
          </p:nvSpPr>
          <p:spPr bwMode="auto">
            <a:xfrm>
              <a:off x="3827" y="1917"/>
              <a:ext cx="6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Rental Invoice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8" name="Freeform 18"/>
            <p:cNvSpPr>
              <a:spLocks/>
            </p:cNvSpPr>
            <p:nvPr/>
          </p:nvSpPr>
          <p:spPr bwMode="auto">
            <a:xfrm>
              <a:off x="3523" y="2341"/>
              <a:ext cx="210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05" y="0"/>
                </a:cxn>
                <a:cxn ang="0">
                  <a:pos x="210" y="52"/>
                </a:cxn>
                <a:cxn ang="0">
                  <a:pos x="105" y="105"/>
                </a:cxn>
                <a:cxn ang="0">
                  <a:pos x="0" y="52"/>
                </a:cxn>
              </a:cxnLst>
              <a:rect l="0" t="0" r="r" b="b"/>
              <a:pathLst>
                <a:path w="210" h="105">
                  <a:moveTo>
                    <a:pt x="0" y="52"/>
                  </a:moveTo>
                  <a:lnTo>
                    <a:pt x="105" y="0"/>
                  </a:lnTo>
                  <a:lnTo>
                    <a:pt x="210" y="52"/>
                  </a:lnTo>
                  <a:lnTo>
                    <a:pt x="105" y="10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9" name="Rectangle 19"/>
            <p:cNvSpPr>
              <a:spLocks noChangeArrowheads="1"/>
            </p:cNvSpPr>
            <p:nvPr/>
          </p:nvSpPr>
          <p:spPr bwMode="auto">
            <a:xfrm>
              <a:off x="2448" y="2323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1..*</a:t>
              </a:r>
            </a:p>
          </p:txBody>
        </p:sp>
        <p:sp>
          <p:nvSpPr>
            <p:cNvPr id="1413140" name="Rectangle 20"/>
            <p:cNvSpPr>
              <a:spLocks noChangeArrowheads="1"/>
            </p:cNvSpPr>
            <p:nvPr/>
          </p:nvSpPr>
          <p:spPr bwMode="auto">
            <a:xfrm>
              <a:off x="3608" y="246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1" name="Rectangle 21"/>
            <p:cNvSpPr>
              <a:spLocks noChangeArrowheads="1"/>
            </p:cNvSpPr>
            <p:nvPr/>
          </p:nvSpPr>
          <p:spPr bwMode="auto">
            <a:xfrm>
              <a:off x="1529" y="1248"/>
              <a:ext cx="839" cy="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2" name="Rectangle 22"/>
            <p:cNvSpPr>
              <a:spLocks noChangeArrowheads="1"/>
            </p:cNvSpPr>
            <p:nvPr/>
          </p:nvSpPr>
          <p:spPr bwMode="auto">
            <a:xfrm>
              <a:off x="1529" y="1248"/>
              <a:ext cx="839" cy="1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3" name="Rectangle 23"/>
            <p:cNvSpPr>
              <a:spLocks noChangeArrowheads="1"/>
            </p:cNvSpPr>
            <p:nvPr/>
          </p:nvSpPr>
          <p:spPr bwMode="auto">
            <a:xfrm>
              <a:off x="1741" y="1280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Customer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4" name="Freeform 24"/>
            <p:cNvSpPr>
              <a:spLocks/>
            </p:cNvSpPr>
            <p:nvPr/>
          </p:nvSpPr>
          <p:spPr bwMode="auto">
            <a:xfrm>
              <a:off x="3523" y="2131"/>
              <a:ext cx="210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05" y="0"/>
                </a:cxn>
                <a:cxn ang="0">
                  <a:pos x="210" y="52"/>
                </a:cxn>
                <a:cxn ang="0">
                  <a:pos x="105" y="105"/>
                </a:cxn>
                <a:cxn ang="0">
                  <a:pos x="0" y="52"/>
                </a:cxn>
              </a:cxnLst>
              <a:rect l="0" t="0" r="r" b="b"/>
              <a:pathLst>
                <a:path w="210" h="105">
                  <a:moveTo>
                    <a:pt x="0" y="52"/>
                  </a:moveTo>
                  <a:lnTo>
                    <a:pt x="105" y="0"/>
                  </a:lnTo>
                  <a:lnTo>
                    <a:pt x="210" y="52"/>
                  </a:lnTo>
                  <a:lnTo>
                    <a:pt x="105" y="10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5" name="Rectangle 25"/>
            <p:cNvSpPr>
              <a:spLocks noChangeArrowheads="1"/>
            </p:cNvSpPr>
            <p:nvPr/>
          </p:nvSpPr>
          <p:spPr bwMode="auto">
            <a:xfrm>
              <a:off x="3733" y="3338"/>
              <a:ext cx="840" cy="4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6" name="Rectangle 26"/>
            <p:cNvSpPr>
              <a:spLocks noChangeArrowheads="1"/>
            </p:cNvSpPr>
            <p:nvPr/>
          </p:nvSpPr>
          <p:spPr bwMode="auto">
            <a:xfrm>
              <a:off x="3733" y="3338"/>
              <a:ext cx="840" cy="2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7" name="Rectangle 27"/>
            <p:cNvSpPr>
              <a:spLocks noChangeArrowheads="1"/>
            </p:cNvSpPr>
            <p:nvPr/>
          </p:nvSpPr>
          <p:spPr bwMode="auto">
            <a:xfrm>
              <a:off x="3793" y="3387"/>
              <a:ext cx="7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Checkout Screen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8" name="Line 28"/>
            <p:cNvSpPr>
              <a:spLocks noChangeShapeType="1"/>
            </p:cNvSpPr>
            <p:nvPr/>
          </p:nvSpPr>
          <p:spPr bwMode="auto">
            <a:xfrm flipV="1">
              <a:off x="4153" y="2498"/>
              <a:ext cx="1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9" name="Rectangle 29"/>
            <p:cNvSpPr>
              <a:spLocks noChangeArrowheads="1"/>
            </p:cNvSpPr>
            <p:nvPr/>
          </p:nvSpPr>
          <p:spPr bwMode="auto">
            <a:xfrm>
              <a:off x="4199" y="25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50" name="Rectangle 30"/>
            <p:cNvSpPr>
              <a:spLocks noChangeArrowheads="1"/>
            </p:cNvSpPr>
            <p:nvPr/>
          </p:nvSpPr>
          <p:spPr bwMode="auto">
            <a:xfrm>
              <a:off x="2415" y="13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51" name="AutoShape 31"/>
            <p:cNvSpPr>
              <a:spLocks noChangeArrowheads="1"/>
            </p:cNvSpPr>
            <p:nvPr/>
          </p:nvSpPr>
          <p:spPr bwMode="auto">
            <a:xfrm>
              <a:off x="4512" y="2832"/>
              <a:ext cx="816" cy="384"/>
            </a:xfrm>
            <a:prstGeom prst="wedgeRoundRectCallout">
              <a:avLst>
                <a:gd name="adj1" fmla="val -92032"/>
                <a:gd name="adj2" fmla="val -80991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Simple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 Association</a:t>
              </a:r>
            </a:p>
          </p:txBody>
        </p:sp>
        <p:sp>
          <p:nvSpPr>
            <p:cNvPr id="1413152" name="AutoShape 32"/>
            <p:cNvSpPr>
              <a:spLocks noChangeArrowheads="1"/>
            </p:cNvSpPr>
            <p:nvPr/>
          </p:nvSpPr>
          <p:spPr bwMode="auto">
            <a:xfrm>
              <a:off x="720" y="1392"/>
              <a:ext cx="480" cy="288"/>
            </a:xfrm>
            <a:prstGeom prst="wedgeRoundRectCallout">
              <a:avLst>
                <a:gd name="adj1" fmla="val 117708"/>
                <a:gd name="adj2" fmla="val -70486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Class</a:t>
              </a:r>
            </a:p>
          </p:txBody>
        </p:sp>
        <p:sp>
          <p:nvSpPr>
            <p:cNvPr id="1413153" name="AutoShape 33"/>
            <p:cNvSpPr>
              <a:spLocks noChangeArrowheads="1"/>
            </p:cNvSpPr>
            <p:nvPr/>
          </p:nvSpPr>
          <p:spPr bwMode="auto">
            <a:xfrm>
              <a:off x="624" y="1872"/>
              <a:ext cx="624" cy="432"/>
            </a:xfrm>
            <a:prstGeom prst="wedgeRoundRectCallout">
              <a:avLst>
                <a:gd name="adj1" fmla="val 93111"/>
                <a:gd name="adj2" fmla="val 67130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 dirty="0">
                  <a:latin typeface="Verdana" pitchFamily="34" charset="0"/>
                </a:rPr>
                <a:t>Class</a:t>
              </a:r>
            </a:p>
          </p:txBody>
        </p:sp>
        <p:sp>
          <p:nvSpPr>
            <p:cNvPr id="1413154" name="AutoShape 34"/>
            <p:cNvSpPr>
              <a:spLocks noChangeArrowheads="1"/>
            </p:cNvSpPr>
            <p:nvPr/>
          </p:nvSpPr>
          <p:spPr bwMode="auto">
            <a:xfrm>
              <a:off x="3168" y="1296"/>
              <a:ext cx="864" cy="336"/>
            </a:xfrm>
            <a:prstGeom prst="wedgeRoundRectCallout">
              <a:avLst>
                <a:gd name="adj1" fmla="val -1157"/>
                <a:gd name="adj2" fmla="val 179167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Simple 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Aggregation</a:t>
              </a:r>
            </a:p>
          </p:txBody>
        </p:sp>
        <p:sp>
          <p:nvSpPr>
            <p:cNvPr id="1413155" name="AutoShape 35"/>
            <p:cNvSpPr>
              <a:spLocks noChangeArrowheads="1"/>
            </p:cNvSpPr>
            <p:nvPr/>
          </p:nvSpPr>
          <p:spPr bwMode="auto">
            <a:xfrm>
              <a:off x="528" y="2928"/>
              <a:ext cx="912" cy="240"/>
            </a:xfrm>
            <a:prstGeom prst="wedgeRoundRectCallout">
              <a:avLst>
                <a:gd name="adj1" fmla="val 97477"/>
                <a:gd name="adj2" fmla="val -49167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Generalization</a:t>
              </a:r>
            </a:p>
          </p:txBody>
        </p:sp>
        <p:sp>
          <p:nvSpPr>
            <p:cNvPr id="1413156" name="AutoShape 36"/>
            <p:cNvSpPr>
              <a:spLocks noChangeArrowheads="1"/>
            </p:cNvSpPr>
            <p:nvPr/>
          </p:nvSpPr>
          <p:spPr bwMode="auto">
            <a:xfrm>
              <a:off x="2640" y="2736"/>
              <a:ext cx="768" cy="384"/>
            </a:xfrm>
            <a:prstGeom prst="wedgeRoundRectCallout">
              <a:avLst>
                <a:gd name="adj1" fmla="val 70315"/>
                <a:gd name="adj2" fmla="val -117968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Composition</a:t>
              </a:r>
            </a:p>
          </p:txBody>
        </p:sp>
        <p:cxnSp>
          <p:nvCxnSpPr>
            <p:cNvPr id="1413157" name="AutoShape 37"/>
            <p:cNvCxnSpPr>
              <a:cxnSpLocks noChangeShapeType="1"/>
              <a:stCxn id="1413128" idx="0"/>
              <a:endCxn id="1413133" idx="2"/>
            </p:cNvCxnSpPr>
            <p:nvPr/>
          </p:nvCxnSpPr>
          <p:spPr bwMode="auto">
            <a:xfrm flipV="1">
              <a:off x="1949" y="2792"/>
              <a:ext cx="0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13158" name="AutoShape 38"/>
            <p:cNvSpPr>
              <a:spLocks noChangeArrowheads="1"/>
            </p:cNvSpPr>
            <p:nvPr/>
          </p:nvSpPr>
          <p:spPr bwMode="auto">
            <a:xfrm>
              <a:off x="1853" y="2792"/>
              <a:ext cx="191" cy="147"/>
            </a:xfrm>
            <a:prstGeom prst="flowChartExtra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13159" name="AutoShape 39"/>
            <p:cNvCxnSpPr>
              <a:cxnSpLocks noChangeShapeType="1"/>
              <a:stCxn id="1413125" idx="0"/>
              <a:endCxn id="1413131" idx="0"/>
            </p:cNvCxnSpPr>
            <p:nvPr/>
          </p:nvCxnSpPr>
          <p:spPr bwMode="auto">
            <a:xfrm rot="5400000" flipV="1">
              <a:off x="1948" y="2628"/>
              <a:ext cx="1" cy="1679"/>
            </a:xfrm>
            <a:prstGeom prst="bentConnector3">
              <a:avLst>
                <a:gd name="adj1" fmla="val -18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13160" name="AutoShape 40"/>
            <p:cNvCxnSpPr>
              <a:cxnSpLocks noChangeShapeType="1"/>
              <a:stCxn id="1413138" idx="4"/>
              <a:endCxn id="1413133" idx="3"/>
            </p:cNvCxnSpPr>
            <p:nvPr/>
          </p:nvCxnSpPr>
          <p:spPr bwMode="auto">
            <a:xfrm rot="10800000" flipV="1">
              <a:off x="2368" y="2393"/>
              <a:ext cx="1155" cy="255"/>
            </a:xfrm>
            <a:prstGeom prst="bentConnector3">
              <a:avLst>
                <a:gd name="adj1" fmla="val 4995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13161" name="AutoShape 41"/>
            <p:cNvCxnSpPr>
              <a:cxnSpLocks noChangeShapeType="1"/>
              <a:stCxn id="1413144" idx="4"/>
              <a:endCxn id="1413141" idx="3"/>
            </p:cNvCxnSpPr>
            <p:nvPr/>
          </p:nvCxnSpPr>
          <p:spPr bwMode="auto">
            <a:xfrm rot="10800000">
              <a:off x="2368" y="1511"/>
              <a:ext cx="1155" cy="672"/>
            </a:xfrm>
            <a:prstGeom prst="bentConnector3">
              <a:avLst>
                <a:gd name="adj1" fmla="val 42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413162" name="AutoShape 42"/>
            <p:cNvSpPr>
              <a:spLocks noChangeArrowheads="1"/>
            </p:cNvSpPr>
            <p:nvPr/>
          </p:nvSpPr>
          <p:spPr bwMode="auto">
            <a:xfrm>
              <a:off x="3107" y="912"/>
              <a:ext cx="720" cy="288"/>
            </a:xfrm>
            <a:prstGeom prst="wedgeRoundRectCallout">
              <a:avLst>
                <a:gd name="adj1" fmla="val -127361"/>
                <a:gd name="adj2" fmla="val 116319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Multiplicity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5149" y="2438400"/>
            <a:ext cx="1813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Thank 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ea typeface="宋体" pitchFamily="2" charset="-122"/>
              </a:rPr>
              <a:t>What is UML and Why we use UML?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It is a industry-standard graphical language for specifying, visualizing, constructing, and documenting the artifacts of software systems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The UML uses mostly graphical notations to express the OO analysis and design of software projects.  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Simplifies the complex process of software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a sketch: to communicate aspects of system</a:t>
            </a:r>
          </a:p>
          <a:p>
            <a:pPr lvl="1"/>
            <a:r>
              <a:rPr lang="en-US" dirty="0"/>
              <a:t>forward design: doing UML before coding</a:t>
            </a:r>
          </a:p>
          <a:p>
            <a:pPr lvl="1"/>
            <a:r>
              <a:rPr lang="en-US" dirty="0"/>
              <a:t>backward design: doing UML after coding as documentation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as a blueprint: a complete design to be implemented</a:t>
            </a:r>
          </a:p>
          <a:p>
            <a:pPr lvl="1"/>
            <a:r>
              <a:rPr lang="en-US" dirty="0"/>
              <a:t>sometimes done with CASE (Computer-Aided Software Engineering) tools</a:t>
            </a:r>
          </a:p>
          <a:p>
            <a:endParaRPr lang="en-US" dirty="0"/>
          </a:p>
          <a:p>
            <a:r>
              <a:rPr lang="en-US" dirty="0"/>
              <a:t>as a programming language: with the right tools, code can be auto-generated and executed from UML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ea typeface="宋体" pitchFamily="2" charset="-122"/>
              </a:rPr>
              <a:t>What is UML and Why we use UML?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1371601"/>
            <a:ext cx="5505450" cy="4713289"/>
            <a:chOff x="1344" y="864"/>
            <a:chExt cx="3468" cy="2969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160" y="2060"/>
              <a:ext cx="265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1997:    UML 1.0, 1.1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1996:    UML 0.9 &amp; 0.91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1995:    Unified Method 0.8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506" y="3285"/>
              <a:ext cx="7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宋体" pitchFamily="2" charset="-122"/>
                </a:rPr>
                <a:t>Other methods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170" y="3592"/>
              <a:ext cx="7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宋体" pitchFamily="2" charset="-122"/>
                </a:rPr>
                <a:t>Booch ‘91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562" y="3169"/>
              <a:ext cx="5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宋体" pitchFamily="2" charset="-122"/>
                </a:rPr>
                <a:t>Booch ‘93</a:t>
              </a: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612" y="3132"/>
              <a:ext cx="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宋体" pitchFamily="2" charset="-122"/>
                </a:rPr>
                <a:t>OMT - 2</a:t>
              </a: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1836" y="27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V="1">
              <a:off x="2412" y="3324"/>
              <a:ext cx="258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2796" y="2796"/>
              <a:ext cx="16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 flipV="1">
              <a:off x="3832" y="3316"/>
              <a:ext cx="3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H="1" flipV="1">
              <a:off x="3228" y="2796"/>
              <a:ext cx="3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948" y="3660"/>
              <a:ext cx="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宋体" pitchFamily="2" charset="-122"/>
                </a:rPr>
                <a:t>OMT - 1</a:t>
              </a: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2124" y="8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</a:rPr>
                <a:t>Year  Version </a:t>
              </a:r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2160" y="1200"/>
              <a:ext cx="1536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2012:    UML 2.5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2003:    UML 2.0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2001:    UML 1.4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1999:    UML 1.3</a:t>
              </a:r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1344" y="144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UML supported diagrams</a:t>
            </a:r>
            <a:br>
              <a:rPr lang="en-US" sz="4000"/>
            </a:br>
            <a:endParaRPr lang="en-US" sz="4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43490" y="2201240"/>
            <a:ext cx="3125871" cy="3437560"/>
          </a:xfrm>
        </p:spPr>
        <p:txBody>
          <a:bodyPr>
            <a:normAutofit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package 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use case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2103834"/>
            <a:ext cx="4572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"/>
            </a:pPr>
            <a:r>
              <a:rPr lang="en-US" sz="2600" dirty="0">
                <a:solidFill>
                  <a:srgbClr val="000000"/>
                </a:solidFill>
              </a:rPr>
              <a:t>interaction</a:t>
            </a:r>
          </a:p>
          <a:p>
            <a:pPr marL="742950" lvl="1" indent="-28575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"/>
            </a:pPr>
            <a:r>
              <a:rPr lang="en-US" sz="2200" dirty="0">
                <a:solidFill>
                  <a:srgbClr val="000000"/>
                </a:solidFill>
              </a:rPr>
              <a:t>communication</a:t>
            </a:r>
          </a:p>
          <a:p>
            <a:pPr marL="742950" lvl="1" indent="-28575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"/>
            </a:pPr>
            <a:r>
              <a:rPr lang="en-US" sz="2200" dirty="0">
                <a:solidFill>
                  <a:srgbClr val="000000"/>
                </a:solidFill>
              </a:rPr>
              <a:t>sequence</a:t>
            </a:r>
          </a:p>
          <a:p>
            <a:pPr marL="742950" lvl="1" indent="-28575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"/>
            </a:pPr>
            <a:r>
              <a:rPr lang="en-US" sz="2200" dirty="0">
                <a:solidFill>
                  <a:srgbClr val="000000"/>
                </a:solidFill>
              </a:rPr>
              <a:t>collaboration</a:t>
            </a:r>
          </a:p>
          <a:p>
            <a:pPr marL="742950" lvl="1" indent="-28575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"/>
            </a:pPr>
            <a:r>
              <a:rPr lang="en-US" sz="2200" dirty="0">
                <a:solidFill>
                  <a:srgbClr val="000000"/>
                </a:solidFill>
              </a:rPr>
              <a:t>timing</a:t>
            </a:r>
          </a:p>
          <a:p>
            <a:pPr marL="342900" lvl="0" indent="-34290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"/>
            </a:pPr>
            <a:r>
              <a:rPr lang="en-US" sz="2600" dirty="0">
                <a:solidFill>
                  <a:srgbClr val="000000"/>
                </a:solidFill>
              </a:rPr>
              <a:t>activity</a:t>
            </a:r>
          </a:p>
          <a:p>
            <a:pPr marL="342900" lvl="0" indent="-342900">
              <a:spcBef>
                <a:spcPct val="20000"/>
              </a:spcBef>
              <a:buClr>
                <a:srgbClr val="7FD13B"/>
              </a:buClr>
              <a:buSzPct val="70000"/>
              <a:buFont typeface="Wingdings 2"/>
              <a:buChar char=""/>
            </a:pPr>
            <a:r>
              <a:rPr lang="en-US" sz="2600" dirty="0">
                <a:solidFill>
                  <a:srgbClr val="000000"/>
                </a:solidFill>
              </a:rPr>
              <a:t>state/</a:t>
            </a:r>
            <a:r>
              <a:rPr lang="en-US" sz="2600" dirty="0" err="1">
                <a:solidFill>
                  <a:srgbClr val="000000"/>
                </a:solidFill>
              </a:rPr>
              <a:t>statechart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- set of classes, interfaces, collaboration, relationships</a:t>
            </a:r>
          </a:p>
          <a:p>
            <a:endParaRPr lang="en-US" dirty="0"/>
          </a:p>
          <a:p>
            <a:r>
              <a:rPr lang="en-US" dirty="0"/>
              <a:t>use case - description of functionality provided by system along with actors and their connection to the use case</a:t>
            </a:r>
          </a:p>
          <a:p>
            <a:endParaRPr lang="en-US" dirty="0"/>
          </a:p>
          <a:p>
            <a:r>
              <a:rPr lang="en-US" dirty="0"/>
              <a:t>interaction - set of objects and their relationships including messages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state/</a:t>
            </a:r>
            <a:r>
              <a:rPr lang="en-US" dirty="0" err="1"/>
              <a:t>statechart</a:t>
            </a:r>
            <a:r>
              <a:rPr lang="en-US" dirty="0"/>
              <a:t> - a state machine showing states, transitions, events, and activities</a:t>
            </a:r>
          </a:p>
          <a:p>
            <a:endParaRPr lang="en-US" dirty="0"/>
          </a:p>
          <a:p>
            <a:r>
              <a:rPr lang="en-US" dirty="0"/>
              <a:t>activity - </a:t>
            </a:r>
            <a:r>
              <a:rPr lang="en-US" dirty="0" err="1"/>
              <a:t>statechart</a:t>
            </a:r>
            <a:r>
              <a:rPr lang="en-US" dirty="0"/>
              <a:t> sequential flow of activities</a:t>
            </a:r>
          </a:p>
          <a:p>
            <a:endParaRPr lang="en-US" dirty="0"/>
          </a:p>
          <a:p>
            <a:r>
              <a:rPr lang="en-US" dirty="0"/>
              <a:t>component - physical structure of code in terms of code 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Diagrams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71600" y="19812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u="sng"/>
              <a:t>domain expert</a:t>
            </a:r>
            <a:endParaRPr lang="en-US"/>
          </a:p>
          <a:p>
            <a:r>
              <a:rPr lang="en-US"/>
              <a:t>use case</a:t>
            </a:r>
          </a:p>
          <a:p>
            <a:r>
              <a:rPr lang="en-US"/>
              <a:t>activity</a:t>
            </a:r>
          </a:p>
          <a:p>
            <a:r>
              <a:rPr lang="en-US"/>
              <a:t>interaction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u="sng"/>
              <a:t>system designer</a:t>
            </a:r>
            <a:endParaRPr lang="en-US"/>
          </a:p>
          <a:p>
            <a:r>
              <a:rPr lang="en-US"/>
              <a:t>class</a:t>
            </a:r>
          </a:p>
          <a:p>
            <a:r>
              <a:rPr lang="en-US"/>
              <a:t>component</a:t>
            </a:r>
          </a:p>
          <a:p>
            <a:r>
              <a:rPr lang="en-US"/>
              <a:t>deployment</a:t>
            </a:r>
          </a:p>
          <a:p>
            <a:r>
              <a:rPr lang="en-US"/>
              <a:t>state</a:t>
            </a:r>
          </a:p>
          <a:p>
            <a:r>
              <a:rPr lang="en-US"/>
              <a:t>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{5907A5DB-EFFD-7C40-9A14-984F07F88BA7}tf10001119</Template>
  <TotalTime>377</TotalTime>
  <Words>1072</Words>
  <Application>Microsoft Macintosh PowerPoint</Application>
  <PresentationFormat>On-screen Show (4:3)</PresentationFormat>
  <Paragraphs>252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Gill Sans MT</vt:lpstr>
      <vt:lpstr>Tahoma</vt:lpstr>
      <vt:lpstr>Times New Roman</vt:lpstr>
      <vt:lpstr>Verdana</vt:lpstr>
      <vt:lpstr>Wingdings</vt:lpstr>
      <vt:lpstr>Wingdings 2</vt:lpstr>
      <vt:lpstr>Gallery</vt:lpstr>
      <vt:lpstr>Bitmap Image</vt:lpstr>
      <vt:lpstr>PowerPoint Presentation</vt:lpstr>
      <vt:lpstr>What is UML and Why we use UML?</vt:lpstr>
      <vt:lpstr>What is UML and Why we use UML?</vt:lpstr>
      <vt:lpstr>PowerPoint Presentation</vt:lpstr>
      <vt:lpstr>What is UML and Why we use UML?</vt:lpstr>
      <vt:lpstr>UML supported diagrams </vt:lpstr>
      <vt:lpstr>Brief Overview</vt:lpstr>
      <vt:lpstr>Overview (cont.)</vt:lpstr>
      <vt:lpstr>Organization of Diagrams</vt:lpstr>
      <vt:lpstr>Use-Case Diagrams</vt:lpstr>
      <vt:lpstr>Use-Case Diagrams</vt:lpstr>
      <vt:lpstr>Use-Case Diagrams</vt:lpstr>
      <vt:lpstr>Use-Case Diagrams</vt:lpstr>
      <vt:lpstr>Use-Case Diagrams</vt:lpstr>
      <vt:lpstr>Use-Case Diagrams</vt:lpstr>
      <vt:lpstr>Use-Case Diagrams</vt:lpstr>
      <vt:lpstr>How do we design classes?</vt:lpstr>
      <vt:lpstr>UML class diagrams</vt:lpstr>
      <vt:lpstr>Diagram of one class</vt:lpstr>
      <vt:lpstr>Class attributes</vt:lpstr>
      <vt:lpstr>Class operations / methods</vt:lpstr>
      <vt:lpstr>Relationships btwn. classes</vt:lpstr>
      <vt:lpstr>Generalization relationships</vt:lpstr>
      <vt:lpstr>Associational relationships</vt:lpstr>
      <vt:lpstr>Multiplicity of associations</vt:lpstr>
      <vt:lpstr>Association types</vt:lpstr>
      <vt:lpstr>Class diagram example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206</dc:title>
  <dc:creator>user</dc:creator>
  <cp:lastModifiedBy>Microsoft Office User</cp:lastModifiedBy>
  <cp:revision>48</cp:revision>
  <dcterms:created xsi:type="dcterms:W3CDTF">2016-06-09T02:55:59Z</dcterms:created>
  <dcterms:modified xsi:type="dcterms:W3CDTF">2021-11-28T13:42:29Z</dcterms:modified>
</cp:coreProperties>
</file>