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69" r:id="rId8"/>
    <p:sldId id="258" r:id="rId9"/>
    <p:sldId id="270" r:id="rId10"/>
    <p:sldId id="261" r:id="rId11"/>
    <p:sldId id="271" r:id="rId12"/>
    <p:sldId id="272" r:id="rId13"/>
    <p:sldId id="273" r:id="rId14"/>
    <p:sldId id="27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206" y="503318"/>
            <a:ext cx="7077456" cy="1243584"/>
          </a:xfrm>
        </p:spPr>
        <p:txBody>
          <a:bodyPr/>
          <a:lstStyle/>
          <a:p>
            <a:r>
              <a:rPr lang="en-US" dirty="0" smtClean="0"/>
              <a:t>Vector Space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4124" y="2027584"/>
            <a:ext cx="8306727" cy="4643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Hasibul</a:t>
            </a:r>
            <a:r>
              <a:rPr lang="en-US" sz="2000" dirty="0" smtClean="0"/>
              <a:t> </a:t>
            </a:r>
            <a:r>
              <a:rPr lang="en-US" sz="2000" dirty="0" err="1" smtClean="0"/>
              <a:t>Hasem</a:t>
            </a:r>
            <a:r>
              <a:rPr lang="en-US" sz="2000" dirty="0" smtClean="0"/>
              <a:t> </a:t>
            </a:r>
            <a:r>
              <a:rPr lang="en-US" sz="2000" dirty="0" err="1" smtClean="0"/>
              <a:t>Shanto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1400" dirty="0" smtClean="0"/>
              <a:t>ID:2019-1-60-025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Md. </a:t>
            </a:r>
            <a:r>
              <a:rPr lang="en-US" sz="2000" dirty="0" err="1"/>
              <a:t>Abir</a:t>
            </a:r>
            <a:r>
              <a:rPr lang="en-US" sz="2000" dirty="0"/>
              <a:t> Hasan </a:t>
            </a:r>
            <a:r>
              <a:rPr lang="en-US" sz="2000" dirty="0" smtClean="0"/>
              <a:t>Khan                </a:t>
            </a:r>
            <a:r>
              <a:rPr lang="en-US" sz="2800" dirty="0" smtClean="0"/>
              <a:t>Section:08 </a:t>
            </a:r>
            <a:r>
              <a:rPr lang="en-US" sz="2000" dirty="0" smtClean="0"/>
              <a:t>   </a:t>
            </a:r>
          </a:p>
          <a:p>
            <a:pPr lvl="0">
              <a:buClr>
                <a:srgbClr val="47C3D3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ID:2019-1-60-013</a:t>
            </a:r>
          </a:p>
          <a:p>
            <a:pPr lvl="0">
              <a:buClr>
                <a:srgbClr val="47C3D3"/>
              </a:buClr>
            </a:pPr>
            <a:r>
              <a:rPr lang="en-US" sz="2400" dirty="0" smtClean="0"/>
              <a:t>                                        MAT205</a:t>
            </a:r>
          </a:p>
          <a:p>
            <a:r>
              <a:rPr lang="pt-BR" sz="2000" dirty="0" smtClean="0"/>
              <a:t>A </a:t>
            </a:r>
            <a:r>
              <a:rPr lang="pt-BR" sz="2000" dirty="0"/>
              <a:t>K M Tanzirul </a:t>
            </a:r>
            <a:r>
              <a:rPr lang="pt-BR" sz="2000" dirty="0" smtClean="0"/>
              <a:t>Islam                 Presented to</a:t>
            </a:r>
          </a:p>
          <a:p>
            <a:pPr lvl="0">
              <a:buClr>
                <a:srgbClr val="47C3D3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ID:2019-1-60-090                                 Dr. Nepal Chandra Roy</a:t>
            </a:r>
          </a:p>
          <a:p>
            <a:pPr lvl="0">
              <a:buClr>
                <a:srgbClr val="47C3D3"/>
              </a:buClr>
            </a:pPr>
            <a:endParaRPr lang="pt-BR" sz="2400" dirty="0" smtClean="0"/>
          </a:p>
          <a:p>
            <a:r>
              <a:rPr lang="en-US" sz="2000" dirty="0" err="1" smtClean="0"/>
              <a:t>Humayun</a:t>
            </a:r>
            <a:r>
              <a:rPr lang="en-US" sz="2000" dirty="0" smtClean="0"/>
              <a:t> </a:t>
            </a:r>
            <a:r>
              <a:rPr lang="en-US" sz="2000" dirty="0"/>
              <a:t>Rashid </a:t>
            </a:r>
            <a:r>
              <a:rPr lang="en-US" sz="2000" dirty="0" err="1" smtClean="0"/>
              <a:t>Rahat</a:t>
            </a:r>
            <a:endParaRPr lang="en-US" sz="2000" dirty="0" smtClean="0"/>
          </a:p>
          <a:p>
            <a:pPr lvl="0">
              <a:buClr>
                <a:srgbClr val="47C3D3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ID:2019-1-60-007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of Matrices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The number of </a:t>
            </a:r>
            <a:r>
              <a:rPr lang="en-US" sz="2800" dirty="0" smtClean="0">
                <a:solidFill>
                  <a:srgbClr val="FF0000"/>
                </a:solidFill>
              </a:rPr>
              <a:t>non-zero</a:t>
            </a:r>
            <a:r>
              <a:rPr lang="en-US" sz="2800" dirty="0" smtClean="0"/>
              <a:t> rows in the row reduced form of a matrix is called the row-rank of the matrix.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Properties 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1. the rank of m*n matrix is positive integer </a:t>
            </a:r>
            <a:r>
              <a:rPr lang="en-US" sz="2800" dirty="0"/>
              <a:t>and  rank(A) </a:t>
            </a:r>
            <a:r>
              <a:rPr lang="en-US" sz="2800" dirty="0" smtClean="0"/>
              <a:t>≤ min(</a:t>
            </a:r>
            <a:r>
              <a:rPr lang="en-US" sz="2800" dirty="0" err="1" smtClean="0"/>
              <a:t>m,n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2. If A is a square matrix then A is invertible if and if only if A has a full rank.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9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uses of Vector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291614" cy="47992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We </a:t>
            </a:r>
            <a:r>
              <a:rPr lang="en-US" sz="2000" dirty="0"/>
              <a:t>can propose results on the basis of speed. But if the particular direction is significant to us, then we have to use vectors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Hollow cylinder </a:t>
            </a:r>
            <a:r>
              <a:rPr lang="en-US" sz="2000" dirty="0" smtClean="0"/>
              <a:t>design:- </a:t>
            </a:r>
            <a:r>
              <a:rPr lang="en-US" sz="2000" dirty="0"/>
              <a:t>Components of stresses sets the factor of safety </a:t>
            </a:r>
            <a:r>
              <a:rPr lang="en-US" sz="2000" dirty="0" smtClean="0"/>
              <a:t>criteria.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Area can be used as vector or even scalar(mostly). Typical properties are directional and find their significance in flux, magnetic fields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Navigating by air and by boat is generally done using vectors. Planes are given a vector to travel, and they use their speed to determine how far they need </a:t>
            </a:r>
            <a:r>
              <a:rPr lang="en-US" sz="2000" dirty="0" smtClean="0"/>
              <a:t>to go.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Holding the umbrella when it is </a:t>
            </a:r>
            <a:r>
              <a:rPr lang="en-US" sz="2000" dirty="0" smtClean="0"/>
              <a:t>raining is a use of vector space.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99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50951"/>
            <a:ext cx="7781544" cy="859055"/>
          </a:xfrm>
        </p:spPr>
        <p:txBody>
          <a:bodyPr/>
          <a:lstStyle/>
          <a:p>
            <a:r>
              <a:rPr lang="en-US" dirty="0" smtClean="0"/>
              <a:t>History of Vector Space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336" y="2480806"/>
            <a:ext cx="7620387" cy="396880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 1844, </a:t>
            </a:r>
            <a:r>
              <a:rPr lang="en-US" sz="2400" dirty="0" err="1" smtClean="0">
                <a:solidFill>
                  <a:srgbClr val="FF0000"/>
                </a:solidFill>
              </a:rPr>
              <a:t>Harmann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Grassman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gave the first introduction about Vector Space.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Then in 1888, </a:t>
            </a:r>
            <a:r>
              <a:rPr lang="en-US" sz="2400" dirty="0" err="1" smtClean="0">
                <a:solidFill>
                  <a:srgbClr val="FF0000"/>
                </a:solidFill>
              </a:rPr>
              <a:t>Guiseppe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Peano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gave the definition of Vector Space and Linear maps.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/>
              <a:t>Peano</a:t>
            </a:r>
            <a:r>
              <a:rPr lang="en-US" sz="2400" dirty="0"/>
              <a:t> called his vector spaces “linear systems” because he correctly saw that one can obtain any vector in the space from a linear combination of finitely many vectors and </a:t>
            </a:r>
            <a:r>
              <a:rPr lang="en-US" sz="2400" dirty="0" smtClean="0"/>
              <a:t>scalars.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ermann Graßman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68" t="-146724" r="156246" b="159950"/>
          <a:stretch/>
        </p:blipFill>
        <p:spPr bwMode="auto">
          <a:xfrm>
            <a:off x="76062" y="-1716488"/>
            <a:ext cx="2555820" cy="269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00" y="538701"/>
            <a:ext cx="7781544" cy="859055"/>
          </a:xfrm>
        </p:spPr>
        <p:txBody>
          <a:bodyPr/>
          <a:lstStyle/>
          <a:p>
            <a:r>
              <a:rPr lang="en-US" dirty="0" smtClean="0"/>
              <a:t>What is Vector Space?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34601"/>
            <a:ext cx="6803136" cy="44888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A Vector Space V is a set that is closed under finite </a:t>
            </a:r>
            <a:r>
              <a:rPr lang="en-US" sz="2400" dirty="0" smtClean="0">
                <a:solidFill>
                  <a:srgbClr val="FF0000"/>
                </a:solidFill>
              </a:rPr>
              <a:t>vector addition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scalar multiplication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But the set of all </a:t>
            </a:r>
            <a:r>
              <a:rPr lang="en-US" sz="2400" dirty="0"/>
              <a:t>i</a:t>
            </a:r>
            <a:r>
              <a:rPr lang="en-US" sz="2400" dirty="0" smtClean="0"/>
              <a:t>ntegers is not a vector space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The set off all </a:t>
            </a:r>
            <a:r>
              <a:rPr lang="en-US" sz="2400" dirty="0" smtClean="0">
                <a:solidFill>
                  <a:srgbClr val="FF0000"/>
                </a:solidFill>
              </a:rPr>
              <a:t>polynomials</a:t>
            </a:r>
            <a:r>
              <a:rPr lang="en-US" sz="2400" dirty="0" smtClean="0"/>
              <a:t> is not a vector space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As example, P(x)=X, Q(x)=2X+1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So, P(x)+Q(x)= X+1</a:t>
            </a:r>
          </a:p>
          <a:p>
            <a:r>
              <a:rPr lang="en-US" sz="2400" dirty="0" smtClean="0"/>
              <a:t>It is not closed under scalar multiplication.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21419"/>
            <a:ext cx="7781544" cy="721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Axioms of Vector 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39186"/>
            <a:ext cx="6803136" cy="47469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Closure under </a:t>
            </a:r>
            <a:r>
              <a:rPr lang="en-US" sz="2400" dirty="0" smtClean="0"/>
              <a:t>addition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u+v</a:t>
            </a:r>
            <a:r>
              <a:rPr lang="en-US" sz="2400" dirty="0"/>
              <a:t> is in </a:t>
            </a:r>
            <a:r>
              <a:rPr lang="en-US" sz="2400" dirty="0" smtClean="0"/>
              <a:t>V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Commutative </a:t>
            </a:r>
            <a:r>
              <a:rPr lang="en-US" sz="2400" dirty="0" smtClean="0"/>
              <a:t>property</a:t>
            </a:r>
          </a:p>
          <a:p>
            <a:r>
              <a:rPr lang="en-US" sz="2400" dirty="0"/>
              <a:t>        </a:t>
            </a:r>
            <a:r>
              <a:rPr lang="en-US" sz="2400" dirty="0" err="1" smtClean="0"/>
              <a:t>u+v</a:t>
            </a:r>
            <a:r>
              <a:rPr lang="en-US" sz="2400" dirty="0" smtClean="0"/>
              <a:t>=</a:t>
            </a:r>
            <a:r>
              <a:rPr lang="en-US" sz="2400" dirty="0" err="1" smtClean="0"/>
              <a:t>v+u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Associative </a:t>
            </a:r>
            <a:r>
              <a:rPr lang="en-US" sz="2400" dirty="0" smtClean="0"/>
              <a:t>property</a:t>
            </a:r>
          </a:p>
          <a:p>
            <a:r>
              <a:rPr lang="en-US" sz="2400" dirty="0"/>
              <a:t>        u+(</a:t>
            </a:r>
            <a:r>
              <a:rPr lang="en-US" sz="2400" dirty="0" err="1"/>
              <a:t>v+w</a:t>
            </a:r>
            <a:r>
              <a:rPr lang="en-US" sz="2400" dirty="0"/>
              <a:t>)=(</a:t>
            </a:r>
            <a:r>
              <a:rPr lang="en-US" sz="2400" dirty="0" err="1"/>
              <a:t>u+v</a:t>
            </a:r>
            <a:r>
              <a:rPr lang="en-US" sz="2400" dirty="0"/>
              <a:t>)+</a:t>
            </a:r>
            <a:r>
              <a:rPr lang="en-US" sz="2400" dirty="0" smtClean="0"/>
              <a:t>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Distributive </a:t>
            </a:r>
            <a:r>
              <a:rPr lang="en-US" sz="2400" dirty="0" smtClean="0"/>
              <a:t>property</a:t>
            </a:r>
          </a:p>
          <a:p>
            <a:r>
              <a:rPr lang="en-US" sz="2400" dirty="0"/>
              <a:t>        c(</a:t>
            </a:r>
            <a:r>
              <a:rPr lang="en-US" sz="2400" dirty="0" err="1"/>
              <a:t>u+v</a:t>
            </a:r>
            <a:r>
              <a:rPr lang="en-US" sz="2400" dirty="0"/>
              <a:t>)=</a:t>
            </a:r>
            <a:r>
              <a:rPr lang="en-US" sz="2400" dirty="0" err="1" smtClean="0"/>
              <a:t>cu+cv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1(u)=</a:t>
            </a:r>
            <a:r>
              <a:rPr lang="en-US" sz="2400" dirty="0" smtClean="0"/>
              <a:t>u is called Scalar Identity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7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Subspace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06163"/>
            <a:ext cx="6870700" cy="41124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400" dirty="0" smtClean="0"/>
              <a:t>If W is a nonempty subset of a vector space V, then W is a subspace of V.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There are two conditions for becoming subspace</a:t>
            </a:r>
          </a:p>
          <a:p>
            <a:r>
              <a:rPr lang="en-US" sz="2400" dirty="0" smtClean="0"/>
              <a:t>If u and v are in W, then </a:t>
            </a:r>
            <a:r>
              <a:rPr lang="en-US" sz="2400" dirty="0" err="1" smtClean="0"/>
              <a:t>u+v</a:t>
            </a:r>
            <a:r>
              <a:rPr lang="en-US" sz="2400" dirty="0" smtClean="0"/>
              <a:t> is in W.</a:t>
            </a:r>
          </a:p>
          <a:p>
            <a:r>
              <a:rPr lang="en-US" sz="2400" dirty="0" smtClean="0"/>
              <a:t>If u is in W and c is .any scalar, then cu is in W.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Linear Combination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982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 vector v in a vector space V is called linear combination of the </a:t>
            </a:r>
            <a:r>
              <a:rPr lang="en-US" sz="2400" dirty="0"/>
              <a:t>vectors </a:t>
            </a:r>
            <a:r>
              <a:rPr lang="en-US" sz="2400" dirty="0" smtClean="0"/>
              <a:t>u1</a:t>
            </a:r>
            <a:r>
              <a:rPr lang="en-US" sz="2400" dirty="0"/>
              <a:t>; </a:t>
            </a:r>
            <a:r>
              <a:rPr lang="en-US" sz="2400" dirty="0" smtClean="0"/>
              <a:t>u2</a:t>
            </a:r>
            <a:r>
              <a:rPr lang="en-US" sz="2400" dirty="0"/>
              <a:t>; </a:t>
            </a:r>
            <a:r>
              <a:rPr lang="en-US" sz="2400" dirty="0" smtClean="0"/>
              <a:t>u3</a:t>
            </a:r>
            <a:r>
              <a:rPr lang="en-US" sz="2400" dirty="0"/>
              <a:t>; </a:t>
            </a:r>
            <a:r>
              <a:rPr lang="en-US" sz="2400" dirty="0" smtClean="0"/>
              <a:t>u4</a:t>
            </a:r>
            <a:r>
              <a:rPr lang="en-US" sz="2400" dirty="0"/>
              <a:t>; </a:t>
            </a:r>
            <a:r>
              <a:rPr lang="en-US" sz="2400" dirty="0" err="1" smtClean="0"/>
              <a:t>uk</a:t>
            </a:r>
            <a:r>
              <a:rPr lang="en-US" sz="2400" dirty="0" smtClean="0"/>
              <a:t> in V </a:t>
            </a:r>
            <a:br>
              <a:rPr lang="en-US" sz="2400" dirty="0" smtClean="0"/>
            </a:br>
            <a:r>
              <a:rPr lang="en-US" sz="2400" dirty="0" smtClean="0"/>
              <a:t>if v can be written in form </a:t>
            </a:r>
            <a:br>
              <a:rPr lang="en-US" sz="2400" dirty="0" smtClean="0"/>
            </a:br>
            <a:r>
              <a:rPr lang="en-US" sz="2400" dirty="0" smtClean="0"/>
              <a:t>           v = c1u1+c2u2+……..+</a:t>
            </a:r>
            <a:r>
              <a:rPr lang="en-US" sz="2400" dirty="0" err="1" smtClean="0"/>
              <a:t>ckuk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[where c1,c2,…..</a:t>
            </a:r>
            <a:r>
              <a:rPr lang="en-US" sz="2400" dirty="0" err="1" smtClean="0"/>
              <a:t>ck</a:t>
            </a:r>
            <a:r>
              <a:rPr lang="en-US" sz="2400" dirty="0" smtClean="0"/>
              <a:t> are scalars.]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If one vector is equal to the </a:t>
            </a:r>
            <a:r>
              <a:rPr lang="en-US" sz="2400" dirty="0">
                <a:solidFill>
                  <a:srgbClr val="FF0000"/>
                </a:solidFill>
              </a:rPr>
              <a:t>sum of scalar multiples</a:t>
            </a:r>
            <a:r>
              <a:rPr lang="en-US" sz="2400" dirty="0"/>
              <a:t> of other vectors, it is said to be a linear combination of the other vectors.</a:t>
            </a:r>
          </a:p>
        </p:txBody>
      </p:sp>
    </p:spTree>
    <p:extLst>
      <p:ext uri="{BB962C8B-B14F-4D97-AF65-F5344CB8AC3E}">
        <p14:creationId xmlns:p14="http://schemas.microsoft.com/office/powerpoint/2010/main" val="12870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of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Linear Dependence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set of two vectors is linearly dependent if at least one vector is a multiple of the other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vectors are considered to be linearly dependent if one vector is a linear combination or multiple of the other vectors and the augmented matrix </a:t>
            </a:r>
            <a:r>
              <a:rPr lang="en-US" sz="2000" dirty="0" smtClean="0"/>
              <a:t>gives </a:t>
            </a:r>
            <a:r>
              <a:rPr lang="en-US" sz="2000" dirty="0"/>
              <a:t>the non </a:t>
            </a:r>
            <a:r>
              <a:rPr lang="en-US" sz="2000" dirty="0" smtClean="0"/>
              <a:t>trivial </a:t>
            </a:r>
            <a:r>
              <a:rPr lang="en-US" sz="2000" dirty="0"/>
              <a:t>solution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On a set of vectors, if at least one of the vectors can be written as a linear combination of the others, then they are said to be linearly </a:t>
            </a:r>
            <a:r>
              <a:rPr lang="en-US" sz="2000" dirty="0" smtClean="0"/>
              <a:t>dependent.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set of two vectors is linearly independent if and only if neither of the vectors is a </a:t>
            </a:r>
            <a:r>
              <a:rPr lang="en-US" sz="2000" dirty="0" smtClean="0"/>
              <a:t>multiple </a:t>
            </a:r>
            <a:r>
              <a:rPr lang="en-US" sz="2000" dirty="0"/>
              <a:t>of the other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vectors are considered linearly independent </a:t>
            </a:r>
            <a:r>
              <a:rPr lang="en-US" sz="2000" dirty="0" smtClean="0"/>
              <a:t>if </a:t>
            </a:r>
            <a:r>
              <a:rPr lang="en-US" sz="2000" dirty="0"/>
              <a:t>their augmented </a:t>
            </a:r>
            <a:r>
              <a:rPr lang="en-US" sz="2000" dirty="0" smtClean="0"/>
              <a:t>matrix </a:t>
            </a:r>
            <a:r>
              <a:rPr lang="en-US" sz="2000" dirty="0"/>
              <a:t>gives </a:t>
            </a:r>
            <a:r>
              <a:rPr lang="en-US" sz="2000" dirty="0" smtClean="0"/>
              <a:t>only </a:t>
            </a:r>
            <a:r>
              <a:rPr lang="en-US" sz="2000" dirty="0"/>
              <a:t>the trivial solution </a:t>
            </a:r>
            <a:r>
              <a:rPr lang="en-US" sz="2000" dirty="0" smtClean="0"/>
              <a:t>x=0.</a:t>
            </a:r>
          </a:p>
          <a:p>
            <a:endParaRPr lang="en-US" sz="2000" dirty="0"/>
          </a:p>
          <a:p>
            <a:r>
              <a:rPr lang="en-US" sz="2000" dirty="0"/>
              <a:t>a linearly independent set of vectors is a set where each vector cannot be made as a combination of the other vectors in the set.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Basis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600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 set of vectors in a vector space V is called a basis if the vectors are linearly independent and every vector in the vector space is a linear combination of this 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Conditions: Let B denotes a subset of a vector space V.</a:t>
            </a:r>
          </a:p>
          <a:p>
            <a:pPr marL="0" indent="0">
              <a:buNone/>
            </a:pPr>
            <a:r>
              <a:rPr lang="en-US" sz="2400" dirty="0" smtClean="0"/>
              <a:t>    Then, B is a basis if and only if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1.  B is a minimal generating set of V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2. B is a maximal set of linearly independent              vectors.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0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Dimension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5722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number of rows and columns of a matrix, written in the form </a:t>
            </a:r>
            <a:r>
              <a:rPr lang="en-US" sz="2400" dirty="0" smtClean="0">
                <a:solidFill>
                  <a:srgbClr val="FF0000"/>
                </a:solidFill>
              </a:rPr>
              <a:t>rows*columns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Suppose m is rows and n is columns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So the dimensions are m*n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and it is read “m by n”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number of vectors in a basis for V is called the dimension of V, denoted by dim(V).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 vector space that consists of only the zero vector has dimension zero.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4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811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Trade Gothic LT Pro</vt:lpstr>
      <vt:lpstr>Arial</vt:lpstr>
      <vt:lpstr>Calibri</vt:lpstr>
      <vt:lpstr>Tahoma</vt:lpstr>
      <vt:lpstr>Trebuchet MS</vt:lpstr>
      <vt:lpstr>Wingdings</vt:lpstr>
      <vt:lpstr>Office Theme</vt:lpstr>
      <vt:lpstr>Vector Space</vt:lpstr>
      <vt:lpstr>History of Vector Space</vt:lpstr>
      <vt:lpstr>What is Vector Space?</vt:lpstr>
      <vt:lpstr>Axioms of Vector Spaces</vt:lpstr>
      <vt:lpstr>Subspace</vt:lpstr>
      <vt:lpstr>Linear Combination</vt:lpstr>
      <vt:lpstr>Differences of</vt:lpstr>
      <vt:lpstr>Basis</vt:lpstr>
      <vt:lpstr>Dimension</vt:lpstr>
      <vt:lpstr>Rank of Matrices</vt:lpstr>
      <vt:lpstr>Real life uses of Vector Space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2021-09-07T13:39:23Z</dcterms:created>
  <dcterms:modified xsi:type="dcterms:W3CDTF">2021-09-09T07:17:52Z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