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90" r:id="rId6"/>
    <p:sldId id="304" r:id="rId7"/>
    <p:sldId id="266" r:id="rId8"/>
    <p:sldId id="303" r:id="rId9"/>
    <p:sldId id="309" r:id="rId10"/>
    <p:sldId id="312" r:id="rId11"/>
    <p:sldId id="311" r:id="rId12"/>
    <p:sldId id="275" r:id="rId1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7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C0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6-4310-A8B0-2035D854994C}"/>
              </c:ext>
            </c:extLst>
          </c:dPt>
          <c:dPt>
            <c:idx val="1"/>
            <c:bubble3D val="0"/>
            <c:spPr>
              <a:solidFill>
                <a:srgbClr val="E9E6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6-4310-A8B0-2035D854994C}"/>
              </c:ext>
            </c:extLst>
          </c:dPt>
          <c:dPt>
            <c:idx val="2"/>
            <c:bubble3D val="0"/>
            <c:spPr>
              <a:solidFill>
                <a:srgbClr val="E9E6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E6-4310-A8B0-2035D854994C}"/>
              </c:ext>
            </c:extLst>
          </c:dPt>
          <c:dPt>
            <c:idx val="3"/>
            <c:bubble3D val="0"/>
            <c:spPr>
              <a:solidFill>
                <a:srgbClr val="E9E6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E6-4310-A8B0-2035D854994C}"/>
              </c:ext>
            </c:extLst>
          </c:dPt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E6-4310-A8B0-2035D8549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EE-4329-89F6-BD625CE6A08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EE-4329-89F6-BD625CE6A08A}"/>
              </c:ext>
            </c:extLst>
          </c:dPt>
          <c:dPt>
            <c:idx val="2"/>
            <c:bubble3D val="0"/>
            <c:spPr>
              <a:solidFill>
                <a:srgbClr val="C0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EE-4329-89F6-BD625CE6A08A}"/>
              </c:ext>
            </c:extLst>
          </c:dPt>
          <c:dPt>
            <c:idx val="3"/>
            <c:bubble3D val="0"/>
            <c:spPr>
              <a:solidFill>
                <a:srgbClr val="C0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EE-4329-89F6-BD625CE6A08A}"/>
              </c:ext>
            </c:extLst>
          </c:dPt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EE-4329-89F6-BD625CE6A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E9E6DF"/>
            </a:solidFill>
            <a:ln>
              <a:noFill/>
            </a:ln>
          </c:spPr>
          <c:dPt>
            <c:idx val="0"/>
            <c:bubble3D val="0"/>
            <c:spPr>
              <a:solidFill>
                <a:srgbClr val="E9E6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39-4882-B53F-7D54DC816E33}"/>
              </c:ext>
            </c:extLst>
          </c:dPt>
          <c:dPt>
            <c:idx val="1"/>
            <c:bubble3D val="0"/>
            <c:spPr>
              <a:solidFill>
                <a:srgbClr val="E9E6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39-4882-B53F-7D54DC816E33}"/>
              </c:ext>
            </c:extLst>
          </c:dPt>
          <c:dPt>
            <c:idx val="2"/>
            <c:bubble3D val="0"/>
            <c:spPr>
              <a:solidFill>
                <a:srgbClr val="E9E6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39-4882-B53F-7D54DC816E33}"/>
              </c:ext>
            </c:extLst>
          </c:dPt>
          <c:dPt>
            <c:idx val="3"/>
            <c:bubble3D val="0"/>
            <c:spPr>
              <a:solidFill>
                <a:srgbClr val="C0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039-4882-B53F-7D54DC816E33}"/>
              </c:ext>
            </c:extLst>
          </c:dPt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39-4882-B53F-7D54DC816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F8B-4BC9-8798-444BCB875C70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F8B-4BC9-8798-444BCB875C70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F8B-4BC9-8798-444BCB875C70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F8B-4BC9-8798-444BCB875C70}"/>
              </c:ext>
            </c:extLst>
          </c:dPt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F8B-4BC9-8798-444BCB875C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29/07/2023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29/07/2023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364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503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75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17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93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50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13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09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chart" Target="../charts/chart1.xml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1550" y="3666796"/>
            <a:ext cx="5476774" cy="1122202"/>
          </a:xfrm>
        </p:spPr>
        <p:txBody>
          <a:bodyPr rtlCol="0"/>
          <a:lstStyle/>
          <a:p>
            <a:pPr rtl="0"/>
            <a:r>
              <a:rPr lang="en-GB" sz="2400" dirty="0"/>
              <a:t>Adventure Works | 2004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1550" y="4590668"/>
            <a:ext cx="4941770" cy="396660"/>
          </a:xfrm>
        </p:spPr>
        <p:txBody>
          <a:bodyPr rtlCol="0">
            <a:noAutofit/>
          </a:bodyPr>
          <a:lstStyle/>
          <a:p>
            <a:pPr rtl="0"/>
            <a:r>
              <a:rPr lang="en-GB" sz="4400" dirty="0"/>
              <a:t>SALES ANALYSIS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237488"/>
            <a:ext cx="8421688" cy="1325563"/>
          </a:xfrm>
        </p:spPr>
        <p:txBody>
          <a:bodyPr rtlCol="0"/>
          <a:lstStyle/>
          <a:p>
            <a:pPr rtl="0"/>
            <a:r>
              <a:rPr lang="en-GB" sz="2400" dirty="0"/>
              <a:t>2004 to date </a:t>
            </a:r>
            <a:br>
              <a:rPr lang="en-GB" dirty="0"/>
            </a:br>
            <a:r>
              <a:rPr lang="en-GB" sz="1600" dirty="0"/>
              <a:t>( </a:t>
            </a:r>
            <a:r>
              <a:rPr lang="en-GB" sz="1600" u="sng" dirty="0"/>
              <a:t>Data Until September </a:t>
            </a:r>
            <a:r>
              <a:rPr lang="en-GB" sz="1600" dirty="0"/>
              <a:t>)</a:t>
            </a:r>
          </a:p>
        </p:txBody>
      </p:sp>
      <p:graphicFrame>
        <p:nvGraphicFramePr>
          <p:cNvPr id="126" name="Content Placeholder 125" title="Funding Chart">
            <a:extLst>
              <a:ext uri="{FF2B5EF4-FFF2-40B4-BE49-F238E27FC236}">
                <a16:creationId xmlns:a16="http://schemas.microsoft.com/office/drawing/2014/main" id="{A036AFA2-B0F0-4DE7-B7AE-E4B852EB3D36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714943551"/>
              </p:ext>
            </p:extLst>
          </p:nvPr>
        </p:nvGraphicFramePr>
        <p:xfrm>
          <a:off x="107473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en-GB" dirty="0"/>
              <a:t>32.2M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rtlCol="0"/>
          <a:lstStyle/>
          <a:p>
            <a:pPr rtl="0"/>
            <a:r>
              <a:rPr lang="en-GB" sz="2000" dirty="0"/>
              <a:t>SALES</a:t>
            </a:r>
          </a:p>
        </p:txBody>
      </p:sp>
      <p:graphicFrame>
        <p:nvGraphicFramePr>
          <p:cNvPr id="127" name="Content Placeholder 126" title="Funding Chart">
            <a:extLst>
              <a:ext uri="{FF2B5EF4-FFF2-40B4-BE49-F238E27FC236}">
                <a16:creationId xmlns:a16="http://schemas.microsoft.com/office/drawing/2014/main" id="{47DB352F-5059-4378-B91D-92E59C6B1B91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3316777260"/>
              </p:ext>
            </p:extLst>
          </p:nvPr>
        </p:nvGraphicFramePr>
        <p:xfrm>
          <a:off x="3811588" y="2119313"/>
          <a:ext cx="1855787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en-US" dirty="0"/>
              <a:t>-13.93M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en-US" sz="2000" dirty="0"/>
              <a:t>PROFIT</a:t>
            </a:r>
            <a:endParaRPr lang="en-GB" sz="2000" dirty="0"/>
          </a:p>
        </p:txBody>
      </p:sp>
      <p:graphicFrame>
        <p:nvGraphicFramePr>
          <p:cNvPr id="128" name="Content Placeholder 127" title="Funding Chart">
            <a:extLst>
              <a:ext uri="{FF2B5EF4-FFF2-40B4-BE49-F238E27FC236}">
                <a16:creationId xmlns:a16="http://schemas.microsoft.com/office/drawing/2014/main" id="{87227872-8A65-49E5-922E-C5FA7A158972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1603379517"/>
              </p:ext>
            </p:extLst>
          </p:nvPr>
        </p:nvGraphicFramePr>
        <p:xfrm>
          <a:off x="9180988" y="2316297"/>
          <a:ext cx="1855788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en-GB" dirty="0"/>
              <a:t>13.95K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en-GB" sz="2000" dirty="0"/>
              <a:t>ORDERS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en-US" dirty="0"/>
              <a:t>23.7K |  828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966221" y="4799565"/>
            <a:ext cx="2681246" cy="438505"/>
          </a:xfrm>
        </p:spPr>
        <p:txBody>
          <a:bodyPr rtlCol="0"/>
          <a:lstStyle/>
          <a:p>
            <a:pPr rtl="0"/>
            <a:r>
              <a:rPr lang="en-US" sz="2000" dirty="0"/>
              <a:t>A</a:t>
            </a:r>
            <a:r>
              <a:rPr lang="en-GB" sz="2000" dirty="0"/>
              <a:t>VG. ORDER VALUE</a:t>
            </a:r>
          </a:p>
          <a:p>
            <a:pPr rtl="0"/>
            <a:r>
              <a:rPr lang="en-GB" dirty="0"/>
              <a:t>OFFLINE | ONLINE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AF15F9B-7927-3EB8-5F3E-2414740D0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068092">
            <a:off x="3901704" y="1990649"/>
            <a:ext cx="1657435" cy="1866996"/>
          </a:xfrm>
          <a:prstGeom prst="rect">
            <a:avLst/>
          </a:prstGeom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74EC64FF-C3C7-F504-152B-AE7D96F283E7}"/>
              </a:ext>
            </a:extLst>
          </p:cNvPr>
          <p:cNvSpPr/>
          <p:nvPr/>
        </p:nvSpPr>
        <p:spPr>
          <a:xfrm rot="10800000">
            <a:off x="4327023" y="2798875"/>
            <a:ext cx="192093" cy="29843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4CEA8B-00D2-0B99-8D4B-202A972B0152}"/>
              </a:ext>
            </a:extLst>
          </p:cNvPr>
          <p:cNvSpPr txBox="1"/>
          <p:nvPr/>
        </p:nvSpPr>
        <p:spPr>
          <a:xfrm>
            <a:off x="4426817" y="2748037"/>
            <a:ext cx="116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137.5%</a:t>
            </a:r>
            <a:endParaRPr lang="en-GB" sz="2000" dirty="0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A07AB319-0220-B01F-5B14-38C6BAD87C96}"/>
              </a:ext>
            </a:extLst>
          </p:cNvPr>
          <p:cNvSpPr/>
          <p:nvPr/>
        </p:nvSpPr>
        <p:spPr>
          <a:xfrm>
            <a:off x="7123350" y="2748038"/>
            <a:ext cx="192093" cy="298435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465103-2F6C-525B-DB1F-0FF6B10921C5}"/>
              </a:ext>
            </a:extLst>
          </p:cNvPr>
          <p:cNvSpPr txBox="1"/>
          <p:nvPr/>
        </p:nvSpPr>
        <p:spPr>
          <a:xfrm>
            <a:off x="7219397" y="2697200"/>
            <a:ext cx="116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12.1%</a:t>
            </a:r>
            <a:endParaRPr lang="en-GB" sz="2000" dirty="0"/>
          </a:p>
        </p:txBody>
      </p:sp>
      <p:graphicFrame>
        <p:nvGraphicFramePr>
          <p:cNvPr id="26" name="Content Placeholder 127" title="Funding Chart">
            <a:extLst>
              <a:ext uri="{FF2B5EF4-FFF2-40B4-BE49-F238E27FC236}">
                <a16:creationId xmlns:a16="http://schemas.microsoft.com/office/drawing/2014/main" id="{E1BB669B-2BB3-5C7F-A961-AB2545E42F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61379"/>
              </p:ext>
            </p:extLst>
          </p:nvPr>
        </p:nvGraphicFramePr>
        <p:xfrm>
          <a:off x="6577506" y="2065405"/>
          <a:ext cx="1855788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8" name="Picture 27">
            <a:extLst>
              <a:ext uri="{FF2B5EF4-FFF2-40B4-BE49-F238E27FC236}">
                <a16:creationId xmlns:a16="http://schemas.microsoft.com/office/drawing/2014/main" id="{89528FB4-F3F5-DB84-4CF6-DE22181DF6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752261">
            <a:off x="9193453" y="2110325"/>
            <a:ext cx="1866867" cy="1678543"/>
          </a:xfrm>
          <a:prstGeom prst="rect">
            <a:avLst/>
          </a:prstGeom>
        </p:spPr>
      </p:pic>
      <p:sp>
        <p:nvSpPr>
          <p:cNvPr id="19" name="Arrow: Up 18">
            <a:extLst>
              <a:ext uri="{FF2B5EF4-FFF2-40B4-BE49-F238E27FC236}">
                <a16:creationId xmlns:a16="http://schemas.microsoft.com/office/drawing/2014/main" id="{FA9461D1-4BAF-DC4E-D0E5-565C180EBEA1}"/>
              </a:ext>
            </a:extLst>
          </p:cNvPr>
          <p:cNvSpPr/>
          <p:nvPr/>
        </p:nvSpPr>
        <p:spPr>
          <a:xfrm rot="10800000">
            <a:off x="9740445" y="2869371"/>
            <a:ext cx="192093" cy="29843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A3186-86B6-DBFA-D27A-A68B931AFA81}"/>
              </a:ext>
            </a:extLst>
          </p:cNvPr>
          <p:cNvSpPr txBox="1"/>
          <p:nvPr/>
        </p:nvSpPr>
        <p:spPr>
          <a:xfrm>
            <a:off x="9836492" y="2818533"/>
            <a:ext cx="116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16.5%</a:t>
            </a:r>
            <a:endParaRPr lang="en-GB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545C4E-9F8B-B6ED-3B3F-03BAB514B26F}"/>
              </a:ext>
            </a:extLst>
          </p:cNvPr>
          <p:cNvSpPr/>
          <p:nvPr/>
        </p:nvSpPr>
        <p:spPr>
          <a:xfrm rot="912160">
            <a:off x="9045654" y="3598892"/>
            <a:ext cx="1311432" cy="345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B96595AF-8759-D502-0A22-F991933A34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716754">
            <a:off x="1026507" y="2125307"/>
            <a:ext cx="1932659" cy="1785253"/>
          </a:xfrm>
          <a:prstGeom prst="rect">
            <a:avLst/>
          </a:prstGeom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2DC3278F-30E2-0A3E-76AA-68A3402D56AB}"/>
              </a:ext>
            </a:extLst>
          </p:cNvPr>
          <p:cNvSpPr/>
          <p:nvPr/>
        </p:nvSpPr>
        <p:spPr>
          <a:xfrm rot="10800000">
            <a:off x="1586211" y="2849712"/>
            <a:ext cx="192093" cy="29843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B19D9-5B67-1B6A-F527-FFC34F300306}"/>
              </a:ext>
            </a:extLst>
          </p:cNvPr>
          <p:cNvSpPr txBox="1"/>
          <p:nvPr/>
        </p:nvSpPr>
        <p:spPr>
          <a:xfrm>
            <a:off x="1767456" y="2798875"/>
            <a:ext cx="116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40.7%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0142" y="503235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Sales by country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90601" y="1406464"/>
            <a:ext cx="5105399" cy="1728059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1600" b="1" noProof="1"/>
              <a:t>US</a:t>
            </a:r>
            <a:r>
              <a:rPr lang="en-GB" sz="1600" noProof="1"/>
              <a:t> is the main customer &amp; </a:t>
            </a:r>
            <a:r>
              <a:rPr lang="en-GB" sz="1600" u="sng" noProof="1"/>
              <a:t>significantly exceeds</a:t>
            </a:r>
            <a:r>
              <a:rPr lang="en-GB" sz="1600" noProof="1"/>
              <a:t> other countries throughout any time period.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1600" b="1" noProof="1"/>
              <a:t>Australia</a:t>
            </a:r>
            <a:r>
              <a:rPr lang="en-GB" sz="1600" noProof="1"/>
              <a:t> and </a:t>
            </a:r>
            <a:r>
              <a:rPr lang="en-GB" sz="1600" b="1" noProof="1"/>
              <a:t>European</a:t>
            </a:r>
            <a:r>
              <a:rPr lang="en-GB" sz="1600" noProof="1"/>
              <a:t> countries are </a:t>
            </a:r>
            <a:r>
              <a:rPr lang="en-GB" sz="1600" u="sng" noProof="1"/>
              <a:t>relatively small </a:t>
            </a:r>
            <a:r>
              <a:rPr lang="en-GB" sz="1600" noProof="1"/>
              <a:t>customers, but together they still represent large amount of revenue.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93F1F-BF6F-B38C-67A9-07A291A0E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837" y="1366479"/>
            <a:ext cx="5246299" cy="4778205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9D43204-C3E3-436E-FAEB-77637A1E9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5518"/>
              </p:ext>
            </p:extLst>
          </p:nvPr>
        </p:nvGraphicFramePr>
        <p:xfrm>
          <a:off x="865917" y="3134523"/>
          <a:ext cx="51054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132419466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107677363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563985382"/>
                    </a:ext>
                  </a:extLst>
                </a:gridCol>
              </a:tblGrid>
              <a:tr h="3341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Country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855557"/>
                  </a:ext>
                </a:extLst>
              </a:tr>
              <a:tr h="3341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57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16.16M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57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30.12M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57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33492"/>
                  </a:ext>
                </a:extLst>
              </a:tr>
              <a:tr h="3341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Canada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3.93M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8.17M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579302"/>
                  </a:ext>
                </a:extLst>
              </a:tr>
              <a:tr h="3341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Australia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3.82M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4.55M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884044"/>
                  </a:ext>
                </a:extLst>
              </a:tr>
              <a:tr h="3341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UK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3.04M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4.37M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76699"/>
                  </a:ext>
                </a:extLst>
              </a:tr>
              <a:tr h="3341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France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2.85M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4.37M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473344"/>
                  </a:ext>
                </a:extLst>
              </a:tr>
              <a:tr h="3341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Germany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2.39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2.71M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428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82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22674" y="3055291"/>
            <a:ext cx="2598821" cy="1176650"/>
          </a:xfrm>
        </p:spPr>
        <p:txBody>
          <a:bodyPr rtlCol="0">
            <a:noAutofit/>
          </a:bodyPr>
          <a:lstStyle/>
          <a:p>
            <a:pPr rtl="0"/>
            <a:r>
              <a:rPr lang="en-US" sz="1800" noProof="1"/>
              <a:t>O</a:t>
            </a:r>
            <a:r>
              <a:rPr lang="en-GB" sz="1800" noProof="1"/>
              <a:t>f total revenue accounted by </a:t>
            </a:r>
            <a:r>
              <a:rPr lang="en-GB" sz="1800" b="1" noProof="1"/>
              <a:t>Bikes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BD84A7E6-AAC6-4C01-97EC-255949B94B17}"/>
              </a:ext>
            </a:extLst>
          </p:cNvPr>
          <p:cNvSpPr txBox="1">
            <a:spLocks/>
          </p:cNvSpPr>
          <p:nvPr/>
        </p:nvSpPr>
        <p:spPr>
          <a:xfrm>
            <a:off x="3453914" y="3052430"/>
            <a:ext cx="2619628" cy="1176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noProof="1"/>
              <a:t>Of revenue accounted by </a:t>
            </a:r>
            <a:r>
              <a:rPr lang="en-GB" sz="1800" b="1" noProof="1"/>
              <a:t>Clothes &amp; Accessories </a:t>
            </a:r>
            <a:r>
              <a:rPr lang="en-GB" sz="1800" noProof="1"/>
              <a:t>together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3A1EDE53-BB5C-A70C-8830-F9506914DBF7}"/>
              </a:ext>
            </a:extLst>
          </p:cNvPr>
          <p:cNvSpPr txBox="1">
            <a:spLocks/>
          </p:cNvSpPr>
          <p:nvPr/>
        </p:nvSpPr>
        <p:spPr>
          <a:xfrm>
            <a:off x="6459870" y="1697177"/>
            <a:ext cx="5399413" cy="3125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noProof="1"/>
              <a:t>Road, Mountain &amp; Touring </a:t>
            </a:r>
            <a:r>
              <a:rPr lang="en-GB" sz="1800" noProof="1"/>
              <a:t>bikes are our </a:t>
            </a:r>
            <a:r>
              <a:rPr lang="en-GB" sz="1800" u="sng" noProof="1"/>
              <a:t>top 3 subcategories</a:t>
            </a:r>
          </a:p>
          <a:p>
            <a:pPr>
              <a:lnSpc>
                <a:spcPct val="150000"/>
              </a:lnSpc>
            </a:pPr>
            <a:endParaRPr lang="en-GB" sz="800" u="sng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200" b="1" noProof="1"/>
              <a:t>F</a:t>
            </a:r>
            <a:r>
              <a:rPr lang="en-GB" sz="2200" b="1" noProof="1"/>
              <a:t>rames </a:t>
            </a:r>
            <a:r>
              <a:rPr lang="en-GB" sz="1800" noProof="1"/>
              <a:t>of all types are </a:t>
            </a:r>
            <a:r>
              <a:rPr lang="en-GB" sz="1800" u="sng" noProof="1"/>
              <a:t>next best-sellers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8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800" noProof="1"/>
              <a:t>Subcategory, and even category </a:t>
            </a:r>
            <a:r>
              <a:rPr lang="lt-LT" sz="2200" b="1" noProof="1"/>
              <a:t>sales patterns</a:t>
            </a:r>
            <a:r>
              <a:rPr lang="lt-LT" sz="1800" b="1" noProof="1"/>
              <a:t> </a:t>
            </a:r>
            <a:r>
              <a:rPr lang="lt-LT" sz="1800" noProof="1"/>
              <a:t>are </a:t>
            </a:r>
            <a:r>
              <a:rPr lang="lt-LT" sz="1800" u="sng" noProof="1"/>
              <a:t>similar each year</a:t>
            </a:r>
            <a:r>
              <a:rPr lang="lt-LT" sz="1800" noProof="1"/>
              <a:t>.</a:t>
            </a:r>
            <a:endParaRPr lang="en-GB" sz="1800" noProof="1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25646A7-711D-CDA9-ADEC-37768D0BC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626" y="631517"/>
            <a:ext cx="5399413" cy="1325563"/>
          </a:xfrm>
        </p:spPr>
        <p:txBody>
          <a:bodyPr rtlCol="0"/>
          <a:lstStyle/>
          <a:p>
            <a:pPr rtl="0"/>
            <a:r>
              <a:rPr lang="en-GB" dirty="0" err="1"/>
              <a:t>subCategories</a:t>
            </a:r>
            <a:br>
              <a:rPr lang="en-GB" dirty="0"/>
            </a:b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23C35F-459D-44CC-A04E-CB9AA90395AE}"/>
              </a:ext>
            </a:extLst>
          </p:cNvPr>
          <p:cNvCxnSpPr/>
          <p:nvPr/>
        </p:nvCxnSpPr>
        <p:spPr>
          <a:xfrm>
            <a:off x="6118459" y="368166"/>
            <a:ext cx="0" cy="6121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998C4A88-3429-CCFD-DC67-02E08587A231}"/>
              </a:ext>
            </a:extLst>
          </p:cNvPr>
          <p:cNvSpPr txBox="1">
            <a:spLocks/>
          </p:cNvSpPr>
          <p:nvPr/>
        </p:nvSpPr>
        <p:spPr>
          <a:xfrm>
            <a:off x="361574" y="631517"/>
            <a:ext cx="53994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Categories</a:t>
            </a:r>
            <a:br>
              <a:rPr lang="en-GB" dirty="0"/>
            </a:b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C40AE2-A903-220C-F0F6-1A3CBF9A8F5D}"/>
              </a:ext>
            </a:extLst>
          </p:cNvPr>
          <p:cNvSpPr txBox="1"/>
          <p:nvPr/>
        </p:nvSpPr>
        <p:spPr>
          <a:xfrm>
            <a:off x="3769108" y="2341800"/>
            <a:ext cx="12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&lt;5%</a:t>
            </a:r>
            <a:endParaRPr lang="en-GB" sz="4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B32181-588A-3FDA-3A16-75D9CF21F394}"/>
              </a:ext>
            </a:extLst>
          </p:cNvPr>
          <p:cNvSpPr txBox="1"/>
          <p:nvPr/>
        </p:nvSpPr>
        <p:spPr>
          <a:xfrm>
            <a:off x="1183063" y="2344661"/>
            <a:ext cx="1601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87%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523999" y="1208947"/>
            <a:ext cx="4394199" cy="3938786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US" sz="2200" b="1" noProof="1"/>
              <a:t>Price</a:t>
            </a:r>
            <a:r>
              <a:rPr lang="en-US" sz="1900" noProof="1"/>
              <a:t> is </a:t>
            </a:r>
            <a:r>
              <a:rPr lang="en-US" sz="1900" b="1" noProof="1"/>
              <a:t>main sales reason</a:t>
            </a:r>
            <a:r>
              <a:rPr lang="en-US" sz="1900" noProof="1"/>
              <a:t>, and grew from </a:t>
            </a:r>
            <a:r>
              <a:rPr lang="en-US" sz="1900" b="1" noProof="1"/>
              <a:t>60% </a:t>
            </a:r>
            <a:r>
              <a:rPr lang="en-US" sz="1900" noProof="1"/>
              <a:t>to </a:t>
            </a:r>
            <a:r>
              <a:rPr lang="en-US" sz="1900" b="1" noProof="1"/>
              <a:t>80% </a:t>
            </a:r>
            <a:r>
              <a:rPr lang="en-US" sz="1900" noProof="1"/>
              <a:t>of total sales from 2003 to 2004.</a:t>
            </a:r>
          </a:p>
          <a:p>
            <a:pPr rtl="0"/>
            <a:r>
              <a:rPr lang="en-US" sz="2200" b="1" noProof="1"/>
              <a:t>Promotion</a:t>
            </a:r>
            <a:r>
              <a:rPr lang="en-US" sz="1900" noProof="1"/>
              <a:t> (may also be attributed to price) decreased from a </a:t>
            </a:r>
            <a:r>
              <a:rPr lang="en-US" sz="1900" b="1" noProof="1"/>
              <a:t>quarter</a:t>
            </a:r>
            <a:r>
              <a:rPr lang="en-US" sz="1900" noProof="1"/>
              <a:t> to </a:t>
            </a:r>
            <a:r>
              <a:rPr lang="en-US" sz="1900" b="1" noProof="1"/>
              <a:t>one-tenth </a:t>
            </a:r>
            <a:r>
              <a:rPr lang="en-US" sz="1900" noProof="1"/>
              <a:t>of all sales.</a:t>
            </a:r>
            <a:endParaRPr lang="en-US" sz="1900" b="1" noProof="1"/>
          </a:p>
          <a:p>
            <a:pPr rtl="0"/>
            <a:r>
              <a:rPr lang="en-US" sz="2200" b="1" noProof="1"/>
              <a:t>Review </a:t>
            </a:r>
            <a:r>
              <a:rPr lang="en-US" sz="1900" b="1" noProof="1"/>
              <a:t>shrank by half</a:t>
            </a:r>
            <a:r>
              <a:rPr lang="en-US" sz="1900" noProof="1"/>
              <a:t>, while Manufacturer </a:t>
            </a:r>
            <a:r>
              <a:rPr lang="en-US" sz="1900" b="1" noProof="1"/>
              <a:t>doubled </a:t>
            </a:r>
            <a:r>
              <a:rPr lang="en-US" sz="1900" noProof="1"/>
              <a:t>throughout the year.</a:t>
            </a:r>
          </a:p>
          <a:p>
            <a:pPr rtl="0"/>
            <a:endParaRPr lang="en-US" noProof="1"/>
          </a:p>
          <a:p>
            <a:pPr rtl="0"/>
            <a:endParaRPr lang="en-US" noProof="1"/>
          </a:p>
          <a:p>
            <a:pPr rtl="0"/>
            <a:endParaRPr lang="en-US" noProof="1"/>
          </a:p>
          <a:p>
            <a:pPr rtl="0"/>
            <a:endParaRPr lang="en-US" noProof="1"/>
          </a:p>
          <a:p>
            <a:pPr rtl="0"/>
            <a:r>
              <a:rPr lang="en-US" sz="1200" i="1" noProof="1"/>
              <a:t>In the beginning, 2001, Manufacturer represented 100% of revenue, and 67% in 2002, but price quickly took 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F184E-978C-AA8F-831B-A42746D02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646" y="1208947"/>
            <a:ext cx="5637555" cy="35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5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C05E25-8C0D-4AB3-F2AA-DCD11EEB147C}"/>
              </a:ext>
            </a:extLst>
          </p:cNvPr>
          <p:cNvSpPr txBox="1"/>
          <p:nvPr/>
        </p:nvSpPr>
        <p:spPr>
          <a:xfrm>
            <a:off x="3804836" y="3695953"/>
            <a:ext cx="281567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rtl="0">
              <a:buNone/>
            </a:pPr>
            <a:r>
              <a:rPr lang="en-US" sz="2800" dirty="0">
                <a:cs typeface="Arial" panose="020B0604020202020204" pitchFamily="34" charset="0"/>
              </a:rPr>
              <a:t>Below </a:t>
            </a:r>
            <a:r>
              <a:rPr lang="en-US" sz="2800" b="1" dirty="0">
                <a:cs typeface="Arial" panose="020B0604020202020204" pitchFamily="34" charset="0"/>
              </a:rPr>
              <a:t>10% churn rate shows high loyalty</a:t>
            </a:r>
            <a:r>
              <a:rPr lang="en-US" sz="2800" dirty="0">
                <a:cs typeface="Arial" panose="020B0604020202020204" pitchFamily="34" charset="0"/>
              </a:rPr>
              <a:t> of our customers.</a:t>
            </a:r>
          </a:p>
          <a:p>
            <a:pPr marL="0" indent="0" rtl="0">
              <a:buNone/>
            </a:pPr>
            <a:endParaRPr lang="en-US" sz="2800" dirty="0"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6BDC3-34EE-F858-E199-A3F6E4AFC617}"/>
              </a:ext>
            </a:extLst>
          </p:cNvPr>
          <p:cNvSpPr txBox="1"/>
          <p:nvPr/>
        </p:nvSpPr>
        <p:spPr>
          <a:xfrm>
            <a:off x="2482474" y="1181898"/>
            <a:ext cx="2051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8.46%</a:t>
            </a:r>
            <a:endParaRPr lang="en-GB" sz="60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C03C26-6ED3-9735-F7E8-280E63FED9B9}"/>
              </a:ext>
            </a:extLst>
          </p:cNvPr>
          <p:cNvCxnSpPr>
            <a:cxnSpLocks/>
          </p:cNvCxnSpPr>
          <p:nvPr/>
        </p:nvCxnSpPr>
        <p:spPr>
          <a:xfrm>
            <a:off x="3353983" y="2219813"/>
            <a:ext cx="26950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585B82-CC50-AA91-C9ED-6B0E80C4C96D}"/>
              </a:ext>
            </a:extLst>
          </p:cNvPr>
          <p:cNvSpPr txBox="1"/>
          <p:nvPr/>
        </p:nvSpPr>
        <p:spPr>
          <a:xfrm>
            <a:off x="3074849" y="2197561"/>
            <a:ext cx="34301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rtl="0">
              <a:buNone/>
            </a:pPr>
            <a:r>
              <a:rPr lang="en-US" sz="3600" b="1" dirty="0">
                <a:cs typeface="Arial" panose="020B0604020202020204" pitchFamily="34" charset="0"/>
              </a:rPr>
              <a:t>Customer churn 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899F07-AD16-C003-4885-17E4FDE369DD}"/>
              </a:ext>
            </a:extLst>
          </p:cNvPr>
          <p:cNvSpPr txBox="1"/>
          <p:nvPr/>
        </p:nvSpPr>
        <p:spPr>
          <a:xfrm>
            <a:off x="9665088" y="5875147"/>
            <a:ext cx="28156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cs typeface="Arial" panose="020B0604020202020204" pitchFamily="34" charset="0"/>
              </a:rPr>
              <a:t>Churn = no order within 365 days</a:t>
            </a:r>
          </a:p>
          <a:p>
            <a:pPr marL="0" indent="0" rtl="0">
              <a:buNone/>
            </a:pPr>
            <a:endParaRPr lang="en-U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60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ED6D7AF-7673-FFB4-5EF8-2874854FA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7" y="2760987"/>
            <a:ext cx="6860308" cy="2941909"/>
          </a:xfrm>
          <a:prstGeom prst="rect">
            <a:avLst/>
          </a:prstGeom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4CDDB06E-C115-85DA-17FC-E16D17585771}"/>
              </a:ext>
            </a:extLst>
          </p:cNvPr>
          <p:cNvSpPr txBox="1">
            <a:spLocks/>
          </p:cNvSpPr>
          <p:nvPr/>
        </p:nvSpPr>
        <p:spPr>
          <a:xfrm>
            <a:off x="7659749" y="2239903"/>
            <a:ext cx="3904899" cy="4290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cs typeface="Arial" panose="020B0604020202020204" pitchFamily="34" charset="0"/>
              </a:rPr>
              <a:t>Pamela O </a:t>
            </a:r>
            <a:r>
              <a:rPr lang="en-US" sz="2200" b="1" dirty="0" err="1">
                <a:cs typeface="Arial" panose="020B0604020202020204" pitchFamily="34" charset="0"/>
              </a:rPr>
              <a:t>Ansman</a:t>
            </a:r>
            <a:r>
              <a:rPr lang="en-US" sz="2200" b="1" dirty="0">
                <a:cs typeface="Arial" panose="020B0604020202020204" pitchFamily="34" charset="0"/>
              </a:rPr>
              <a:t> </a:t>
            </a:r>
            <a:r>
              <a:rPr lang="en-US" sz="2200" dirty="0">
                <a:cs typeface="Arial" panose="020B0604020202020204" pitchFamily="34" charset="0"/>
              </a:rPr>
              <a:t>significantly outperforms others</a:t>
            </a:r>
          </a:p>
          <a:p>
            <a:pPr marL="0" indent="0">
              <a:buNone/>
            </a:pPr>
            <a:endParaRPr lang="en-US" sz="9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cs typeface="Arial" panose="020B0604020202020204" pitchFamily="34" charset="0"/>
              </a:rPr>
              <a:t>‘Stairway’ graph shows </a:t>
            </a:r>
            <a:r>
              <a:rPr lang="en-US" sz="2200" dirty="0" err="1">
                <a:cs typeface="Arial" panose="020B0604020202020204" pitchFamily="34" charset="0"/>
              </a:rPr>
              <a:t>salesreps</a:t>
            </a:r>
            <a:r>
              <a:rPr lang="en-US" sz="2200" dirty="0">
                <a:cs typeface="Arial" panose="020B0604020202020204" pitchFamily="34" charset="0"/>
              </a:rPr>
              <a:t> use </a:t>
            </a:r>
            <a:r>
              <a:rPr lang="en-US" sz="2200" b="1" dirty="0">
                <a:cs typeface="Arial" panose="020B0604020202020204" pitchFamily="34" charset="0"/>
              </a:rPr>
              <a:t>different strategies </a:t>
            </a:r>
            <a:r>
              <a:rPr lang="en-US" sz="2200" dirty="0">
                <a:cs typeface="Arial" panose="020B0604020202020204" pitchFamily="34" charset="0"/>
              </a:rPr>
              <a:t>and have </a:t>
            </a:r>
            <a:r>
              <a:rPr lang="en-US" sz="2200" b="1" dirty="0">
                <a:cs typeface="Arial" panose="020B0604020202020204" pitchFamily="34" charset="0"/>
              </a:rPr>
              <a:t>different levels of experience </a:t>
            </a:r>
            <a:r>
              <a:rPr lang="en-US" sz="2200" dirty="0">
                <a:cs typeface="Arial" panose="020B0604020202020204" pitchFamily="34" charset="0"/>
              </a:rPr>
              <a:t>in deal-making.</a:t>
            </a:r>
          </a:p>
          <a:p>
            <a:pPr marL="0" indent="0">
              <a:buNone/>
            </a:pPr>
            <a:endParaRPr lang="en-US" sz="9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cs typeface="Arial" panose="020B0604020202020204" pitchFamily="34" charset="0"/>
              </a:rPr>
              <a:t>Salespersons work in </a:t>
            </a:r>
            <a:r>
              <a:rPr lang="en-US" sz="2200" b="1" dirty="0">
                <a:cs typeface="Arial" panose="020B0604020202020204" pitchFamily="34" charset="0"/>
              </a:rPr>
              <a:t>different regions, </a:t>
            </a:r>
            <a:r>
              <a:rPr lang="en-US" sz="2200" dirty="0">
                <a:cs typeface="Arial" panose="020B0604020202020204" pitchFamily="34" charset="0"/>
              </a:rPr>
              <a:t>thus small differences would be normal.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DA787C-A2D0-8CA7-BE67-D2A2C7B71B23}"/>
              </a:ext>
            </a:extLst>
          </p:cNvPr>
          <p:cNvSpPr txBox="1"/>
          <p:nvPr/>
        </p:nvSpPr>
        <p:spPr>
          <a:xfrm>
            <a:off x="3525821" y="282680"/>
            <a:ext cx="1954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$</a:t>
            </a:r>
            <a:r>
              <a:rPr lang="en-US" sz="6000" b="1" dirty="0"/>
              <a:t>40K</a:t>
            </a:r>
            <a:endParaRPr lang="en-GB" sz="6000" b="1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9A4F283-E13C-DE85-1A8D-EF078E0CC763}"/>
              </a:ext>
            </a:extLst>
          </p:cNvPr>
          <p:cNvSpPr txBox="1">
            <a:spLocks/>
          </p:cNvSpPr>
          <p:nvPr/>
        </p:nvSpPr>
        <p:spPr>
          <a:xfrm>
            <a:off x="5226248" y="477368"/>
            <a:ext cx="3991816" cy="923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Difference between 2 top </a:t>
            </a:r>
            <a:r>
              <a:rPr lang="en-US" sz="2400" dirty="0" err="1">
                <a:cs typeface="Arial" panose="020B0604020202020204" pitchFamily="34" charset="0"/>
              </a:rPr>
              <a:t>salesreps</a:t>
            </a:r>
            <a:r>
              <a:rPr lang="en-US" sz="2400" dirty="0">
                <a:cs typeface="Arial" panose="020B0604020202020204" pitchFamily="34" charset="0"/>
              </a:rPr>
              <a:t>’ average</a:t>
            </a:r>
          </a:p>
        </p:txBody>
      </p:sp>
    </p:spTree>
    <p:extLst>
      <p:ext uri="{BB962C8B-B14F-4D97-AF65-F5344CB8AC3E}">
        <p14:creationId xmlns:p14="http://schemas.microsoft.com/office/powerpoint/2010/main" val="250656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653" y="106067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en-GB" sz="1600" dirty="0"/>
              <a:t>Solutions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7962C4-BBD4-8D27-6F4A-C8E42416557F}"/>
              </a:ext>
            </a:extLst>
          </p:cNvPr>
          <p:cNvSpPr txBox="1">
            <a:spLocks/>
          </p:cNvSpPr>
          <p:nvPr/>
        </p:nvSpPr>
        <p:spPr>
          <a:xfrm>
            <a:off x="4073846" y="1743559"/>
            <a:ext cx="4044308" cy="5758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MAINTAIN COMPETITIVE PRICING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15D1DE9-C0BC-3112-F1A0-2DF70D400AD4}"/>
              </a:ext>
            </a:extLst>
          </p:cNvPr>
          <p:cNvSpPr txBox="1">
            <a:spLocks/>
          </p:cNvSpPr>
          <p:nvPr/>
        </p:nvSpPr>
        <p:spPr>
          <a:xfrm>
            <a:off x="4580169" y="2452764"/>
            <a:ext cx="3069335" cy="78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Especially for bikes and frames, our </a:t>
            </a:r>
            <a:r>
              <a:rPr lang="en-US" sz="1600" u="sng" dirty="0"/>
              <a:t>top sellers</a:t>
            </a:r>
            <a:endParaRPr lang="en-GB" sz="1600" u="sng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07F9D5-470A-1A2E-8B87-75FBC57D4D8E}"/>
              </a:ext>
            </a:extLst>
          </p:cNvPr>
          <p:cNvSpPr txBox="1">
            <a:spLocks/>
          </p:cNvSpPr>
          <p:nvPr/>
        </p:nvSpPr>
        <p:spPr>
          <a:xfrm>
            <a:off x="8316228" y="1709150"/>
            <a:ext cx="3258401" cy="6393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RE-EVALUATE SMALL CATEGORIES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CF5742-1272-B462-549B-09BC17B0605E}"/>
              </a:ext>
            </a:extLst>
          </p:cNvPr>
          <p:cNvSpPr txBox="1">
            <a:spLocks/>
          </p:cNvSpPr>
          <p:nvPr/>
        </p:nvSpPr>
        <p:spPr>
          <a:xfrm>
            <a:off x="8504598" y="2436340"/>
            <a:ext cx="3069335" cy="78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Are clothes and accessories profitable?</a:t>
            </a:r>
            <a:endParaRPr lang="en-GB" sz="16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5B70B89-273A-1A4A-389F-1F64230590FF}"/>
              </a:ext>
            </a:extLst>
          </p:cNvPr>
          <p:cNvSpPr txBox="1">
            <a:spLocks/>
          </p:cNvSpPr>
          <p:nvPr/>
        </p:nvSpPr>
        <p:spPr>
          <a:xfrm>
            <a:off x="307762" y="1760309"/>
            <a:ext cx="3070031" cy="2711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</a:t>
            </a:r>
            <a:r>
              <a:rPr lang="en-GB" sz="2400" dirty="0"/>
              <a:t>ROW IN EUROPE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770B5D7-A628-ED09-A4FE-728E5DC75BFB}"/>
              </a:ext>
            </a:extLst>
          </p:cNvPr>
          <p:cNvSpPr txBox="1">
            <a:spLocks/>
          </p:cNvSpPr>
          <p:nvPr/>
        </p:nvSpPr>
        <p:spPr>
          <a:xfrm>
            <a:off x="308485" y="2308984"/>
            <a:ext cx="3069335" cy="78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Look for possibilities of expanding in </a:t>
            </a:r>
            <a:r>
              <a:rPr lang="en-US" sz="1600" u="sng" dirty="0"/>
              <a:t>other countries</a:t>
            </a:r>
            <a:r>
              <a:rPr lang="en-GB" sz="1600" u="sng" dirty="0"/>
              <a:t> </a:t>
            </a:r>
            <a:endParaRPr lang="en-US" sz="1600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E237D5-E0F9-1CE2-FAB9-32CD401D74D7}"/>
              </a:ext>
            </a:extLst>
          </p:cNvPr>
          <p:cNvSpPr txBox="1">
            <a:spLocks/>
          </p:cNvSpPr>
          <p:nvPr/>
        </p:nvSpPr>
        <p:spPr>
          <a:xfrm>
            <a:off x="6726260" y="3651830"/>
            <a:ext cx="3070031" cy="6393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INVEST IN SALESREPS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C043A18-DEC4-4DE9-99C4-ACF846CA34A3}"/>
              </a:ext>
            </a:extLst>
          </p:cNvPr>
          <p:cNvSpPr txBox="1">
            <a:spLocks/>
          </p:cNvSpPr>
          <p:nvPr/>
        </p:nvSpPr>
        <p:spPr>
          <a:xfrm>
            <a:off x="6583486" y="4456287"/>
            <a:ext cx="3069335" cy="7851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Provide learning courses. Examine </a:t>
            </a:r>
            <a:r>
              <a:rPr lang="en-US" sz="1600" b="1" dirty="0"/>
              <a:t>Pamela O </a:t>
            </a:r>
            <a:r>
              <a:rPr lang="en-US" sz="1600" b="1" dirty="0" err="1"/>
              <a:t>Ansman</a:t>
            </a:r>
            <a:r>
              <a:rPr lang="en-US" sz="1600" dirty="0" err="1"/>
              <a:t>’s</a:t>
            </a:r>
            <a:r>
              <a:rPr lang="en-US" sz="1600" b="1" dirty="0"/>
              <a:t> </a:t>
            </a:r>
            <a:r>
              <a:rPr lang="en-US" sz="1600" dirty="0"/>
              <a:t>methods and teach others</a:t>
            </a:r>
            <a:endParaRPr lang="en-GB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9AD7F-01E1-76FB-188D-416A51A503F1}"/>
              </a:ext>
            </a:extLst>
          </p:cNvPr>
          <p:cNvSpPr txBox="1">
            <a:spLocks/>
          </p:cNvSpPr>
          <p:nvPr/>
        </p:nvSpPr>
        <p:spPr>
          <a:xfrm>
            <a:off x="2164703" y="3633515"/>
            <a:ext cx="3417312" cy="6760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INTRODUCE LOYALTY PROGRAMME</a:t>
            </a:r>
            <a:endParaRPr lang="en-GB" sz="240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43E460D-C34E-E263-A34F-5341DBBCD70D}"/>
              </a:ext>
            </a:extLst>
          </p:cNvPr>
          <p:cNvSpPr txBox="1">
            <a:spLocks/>
          </p:cNvSpPr>
          <p:nvPr/>
        </p:nvSpPr>
        <p:spPr>
          <a:xfrm>
            <a:off x="2338691" y="4456287"/>
            <a:ext cx="3069335" cy="78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To </a:t>
            </a:r>
            <a:r>
              <a:rPr lang="en-US" sz="1600" u="sng" dirty="0"/>
              <a:t>maintain loyalty</a:t>
            </a:r>
            <a:r>
              <a:rPr lang="en-US" sz="1600" dirty="0"/>
              <a:t> of online consumers</a:t>
            </a:r>
          </a:p>
        </p:txBody>
      </p:sp>
    </p:spTree>
    <p:extLst>
      <p:ext uri="{BB962C8B-B14F-4D97-AF65-F5344CB8AC3E}">
        <p14:creationId xmlns:p14="http://schemas.microsoft.com/office/powerpoint/2010/main" val="3019155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>
            <a:normAutofit/>
          </a:bodyPr>
          <a:lstStyle/>
          <a:p>
            <a:pPr rtl="0"/>
            <a:r>
              <a:rPr lang="en-GB" sz="44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4634</TotalTime>
  <Words>371</Words>
  <Application>Microsoft Office PowerPoint</Application>
  <PresentationFormat>Widescreen</PresentationFormat>
  <Paragraphs>91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Monoline</vt:lpstr>
      <vt:lpstr>Adventure Works | 2004</vt:lpstr>
      <vt:lpstr>2004 to date  ( Data Until September )</vt:lpstr>
      <vt:lpstr>Sales by country</vt:lpstr>
      <vt:lpstr>subCategories </vt:lpstr>
      <vt:lpstr>PowerPoint Presentation</vt:lpstr>
      <vt:lpstr>PowerPoint Presentation</vt:lpstr>
      <vt:lpstr>PowerPoint Presentation</vt:lpstr>
      <vt:lpstr>Solutions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Tauras Burneika</dc:creator>
  <cp:lastModifiedBy>Tauras Burneika</cp:lastModifiedBy>
  <cp:revision>77</cp:revision>
  <dcterms:created xsi:type="dcterms:W3CDTF">2023-07-18T09:53:25Z</dcterms:created>
  <dcterms:modified xsi:type="dcterms:W3CDTF">2023-07-29T08:03:40Z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