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0" r:id="rId4"/>
    <p:sldId id="267" r:id="rId5"/>
    <p:sldId id="292" r:id="rId6"/>
    <p:sldId id="293" r:id="rId7"/>
    <p:sldId id="297" r:id="rId8"/>
    <p:sldId id="294" r:id="rId9"/>
    <p:sldId id="295" r:id="rId10"/>
    <p:sldId id="299" r:id="rId11"/>
    <p:sldId id="302" r:id="rId12"/>
    <p:sldId id="303" r:id="rId13"/>
    <p:sldId id="306" r:id="rId14"/>
    <p:sldId id="309" r:id="rId15"/>
    <p:sldId id="307" r:id="rId16"/>
    <p:sldId id="308" r:id="rId17"/>
    <p:sldId id="310" r:id="rId18"/>
    <p:sldId id="300" r:id="rId19"/>
    <p:sldId id="311" r:id="rId20"/>
    <p:sldId id="313" r:id="rId21"/>
    <p:sldId id="312" r:id="rId22"/>
    <p:sldId id="314" r:id="rId23"/>
    <p:sldId id="315" r:id="rId24"/>
    <p:sldId id="316" r:id="rId25"/>
    <p:sldId id="282" r:id="rId26"/>
    <p:sldId id="317" r:id="rId27"/>
    <p:sldId id="318" r:id="rId28"/>
    <p:sldId id="319" r:id="rId29"/>
    <p:sldId id="28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686" y="67"/>
      </p:cViewPr>
      <p:guideLst>
        <p:guide orient="horz" pos="595"/>
        <p:guide pos="3840"/>
        <p:guide pos="551"/>
        <p:guide pos="7129"/>
        <p:guide orient="horz" pos="1933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9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3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11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5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7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4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8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24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04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4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2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5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34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2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2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4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" Target="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.xml"/><Relationship Id="rId15" Type="http://schemas.openxmlformats.org/officeDocument/2006/relationships/slide" Target="slide2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5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7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562225" y="3163889"/>
            <a:ext cx="72652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生成对抗网络综述汇报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3626069" y="4165602"/>
            <a:ext cx="537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汇报人：叶旺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爆炸形: 14 pt  44">
            <a:extLst>
              <a:ext uri="{FF2B5EF4-FFF2-40B4-BE49-F238E27FC236}">
                <a16:creationId xmlns:a16="http://schemas.microsoft.com/office/drawing/2014/main" id="{F19C60F8-C6A6-4CEB-A702-A15E855BC1D2}"/>
              </a:ext>
            </a:extLst>
          </p:cNvPr>
          <p:cNvSpPr/>
          <p:nvPr/>
        </p:nvSpPr>
        <p:spPr>
          <a:xfrm>
            <a:off x="1067546" y="4533515"/>
            <a:ext cx="1828800" cy="14316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爆炸形: 8 pt  41">
            <a:extLst>
              <a:ext uri="{FF2B5EF4-FFF2-40B4-BE49-F238E27FC236}">
                <a16:creationId xmlns:a16="http://schemas.microsoft.com/office/drawing/2014/main" id="{6BBAAB08-DDD3-4A02-9CAD-42A7B9AA2C8F}"/>
              </a:ext>
            </a:extLst>
          </p:cNvPr>
          <p:cNvSpPr/>
          <p:nvPr/>
        </p:nvSpPr>
        <p:spPr>
          <a:xfrm>
            <a:off x="1301138" y="319448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/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blipFill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/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/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IPM(integral probability metric)</a:t>
                </a:r>
                <a:r>
                  <a:rPr lang="zh-CN" altLang="en-US" dirty="0"/>
                  <a:t>技术中，首先定义了某一类函数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然后寻找一个最优的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使得两个分布之间的差异最大，即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blipFill>
                <a:blip r:embed="rId5"/>
                <a:stretch>
                  <a:fillRect l="-697" t="-7547" r="-8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/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是可测、有界的实值函数，且函数空间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是对称的。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blipFill>
                <a:blip r:embed="rId6"/>
                <a:stretch>
                  <a:fillRect l="-864" t="-15000" r="-9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1DD4F4CA-74AF-4A5E-B04A-BE87A0E20732}"/>
              </a:ext>
            </a:extLst>
          </p:cNvPr>
          <p:cNvSpPr/>
          <p:nvPr/>
        </p:nvSpPr>
        <p:spPr>
          <a:xfrm rot="20329773">
            <a:off x="1220495" y="3576856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89CCD7-B44B-4385-9CD1-5D432783183D}"/>
              </a:ext>
            </a:extLst>
          </p:cNvPr>
          <p:cNvSpPr/>
          <p:nvPr/>
        </p:nvSpPr>
        <p:spPr>
          <a:xfrm rot="20329773">
            <a:off x="1220495" y="4866070"/>
            <a:ext cx="15229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MMD 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/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1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5"/>
            <a:ext cx="570643" cy="182810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WGAN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blipFill>
                <a:blip r:embed="rId3"/>
                <a:stretch>
                  <a:fillRect l="-677" t="-5882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/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1-Lipschitz</a:t>
                </a:r>
                <a:r>
                  <a:rPr lang="zh-CN" altLang="en-US" dirty="0"/>
                  <a:t>函数集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blipFill>
                <a:blip r:embed="rId4"/>
                <a:stretch>
                  <a:fillRect t="-15000" r="-187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E242B8-DE1B-447E-A303-EC3C807D5805}"/>
              </a:ext>
            </a:extLst>
          </p:cNvPr>
          <p:cNvCxnSpPr>
            <a:cxnSpLocks/>
          </p:cNvCxnSpPr>
          <p:nvPr/>
        </p:nvCxnSpPr>
        <p:spPr>
          <a:xfrm flipV="1">
            <a:off x="5256183" y="4757617"/>
            <a:ext cx="302260" cy="337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42A75C4-9FF9-479C-B8D6-6A8097E5657F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0D8A74-85AD-4066-A5A6-40635A90FA3B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参数截断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399E40-A78F-4B58-B35A-9220D467CCCC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21315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9" grpId="0"/>
      <p:bldP spid="29" grpId="0"/>
      <p:bldP spid="31" grpId="0"/>
      <p:bldP spid="22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25" grpId="0" animBg="1"/>
      <p:bldP spid="35" grpId="0"/>
      <p:bldP spid="15" grpId="0"/>
      <p:bldP spid="16" grpId="0"/>
      <p:bldP spid="17" grpId="0"/>
      <p:bldP spid="26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</m:e>
                                                    <m:sub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8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下 15">
            <a:extLst>
              <a:ext uri="{FF2B5EF4-FFF2-40B4-BE49-F238E27FC236}">
                <a16:creationId xmlns:a16="http://schemas.microsoft.com/office/drawing/2014/main" id="{B0E1DFDC-F3C3-4CE7-AF4C-CFDE4C638C73}"/>
              </a:ext>
            </a:extLst>
          </p:cNvPr>
          <p:cNvSpPr/>
          <p:nvPr/>
        </p:nvSpPr>
        <p:spPr>
          <a:xfrm rot="16200000">
            <a:off x="7168426" y="3380154"/>
            <a:ext cx="570643" cy="2715492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CBF07-59D5-4B3D-A931-D8687FCE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65" y="1252959"/>
            <a:ext cx="10412870" cy="1603387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1AC0CE00-D33B-4FA3-9C3D-994014D805FE}"/>
              </a:ext>
            </a:extLst>
          </p:cNvPr>
          <p:cNvSpPr/>
          <p:nvPr/>
        </p:nvSpPr>
        <p:spPr>
          <a:xfrm rot="21448257">
            <a:off x="2932081" y="2738070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BE207-92AA-4458-AD55-00FAB55764BE}"/>
              </a:ext>
            </a:extLst>
          </p:cNvPr>
          <p:cNvSpPr txBox="1"/>
          <p:nvPr/>
        </p:nvSpPr>
        <p:spPr>
          <a:xfrm>
            <a:off x="1108363" y="331828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问题：只对真实数据分布与生成数据分布之间的空间分布做梯度惩罚。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346EB0A-AB75-4B55-97CA-F3A46217F281}"/>
              </a:ext>
            </a:extLst>
          </p:cNvPr>
          <p:cNvSpPr/>
          <p:nvPr/>
        </p:nvSpPr>
        <p:spPr>
          <a:xfrm>
            <a:off x="2935272" y="367200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/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/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0936D7F2-C67F-4EFC-85C4-77B74FBDB06E}"/>
              </a:ext>
            </a:extLst>
          </p:cNvPr>
          <p:cNvSpPr/>
          <p:nvPr/>
        </p:nvSpPr>
        <p:spPr>
          <a:xfrm>
            <a:off x="2319194" y="3918727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SN-GAN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5D275B3-EA8F-40CB-A298-D85DAD8EEF72}"/>
              </a:ext>
            </a:extLst>
          </p:cNvPr>
          <p:cNvSpPr/>
          <p:nvPr/>
        </p:nvSpPr>
        <p:spPr>
          <a:xfrm>
            <a:off x="4307735" y="5555264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hinge Loss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38621-1FD1-4901-9FF2-89C854E28C97}"/>
              </a:ext>
            </a:extLst>
          </p:cNvPr>
          <p:cNvSpPr/>
          <p:nvPr/>
        </p:nvSpPr>
        <p:spPr>
          <a:xfrm>
            <a:off x="6501258" y="555478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谱归一化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072BD1F-0313-4AD5-878B-819798B27FD6}"/>
              </a:ext>
            </a:extLst>
          </p:cNvPr>
          <p:cNvSpPr/>
          <p:nvPr/>
        </p:nvSpPr>
        <p:spPr>
          <a:xfrm>
            <a:off x="1688071" y="5556226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816AA4-9244-4F0A-8E1B-1D9BB1AEA8EA}"/>
              </a:ext>
            </a:extLst>
          </p:cNvPr>
          <p:cNvSpPr/>
          <p:nvPr/>
        </p:nvSpPr>
        <p:spPr>
          <a:xfrm>
            <a:off x="5805922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BigGAN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882F64-D49C-4EB7-847D-4A48E7393BE9}"/>
              </a:ext>
            </a:extLst>
          </p:cNvPr>
          <p:cNvSpPr/>
          <p:nvPr/>
        </p:nvSpPr>
        <p:spPr>
          <a:xfrm>
            <a:off x="7085969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SAGAN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2873F9-1F34-4CDF-B423-7CE53FEF3901}"/>
              </a:ext>
            </a:extLst>
          </p:cNvPr>
          <p:cNvSpPr txBox="1"/>
          <p:nvPr/>
        </p:nvSpPr>
        <p:spPr>
          <a:xfrm>
            <a:off x="7183453" y="4404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5C115-2017-4DD3-A364-D20792BB9B29}"/>
              </a:ext>
            </a:extLst>
          </p:cNvPr>
          <p:cNvSpPr/>
          <p:nvPr/>
        </p:nvSpPr>
        <p:spPr>
          <a:xfrm>
            <a:off x="8908978" y="4433697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Imagenet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638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29" grpId="0" animBg="1"/>
      <p:bldP spid="8" grpId="0"/>
      <p:bldP spid="31" grpId="0"/>
      <p:bldP spid="36" grpId="0"/>
      <p:bldP spid="38" grpId="0"/>
      <p:bldP spid="39" grpId="0"/>
      <p:bldP spid="40" grpId="0"/>
      <p:bldP spid="13" grpId="0"/>
      <p:bldP spid="14" grpId="0"/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6"/>
            <a:ext cx="570643" cy="146338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MMD 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blipFill>
                <a:blip r:embed="rId3"/>
                <a:stretch>
                  <a:fillRect l="-545" t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MMD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度量</a:t>
            </a:r>
          </a:p>
        </p:txBody>
      </p:sp>
      <p:sp>
        <p:nvSpPr>
          <p:cNvPr id="2" name="箭头: 左弧形 1">
            <a:extLst>
              <a:ext uri="{FF2B5EF4-FFF2-40B4-BE49-F238E27FC236}">
                <a16:creationId xmlns:a16="http://schemas.microsoft.com/office/drawing/2014/main" id="{6BC56CE3-5581-45F4-A314-386F3BFFA506}"/>
              </a:ext>
            </a:extLst>
          </p:cNvPr>
          <p:cNvSpPr/>
          <p:nvPr/>
        </p:nvSpPr>
        <p:spPr>
          <a:xfrm>
            <a:off x="2068945" y="4784436"/>
            <a:ext cx="360219" cy="6188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9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18" grpId="0" animBg="1"/>
      <p:bldP spid="19" grpId="0"/>
      <p:bldP spid="20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545E2-3DEE-492A-AAF6-AA91460B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6" y="1048011"/>
            <a:ext cx="6093343" cy="1543171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646E7770-C6D3-4E3C-B61A-4F19BA14F031}"/>
              </a:ext>
            </a:extLst>
          </p:cNvPr>
          <p:cNvSpPr/>
          <p:nvPr/>
        </p:nvSpPr>
        <p:spPr>
          <a:xfrm rot="16200000">
            <a:off x="5128353" y="1289931"/>
            <a:ext cx="570643" cy="1239993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733884D-BC67-4CAD-9798-F69F19063458}"/>
              </a:ext>
            </a:extLst>
          </p:cNvPr>
          <p:cNvSpPr/>
          <p:nvPr/>
        </p:nvSpPr>
        <p:spPr>
          <a:xfrm rot="3274024">
            <a:off x="5748350" y="2438352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F90E8C-DC94-441F-85DB-789C13558131}"/>
              </a:ext>
            </a:extLst>
          </p:cNvPr>
          <p:cNvSpPr txBox="1"/>
          <p:nvPr/>
        </p:nvSpPr>
        <p:spPr>
          <a:xfrm>
            <a:off x="1748286" y="2843774"/>
            <a:ext cx="376417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MMD GAN</a:t>
            </a:r>
            <a:r>
              <a:rPr lang="zh-CN" altLang="en-US" dirty="0"/>
              <a:t>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B69B566-2B36-41F0-9CF9-C56A4A0A3F81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爆炸形: 8 pt  21">
            <a:extLst>
              <a:ext uri="{FF2B5EF4-FFF2-40B4-BE49-F238E27FC236}">
                <a16:creationId xmlns:a16="http://schemas.microsoft.com/office/drawing/2014/main" id="{E2987614-42C0-43AE-82FB-59D71244CAD4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F2E11F-4D3C-4A6C-93DC-75C7E790661C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梯度正则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/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Scaled MMD GAN</a:t>
                </a:r>
                <a:r>
                  <a:rPr lang="zh-CN" altLang="en-US" dirty="0"/>
                  <a:t>的最终优化目标：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~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~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‖"/>
                                                      <m:endChr m:val="‖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blipFill>
                <a:blip r:embed="rId4"/>
                <a:stretch>
                  <a:fillRect l="-545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 animBg="1"/>
      <p:bldP spid="21" grpId="0" animBg="1"/>
      <p:bldP spid="22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12150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21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D8BE566D-41DC-4143-999B-5CADB7A9503F}"/>
              </a:ext>
            </a:extLst>
          </p:cNvPr>
          <p:cNvSpPr/>
          <p:nvPr/>
        </p:nvSpPr>
        <p:spPr>
          <a:xfrm>
            <a:off x="682299" y="266706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796D19-5023-4F44-8798-4BEBD3A42097}"/>
              </a:ext>
            </a:extLst>
          </p:cNvPr>
          <p:cNvSpPr/>
          <p:nvPr/>
        </p:nvSpPr>
        <p:spPr>
          <a:xfrm rot="20329773">
            <a:off x="359992" y="2840112"/>
            <a:ext cx="20062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Hinge loss based 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/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/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256A2F95-F34D-4D01-A5DC-8C6E05188906}"/>
              </a:ext>
            </a:extLst>
          </p:cNvPr>
          <p:cNvSpPr/>
          <p:nvPr/>
        </p:nvSpPr>
        <p:spPr>
          <a:xfrm>
            <a:off x="834699" y="3983250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/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/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295FA93-5F00-4651-B7AE-0A361C7559A4}"/>
              </a:ext>
            </a:extLst>
          </p:cNvPr>
          <p:cNvSpPr/>
          <p:nvPr/>
        </p:nvSpPr>
        <p:spPr>
          <a:xfrm rot="20329773">
            <a:off x="512392" y="4350200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EBGAN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BFAFDCC3-7F73-4DB9-86FD-951CB07ACF25}"/>
              </a:ext>
            </a:extLst>
          </p:cNvPr>
          <p:cNvSpPr/>
          <p:nvPr/>
        </p:nvSpPr>
        <p:spPr>
          <a:xfrm>
            <a:off x="907652" y="527862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/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/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9568C35-3FD4-4D5A-A4F7-53BEB34F8F6C}"/>
              </a:ext>
            </a:extLst>
          </p:cNvPr>
          <p:cNvSpPr/>
          <p:nvPr/>
        </p:nvSpPr>
        <p:spPr>
          <a:xfrm rot="20329773">
            <a:off x="585345" y="5645578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MDGAN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86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0" grpId="0" animBg="1"/>
      <p:bldP spid="21" grpId="0"/>
      <p:bldP spid="10" grpId="0"/>
      <p:bldP spid="2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2A2BB14-0BF4-40AA-81CB-D1D131ACA475}"/>
              </a:ext>
            </a:extLst>
          </p:cNvPr>
          <p:cNvSpPr/>
          <p:nvPr/>
        </p:nvSpPr>
        <p:spPr>
          <a:xfrm>
            <a:off x="2904793" y="2336472"/>
            <a:ext cx="570643" cy="198392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/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/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/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/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3AAF1837-5D81-4844-8192-44722661B6A1}"/>
              </a:ext>
            </a:extLst>
          </p:cNvPr>
          <p:cNvSpPr/>
          <p:nvPr/>
        </p:nvSpPr>
        <p:spPr>
          <a:xfrm>
            <a:off x="794916" y="3955091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905A27-C0B2-498A-9451-21DF336F1C7F}"/>
              </a:ext>
            </a:extLst>
          </p:cNvPr>
          <p:cNvSpPr/>
          <p:nvPr/>
        </p:nvSpPr>
        <p:spPr>
          <a:xfrm rot="20329773">
            <a:off x="714273" y="43374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66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3" grpId="0" animBg="1"/>
      <p:bldP spid="5" grpId="0"/>
      <p:bldP spid="6" grpId="0"/>
      <p:bldP spid="24" grpId="0"/>
      <p:bldP spid="25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67651" y="20159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6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3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66668" y="205811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  <p:sp>
        <p:nvSpPr>
          <p:cNvPr id="217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67651" y="30735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6668" y="3115718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  <p:sp>
        <p:nvSpPr>
          <p:cNvPr id="219" name="MH_Number_3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67651" y="4131134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66668" y="4173316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  <p:sp>
        <p:nvSpPr>
          <p:cNvPr id="16" name="MH_Others_1"/>
          <p:cNvSpPr/>
          <p:nvPr>
            <p:custDataLst>
              <p:tags r:id="rId8"/>
            </p:custDataLst>
          </p:nvPr>
        </p:nvSpPr>
        <p:spPr>
          <a:xfrm>
            <a:off x="2448967" y="2679840"/>
            <a:ext cx="1844239" cy="84248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zh-CN" altLang="en-US" sz="5400" b="1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17" name="MH_Others_2"/>
          <p:cNvSpPr/>
          <p:nvPr>
            <p:custDataLst>
              <p:tags r:id="rId9"/>
            </p:custDataLst>
          </p:nvPr>
        </p:nvSpPr>
        <p:spPr>
          <a:xfrm>
            <a:off x="1653677" y="3662456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3200" spc="2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spc="2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3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  <p:bldP spid="217" grpId="0" animBg="1"/>
      <p:bldP spid="170" grpId="0"/>
      <p:bldP spid="219" grpId="0" animBg="1"/>
      <p:bldP spid="17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39E98B4-3ED9-4BB2-B70B-ED087B5C1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16311" b="8170"/>
          <a:stretch/>
        </p:blipFill>
        <p:spPr bwMode="auto">
          <a:xfrm>
            <a:off x="2378368" y="3842698"/>
            <a:ext cx="6403749" cy="2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4CE1C3-97EA-4535-AC02-D40F734CE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5" t="6878" r="4714"/>
          <a:stretch/>
        </p:blipFill>
        <p:spPr>
          <a:xfrm>
            <a:off x="2378369" y="1009141"/>
            <a:ext cx="6403749" cy="2572259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906688" y="2381948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03057" y="466820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4620428" y="3424058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DCGAN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32CEB5-F08E-46E7-A10F-190297ED2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FD70E-8FB1-41DD-8C87-8A22E00F8A8F}"/>
              </a:ext>
            </a:extLst>
          </p:cNvPr>
          <p:cNvSpPr txBox="1"/>
          <p:nvPr/>
        </p:nvSpPr>
        <p:spPr>
          <a:xfrm>
            <a:off x="2381931" y="464483"/>
            <a:ext cx="3270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Deep Convolutional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222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E59C08-CBB9-49C3-AC78-EB989378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8" y="816769"/>
            <a:ext cx="8016798" cy="2044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965E9C-9537-4A0E-B21D-B74D8FE3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1" y="2989772"/>
            <a:ext cx="8776800" cy="32841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294223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925575" y="45923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5036065" y="266386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LAPGAN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FBE8568-18C7-471A-A3AE-1A007A5C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9" y="1061168"/>
            <a:ext cx="1000126" cy="6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7164FF-4B4D-463A-8021-DC514671CA9D}"/>
              </a:ext>
            </a:extLst>
          </p:cNvPr>
          <p:cNvSpPr txBox="1"/>
          <p:nvPr/>
        </p:nvSpPr>
        <p:spPr>
          <a:xfrm>
            <a:off x="10000131" y="20520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细←粗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41C79B-7F0A-492C-98C8-5BFECE8BA6B0}"/>
              </a:ext>
            </a:extLst>
          </p:cNvPr>
          <p:cNvSpPr txBox="1"/>
          <p:nvPr/>
        </p:nvSpPr>
        <p:spPr>
          <a:xfrm>
            <a:off x="2381931" y="464483"/>
            <a:ext cx="3297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Laplacian Pyramid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068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查看源图像">
            <a:extLst>
              <a:ext uri="{FF2B5EF4-FFF2-40B4-BE49-F238E27FC236}">
                <a16:creationId xmlns:a16="http://schemas.microsoft.com/office/drawing/2014/main" id="{6F30BC38-727C-46D5-A122-86FB875BB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/>
          <a:stretch/>
        </p:blipFill>
        <p:spPr bwMode="auto">
          <a:xfrm>
            <a:off x="2131881" y="1472834"/>
            <a:ext cx="7595728" cy="43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36811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12655" y="4566644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渐进增长生成对抗网络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DFF19C-4FFC-4C44-93FA-44E4348525B1}"/>
              </a:ext>
            </a:extLst>
          </p:cNvPr>
          <p:cNvSpPr txBox="1"/>
          <p:nvPr/>
        </p:nvSpPr>
        <p:spPr>
          <a:xfrm>
            <a:off x="2381931" y="464483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Progressive Growing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101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65961C-B9E3-4DD0-9966-A365D983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13" y="1658602"/>
            <a:ext cx="9178374" cy="3540796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560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Self-Attention</a:t>
            </a:r>
            <a:r>
              <a:rPr lang="zh-CN" altLang="en-US" dirty="0"/>
              <a:t>模型引入</a:t>
            </a:r>
            <a:r>
              <a:rPr lang="en-US" altLang="zh-CN" dirty="0"/>
              <a:t>GAN</a:t>
            </a:r>
            <a:r>
              <a:rPr lang="zh-CN" altLang="en-US" dirty="0"/>
              <a:t>，解决了特征记忆问题。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5513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6CE37D1A-7672-4AC8-BC94-1B63B1CA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2" y="1489621"/>
            <a:ext cx="8707707" cy="46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E504F4-C8E1-49A3-999C-2A740A584998}"/>
              </a:ext>
            </a:extLst>
          </p:cNvPr>
          <p:cNvSpPr/>
          <p:nvPr/>
        </p:nvSpPr>
        <p:spPr>
          <a:xfrm>
            <a:off x="8266134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0CFC4-FA0E-4070-97F0-C03A5AB6B981}"/>
              </a:ext>
            </a:extLst>
          </p:cNvPr>
          <p:cNvSpPr txBox="1"/>
          <p:nvPr/>
        </p:nvSpPr>
        <p:spPr>
          <a:xfrm>
            <a:off x="3326997" y="902947"/>
            <a:ext cx="46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AT-PGGAN</a:t>
            </a:r>
            <a:r>
              <a:rPr lang="zh-CN" altLang="en-US" dirty="0"/>
              <a:t>的增强数据车辆型号精细识别</a:t>
            </a:r>
          </a:p>
        </p:txBody>
      </p:sp>
    </p:spTree>
    <p:extLst>
      <p:ext uri="{BB962C8B-B14F-4D97-AF65-F5344CB8AC3E}">
        <p14:creationId xmlns:p14="http://schemas.microsoft.com/office/powerpoint/2010/main" val="353882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04761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2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评估指标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/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/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E052F2F-2739-4C30-9940-2499E323F182}"/>
              </a:ext>
            </a:extLst>
          </p:cNvPr>
          <p:cNvSpPr/>
          <p:nvPr/>
        </p:nvSpPr>
        <p:spPr>
          <a:xfrm>
            <a:off x="980347" y="1588213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8DB2ED-8DCF-4FA9-8B1C-0367F178FBDD}"/>
              </a:ext>
            </a:extLst>
          </p:cNvPr>
          <p:cNvSpPr/>
          <p:nvPr/>
        </p:nvSpPr>
        <p:spPr>
          <a:xfrm>
            <a:off x="758675" y="2359655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062DCC-0B26-4763-8F62-5D81D6609025}"/>
              </a:ext>
            </a:extLst>
          </p:cNvPr>
          <p:cNvSpPr/>
          <p:nvPr/>
        </p:nvSpPr>
        <p:spPr>
          <a:xfrm>
            <a:off x="1045002" y="3131097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Fr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é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chet 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/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25B5CD12-44BC-4F29-A623-B8F0E6F54451}"/>
              </a:ext>
            </a:extLst>
          </p:cNvPr>
          <p:cNvSpPr/>
          <p:nvPr/>
        </p:nvSpPr>
        <p:spPr>
          <a:xfrm>
            <a:off x="1045002" y="4116719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Kernel 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/>
              <p:nvPr/>
            </p:nvSpPr>
            <p:spPr>
              <a:xfrm>
                <a:off x="3483437" y="4116719"/>
                <a:ext cx="3931269" cy="46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𝐾𝐼𝐷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𝑀𝑀𝐷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𝑓𝑎𝑘𝑒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4116719"/>
                <a:ext cx="3931269" cy="466346"/>
              </a:xfrm>
              <a:prstGeom prst="rect">
                <a:avLst/>
              </a:prstGeom>
              <a:blipFill>
                <a:blip r:embed="rId6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/>
              <p:nvPr/>
            </p:nvSpPr>
            <p:spPr>
              <a:xfrm>
                <a:off x="3483437" y="4639912"/>
                <a:ext cx="348646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𝑐𝑜𝑒𝑓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4639912"/>
                <a:ext cx="3486467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2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4" grpId="0"/>
      <p:bldP spid="11" grpId="0"/>
      <p:bldP spid="12" grpId="0"/>
      <p:bldP spid="13" grpId="0"/>
      <p:bldP spid="5" grpId="0"/>
      <p:bldP spid="15" grpId="0"/>
      <p:bldP spid="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04761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056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776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9C4617-D1D7-4B4A-81FF-43CE0293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1351827"/>
            <a:ext cx="7768387" cy="43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49492" y="3163889"/>
            <a:ext cx="62930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  谢谢聆听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989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857181" y="2473422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647420" y="2339095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371095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7019362" y="1966252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7009574" y="3111927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354356" y="1966252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195059" y="2540606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487856" y="2309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380930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  <a:blipFill>
                <a:blip r:embed="rId4"/>
                <a:stretch>
                  <a:fillRect l="-1133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  <a:blipFill>
                <a:blip r:embed="rId5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354356" y="2540607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461549" y="1792646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87644F60-E086-4DCE-A769-126468F4E4F6}"/>
              </a:ext>
            </a:extLst>
          </p:cNvPr>
          <p:cNvGrpSpPr/>
          <p:nvPr/>
        </p:nvGrpSpPr>
        <p:grpSpPr>
          <a:xfrm>
            <a:off x="1755580" y="1056883"/>
            <a:ext cx="8430895" cy="3327401"/>
            <a:chOff x="1857180" y="1555057"/>
            <a:chExt cx="8430895" cy="332740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AC5CAA-162B-4E4A-B552-2E32E4DEF68B}"/>
                </a:ext>
              </a:extLst>
            </p:cNvPr>
            <p:cNvSpPr/>
            <p:nvPr/>
          </p:nvSpPr>
          <p:spPr>
            <a:xfrm>
              <a:off x="1857181" y="2473422"/>
              <a:ext cx="513913" cy="1222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3E50AC90-CA99-4B0E-8359-30B90ECD7403}"/>
                </a:ext>
              </a:extLst>
            </p:cNvPr>
            <p:cNvSpPr/>
            <p:nvPr/>
          </p:nvSpPr>
          <p:spPr>
            <a:xfrm rot="16200000">
              <a:off x="2647420" y="2339095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zh-CN" altLang="en-US" sz="2400" dirty="0"/>
                <a:t>生成器</a:t>
              </a:r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B9983E8-344E-450A-AA55-EE1F5E8EEC8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95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9D66C7E-9BA8-433A-B324-7084FA2A8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362" y="1966252"/>
              <a:ext cx="33499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F325731-704F-412A-B2A9-11D4F90E966C}"/>
                </a:ext>
              </a:extLst>
            </p:cNvPr>
            <p:cNvCxnSpPr>
              <a:cxnSpLocks/>
            </p:cNvCxnSpPr>
            <p:nvPr/>
          </p:nvCxnSpPr>
          <p:spPr>
            <a:xfrm>
              <a:off x="7009574" y="3111927"/>
              <a:ext cx="344782" cy="30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114C60C-DA62-46A1-B136-314147DB569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1966252"/>
              <a:ext cx="0" cy="1148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0772CC6-9784-4920-A97F-E2B1DD05011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059" y="2540606"/>
              <a:ext cx="3291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D96509F-D7FD-4AF6-A603-FF0EB97AA811}"/>
                </a:ext>
              </a:extLst>
            </p:cNvPr>
            <p:cNvSpPr txBox="1"/>
            <p:nvPr/>
          </p:nvSpPr>
          <p:spPr>
            <a:xfrm>
              <a:off x="9487856" y="23097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分数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D641312-9989-4B04-A3D5-81C1B902336F}"/>
                </a:ext>
              </a:extLst>
            </p:cNvPr>
            <p:cNvCxnSpPr>
              <a:cxnSpLocks/>
            </p:cNvCxnSpPr>
            <p:nvPr/>
          </p:nvCxnSpPr>
          <p:spPr>
            <a:xfrm>
              <a:off x="4380930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/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生成数据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/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真实数据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  <a:blipFill>
                  <a:blip r:embed="rId5"/>
                  <a:stretch>
                    <a:fillRect b="-80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7EA9FF2-70AF-4EE8-B761-E517B6446F84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2540607"/>
              <a:ext cx="360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梯形 79">
              <a:extLst>
                <a:ext uri="{FF2B5EF4-FFF2-40B4-BE49-F238E27FC236}">
                  <a16:creationId xmlns:a16="http://schemas.microsoft.com/office/drawing/2014/main" id="{FAB5FC28-2EBB-4A6C-BDA4-D6AFF9814F2C}"/>
                </a:ext>
              </a:extLst>
            </p:cNvPr>
            <p:cNvSpPr/>
            <p:nvPr/>
          </p:nvSpPr>
          <p:spPr>
            <a:xfrm rot="5400000">
              <a:off x="7461549" y="1792646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zh-CN" altLang="en-US" sz="2400" dirty="0"/>
                <a:t>判别器</a:t>
              </a:r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5D89D-3A71-46D9-8196-26A9E1DBE45D}"/>
                </a:ext>
              </a:extLst>
            </p:cNvPr>
            <p:cNvSpPr/>
            <p:nvPr/>
          </p:nvSpPr>
          <p:spPr>
            <a:xfrm>
              <a:off x="1857180" y="3810000"/>
              <a:ext cx="513913" cy="10724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FAB49F-15F3-4CE4-ACE8-FF893E57A209}"/>
                </a:ext>
              </a:extLst>
            </p:cNvPr>
            <p:cNvCxnSpPr>
              <a:cxnSpLocks/>
            </p:cNvCxnSpPr>
            <p:nvPr/>
          </p:nvCxnSpPr>
          <p:spPr>
            <a:xfrm>
              <a:off x="2404115" y="4357023"/>
              <a:ext cx="5180325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121803-DBFD-496B-B488-2CD84F000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515" y="3111927"/>
              <a:ext cx="0" cy="124509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0FF30E-FEC5-4623-8AA9-FC3924DCD8E5}"/>
              </a:ext>
            </a:extLst>
          </p:cNvPr>
          <p:cNvCxnSpPr>
            <a:cxnSpLocks/>
          </p:cNvCxnSpPr>
          <p:nvPr/>
        </p:nvCxnSpPr>
        <p:spPr>
          <a:xfrm flipH="1" flipV="1">
            <a:off x="7428435" y="2042432"/>
            <a:ext cx="21385" cy="181641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393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755581" y="1975248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545820" y="1840921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269495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6917762" y="1468078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6907974" y="2613753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252756" y="1468078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093459" y="1699532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386256" y="14686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279330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  <a:blipFill>
                <a:blip r:embed="rId4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252756" y="2042433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682535" y="971885"/>
            <a:ext cx="1325924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B5D89D-3A71-46D9-8196-26A9E1DBE45D}"/>
              </a:ext>
            </a:extLst>
          </p:cNvPr>
          <p:cNvSpPr/>
          <p:nvPr/>
        </p:nvSpPr>
        <p:spPr>
          <a:xfrm>
            <a:off x="1755580" y="3311826"/>
            <a:ext cx="513913" cy="10724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AB49F-15F3-4CE4-ACE8-FF893E57A209}"/>
              </a:ext>
            </a:extLst>
          </p:cNvPr>
          <p:cNvCxnSpPr>
            <a:cxnSpLocks/>
          </p:cNvCxnSpPr>
          <p:nvPr/>
        </p:nvCxnSpPr>
        <p:spPr>
          <a:xfrm>
            <a:off x="2302515" y="3858849"/>
            <a:ext cx="712012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121803-DBFD-496B-B488-2CD84F000103}"/>
              </a:ext>
            </a:extLst>
          </p:cNvPr>
          <p:cNvCxnSpPr>
            <a:cxnSpLocks/>
          </p:cNvCxnSpPr>
          <p:nvPr/>
        </p:nvCxnSpPr>
        <p:spPr>
          <a:xfrm flipV="1">
            <a:off x="2505915" y="2613753"/>
            <a:ext cx="0" cy="12450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id="{E3FC333F-B325-41B9-9A7B-5F98299A955D}"/>
              </a:ext>
            </a:extLst>
          </p:cNvPr>
          <p:cNvSpPr/>
          <p:nvPr/>
        </p:nvSpPr>
        <p:spPr>
          <a:xfrm rot="5400000">
            <a:off x="7682535" y="1900904"/>
            <a:ext cx="1325923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分类器</a:t>
            </a:r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AC248-307A-494D-B66E-38F38F359B9D}"/>
              </a:ext>
            </a:extLst>
          </p:cNvPr>
          <p:cNvSpPr/>
          <p:nvPr/>
        </p:nvSpPr>
        <p:spPr>
          <a:xfrm>
            <a:off x="7613181" y="1930364"/>
            <a:ext cx="898359" cy="452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B45304-69D7-4855-A16F-78288A87B0D7}"/>
              </a:ext>
            </a:extLst>
          </p:cNvPr>
          <p:cNvCxnSpPr>
            <a:cxnSpLocks/>
          </p:cNvCxnSpPr>
          <p:nvPr/>
        </p:nvCxnSpPr>
        <p:spPr>
          <a:xfrm>
            <a:off x="9093459" y="2644505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DB5DB0C-1923-4548-AFD2-7DEB1E735B1B}"/>
              </a:ext>
            </a:extLst>
          </p:cNvPr>
          <p:cNvSpPr/>
          <p:nvPr/>
        </p:nvSpPr>
        <p:spPr>
          <a:xfrm>
            <a:off x="9438236" y="2382808"/>
            <a:ext cx="513913" cy="1823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A50821-8929-4A1E-BAEC-1BED66660BF7}"/>
              </a:ext>
            </a:extLst>
          </p:cNvPr>
          <p:cNvSpPr txBox="1"/>
          <p:nvPr/>
        </p:nvSpPr>
        <p:spPr>
          <a:xfrm>
            <a:off x="1715321" y="46181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/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87A4D654-6CA9-49BF-AA21-B1CECAC880B2}"/>
              </a:ext>
            </a:extLst>
          </p:cNvPr>
          <p:cNvSpPr txBox="1"/>
          <p:nvPr/>
        </p:nvSpPr>
        <p:spPr>
          <a:xfrm>
            <a:off x="1715321" y="521944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的最终损失函数：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/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blipFill>
                <a:blip r:embed="rId6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329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596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558E69-CB40-49AC-90C3-2FE0E4B12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3" y="1447134"/>
            <a:ext cx="9358171" cy="2522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/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CycleGAN</a:t>
                </a:r>
                <a:r>
                  <a:rPr lang="zh-CN" altLang="en-US" dirty="0">
                    <a:latin typeface="+mj-ea"/>
                    <a:ea typeface="+mj-ea"/>
                  </a:rPr>
                  <a:t>的最终损失函数：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cyc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blipFill>
                <a:blip r:embed="rId4"/>
                <a:stretch>
                  <a:fillRect l="-495" t="-1406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/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/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/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cyc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14B60B-9464-4BA7-93F2-03961345E842}"/>
              </a:ext>
            </a:extLst>
          </p:cNvPr>
          <p:cNvSpPr txBox="1"/>
          <p:nvPr/>
        </p:nvSpPr>
        <p:spPr>
          <a:xfrm>
            <a:off x="1280632" y="93209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循环一致性</a:t>
            </a:r>
            <a:r>
              <a:rPr lang="zh-CN" altLang="en-US" dirty="0"/>
              <a:t>解决生成器生成图像与输入图像无关的问题。</a:t>
            </a:r>
          </a:p>
        </p:txBody>
      </p:sp>
    </p:spTree>
    <p:extLst>
      <p:ext uri="{BB962C8B-B14F-4D97-AF65-F5344CB8AC3E}">
        <p14:creationId xmlns:p14="http://schemas.microsoft.com/office/powerpoint/2010/main" val="292290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/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/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散度来定义生成分布与真实分布之间的差异。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JS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训练生成器的本质就是减少两分布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散度的过程。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blipFill>
                <a:blip r:embed="rId5"/>
                <a:stretch>
                  <a:fillRect l="-850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F2CA981-77F1-4DD0-AEB0-ECCBFD4CC71C}"/>
              </a:ext>
            </a:extLst>
          </p:cNvPr>
          <p:cNvSpPr txBox="1"/>
          <p:nvPr/>
        </p:nvSpPr>
        <p:spPr>
          <a:xfrm>
            <a:off x="862588" y="1017204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12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/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647952B-5C25-43D4-A9E5-0C950C68FBEF}"/>
              </a:ext>
            </a:extLst>
          </p:cNvPr>
          <p:cNvSpPr txBox="1"/>
          <p:nvPr/>
        </p:nvSpPr>
        <p:spPr>
          <a:xfrm>
            <a:off x="874713" y="172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最优判别器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/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blipFill>
                <a:blip r:embed="rId7"/>
                <a:stretch>
                  <a:fillRect t="-88333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7EB21229-ED30-42F6-957B-2D235835A1E6}"/>
              </a:ext>
            </a:extLst>
          </p:cNvPr>
          <p:cNvSpPr txBox="1"/>
          <p:nvPr/>
        </p:nvSpPr>
        <p:spPr>
          <a:xfrm>
            <a:off x="874713" y="23550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最优生成器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/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+2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JS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blipFill>
                <a:blip r:embed="rId8"/>
                <a:stretch>
                  <a:fillRect t="-128000" b="-19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/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arg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/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的统一框架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-GAN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blipFill>
                <a:blip r:embed="rId10"/>
                <a:stretch>
                  <a:fillRect l="-2290" t="-13115" r="-20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/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函数是一个凸函数，且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可以用来衡量两种概率分布之间的差异。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blipFill>
                <a:blip r:embed="rId11"/>
                <a:stretch>
                  <a:fillRect l="-1053" r="-351" b="-7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25D8C3B-870B-4F18-B14E-81469DA6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901" y="816769"/>
            <a:ext cx="7654197" cy="5703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/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多种形式对应的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blipFill>
                <a:blip r:embed="rId5"/>
                <a:stretch>
                  <a:fillRect l="-543" t="-112500" r="-6341" b="-17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96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1049</Words>
  <Application>Microsoft Office PowerPoint</Application>
  <PresentationFormat>宽屏</PresentationFormat>
  <Paragraphs>250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叶 旺</cp:lastModifiedBy>
  <cp:revision>58</cp:revision>
  <dcterms:created xsi:type="dcterms:W3CDTF">2016-08-01T05:57:32Z</dcterms:created>
  <dcterms:modified xsi:type="dcterms:W3CDTF">2022-04-24T10:40:53Z</dcterms:modified>
  <cp:category/>
</cp:coreProperties>
</file>