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280" r:id="rId4"/>
    <p:sldId id="267" r:id="rId5"/>
    <p:sldId id="292" r:id="rId6"/>
    <p:sldId id="293" r:id="rId7"/>
    <p:sldId id="297" r:id="rId8"/>
    <p:sldId id="294" r:id="rId9"/>
    <p:sldId id="295" r:id="rId10"/>
    <p:sldId id="299" r:id="rId11"/>
    <p:sldId id="302" r:id="rId12"/>
    <p:sldId id="303" r:id="rId13"/>
    <p:sldId id="306" r:id="rId14"/>
    <p:sldId id="309" r:id="rId15"/>
    <p:sldId id="307" r:id="rId16"/>
    <p:sldId id="308" r:id="rId17"/>
    <p:sldId id="310" r:id="rId18"/>
    <p:sldId id="300" r:id="rId19"/>
    <p:sldId id="311" r:id="rId20"/>
    <p:sldId id="313" r:id="rId21"/>
    <p:sldId id="312" r:id="rId22"/>
    <p:sldId id="314" r:id="rId23"/>
    <p:sldId id="315" r:id="rId24"/>
    <p:sldId id="316" r:id="rId25"/>
    <p:sldId id="322" r:id="rId26"/>
    <p:sldId id="321" r:id="rId27"/>
    <p:sldId id="323" r:id="rId28"/>
    <p:sldId id="324" r:id="rId29"/>
    <p:sldId id="282" r:id="rId30"/>
    <p:sldId id="317" r:id="rId31"/>
    <p:sldId id="320" r:id="rId32"/>
    <p:sldId id="318" r:id="rId33"/>
    <p:sldId id="319" r:id="rId34"/>
    <p:sldId id="284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>
        <p:guide orient="horz" pos="595"/>
        <p:guide pos="3840"/>
        <p:guide pos="551"/>
        <p:guide pos="7129"/>
        <p:guide orient="horz" pos="1933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9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3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11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5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7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4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8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24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04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4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3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88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05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22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20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55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5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34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2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4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.xml"/><Relationship Id="rId17" Type="http://schemas.openxmlformats.org/officeDocument/2006/relationships/slide" Target="slide30.xml"/><Relationship Id="rId2" Type="http://schemas.openxmlformats.org/officeDocument/2006/relationships/tags" Target="../tags/tag4.xml"/><Relationship Id="rId16" Type="http://schemas.openxmlformats.org/officeDocument/2006/relationships/slide" Target="slide3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" Target="slide2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tm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9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2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562225" y="3163889"/>
            <a:ext cx="72652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生成对抗网络综述汇报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3626069" y="4165602"/>
            <a:ext cx="537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汇报人：叶旺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汇报时间：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爆炸形: 14 pt  44">
            <a:extLst>
              <a:ext uri="{FF2B5EF4-FFF2-40B4-BE49-F238E27FC236}">
                <a16:creationId xmlns:a16="http://schemas.microsoft.com/office/drawing/2014/main" id="{F19C60F8-C6A6-4CEB-A702-A15E855BC1D2}"/>
              </a:ext>
            </a:extLst>
          </p:cNvPr>
          <p:cNvSpPr/>
          <p:nvPr/>
        </p:nvSpPr>
        <p:spPr>
          <a:xfrm>
            <a:off x="1067546" y="4533515"/>
            <a:ext cx="1828800" cy="14316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爆炸形: 8 pt  41">
            <a:extLst>
              <a:ext uri="{FF2B5EF4-FFF2-40B4-BE49-F238E27FC236}">
                <a16:creationId xmlns:a16="http://schemas.microsoft.com/office/drawing/2014/main" id="{6BBAAB08-DDD3-4A02-9CAD-42A7B9AA2C8F}"/>
              </a:ext>
            </a:extLst>
          </p:cNvPr>
          <p:cNvSpPr/>
          <p:nvPr/>
        </p:nvSpPr>
        <p:spPr>
          <a:xfrm>
            <a:off x="1301138" y="319448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/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87EE8C7-1951-4BFE-8789-11BA7533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60" y="3638624"/>
                <a:ext cx="5792996" cy="557012"/>
              </a:xfrm>
              <a:prstGeom prst="rect">
                <a:avLst/>
              </a:prstGeom>
              <a:blipFill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/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5200E14-4C02-49F7-B237-9BE84C9D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39" y="1755877"/>
                <a:ext cx="5474768" cy="602088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/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IPM(integral probability metric)</a:t>
                </a:r>
                <a:r>
                  <a:rPr lang="zh-CN" altLang="en-US" dirty="0"/>
                  <a:t>技术中，首先定义了某一类函数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然后寻找一个最优的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使得两个分布之间的差异最大，即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C84155-107A-4FDE-B674-947CE6A90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30" y="1109546"/>
                <a:ext cx="7000186" cy="646331"/>
              </a:xfrm>
              <a:prstGeom prst="rect">
                <a:avLst/>
              </a:prstGeom>
              <a:blipFill>
                <a:blip r:embed="rId5"/>
                <a:stretch>
                  <a:fillRect l="-697" t="-7547" r="-8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/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是可测、有界的实值函数，且函数空间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/>
                  <a:t>是对称的。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EB03FE-284D-4A99-A86A-3D054DCD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25" y="2357965"/>
                <a:ext cx="6350969" cy="369332"/>
              </a:xfrm>
              <a:prstGeom prst="rect">
                <a:avLst/>
              </a:prstGeom>
              <a:blipFill>
                <a:blip r:embed="rId6"/>
                <a:stretch>
                  <a:fillRect l="-864" t="-15000" r="-9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1DD4F4CA-74AF-4A5E-B04A-BE87A0E20732}"/>
              </a:ext>
            </a:extLst>
          </p:cNvPr>
          <p:cNvSpPr/>
          <p:nvPr/>
        </p:nvSpPr>
        <p:spPr>
          <a:xfrm rot="20329773">
            <a:off x="1220495" y="3576856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89CCD7-B44B-4385-9CD1-5D432783183D}"/>
              </a:ext>
            </a:extLst>
          </p:cNvPr>
          <p:cNvSpPr/>
          <p:nvPr/>
        </p:nvSpPr>
        <p:spPr>
          <a:xfrm rot="20329773">
            <a:off x="1220495" y="4866070"/>
            <a:ext cx="15229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MMD GAN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/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16391FC-B3B1-443F-8459-51B14E79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754" y="5042944"/>
                <a:ext cx="5667257" cy="604653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1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5"/>
            <a:ext cx="570643" cy="182810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WGAN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445469"/>
                <a:ext cx="7204857" cy="828304"/>
              </a:xfrm>
              <a:prstGeom prst="rect">
                <a:avLst/>
              </a:prstGeom>
              <a:blipFill>
                <a:blip r:embed="rId3"/>
                <a:stretch>
                  <a:fillRect l="-677" t="-5882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/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1-Lipschitz</a:t>
                </a:r>
                <a:r>
                  <a:rPr lang="zh-CN" altLang="en-US" dirty="0"/>
                  <a:t>函数集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51B027-A4E6-46F0-BDE1-C6D734FC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3" y="4437060"/>
                <a:ext cx="2272160" cy="369332"/>
              </a:xfrm>
              <a:prstGeom prst="rect">
                <a:avLst/>
              </a:prstGeom>
              <a:blipFill>
                <a:blip r:embed="rId4"/>
                <a:stretch>
                  <a:fillRect t="-15000" r="-187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E242B8-DE1B-447E-A303-EC3C807D5805}"/>
              </a:ext>
            </a:extLst>
          </p:cNvPr>
          <p:cNvCxnSpPr>
            <a:cxnSpLocks/>
          </p:cNvCxnSpPr>
          <p:nvPr/>
        </p:nvCxnSpPr>
        <p:spPr>
          <a:xfrm flipV="1">
            <a:off x="5256183" y="4757617"/>
            <a:ext cx="302260" cy="337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42A75C4-9FF9-479C-B8D6-6A8097E5657F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0D8A74-85AD-4066-A5A6-40635A90FA3B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参数截断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399E40-A78F-4B58-B35A-9220D467CCCC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792996" cy="557012"/>
              </a:xfrm>
              <a:prstGeom prst="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21315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9" grpId="0"/>
      <p:bldP spid="29" grpId="0"/>
      <p:bldP spid="31" grpId="0"/>
      <p:bldP spid="22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25" grpId="0" animBg="1"/>
      <p:bldP spid="35" grpId="0"/>
      <p:bldP spid="15" grpId="0"/>
      <p:bldP spid="16" grpId="0"/>
      <p:bldP spid="17" grpId="0"/>
      <p:bldP spid="26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下 31">
            <a:extLst>
              <a:ext uri="{FF2B5EF4-FFF2-40B4-BE49-F238E27FC236}">
                <a16:creationId xmlns:a16="http://schemas.microsoft.com/office/drawing/2014/main" id="{830C95CC-B3A4-4941-ADCB-2A1DC8BA6163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8A93A62-7DD4-4CBB-AE23-7CEBB61AC464}"/>
              </a:ext>
            </a:extLst>
          </p:cNvPr>
          <p:cNvSpPr/>
          <p:nvPr/>
        </p:nvSpPr>
        <p:spPr>
          <a:xfrm rot="3274024">
            <a:off x="6116925" y="2412813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7A769B2-8F35-4C72-BA72-1DBC968E7CE8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 rot="16200000">
            <a:off x="5370685" y="1220720"/>
            <a:ext cx="570643" cy="1452642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</a:t>
            </a:r>
            <a:r>
              <a:rPr lang="en-US" altLang="zh-CN" dirty="0"/>
              <a:t>GAN</a:t>
            </a:r>
            <a:r>
              <a:rPr lang="zh-CN" altLang="en-US" dirty="0"/>
              <a:t>中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6F49D-B888-4DE6-A9FB-0664548D0517}"/>
              </a:ext>
            </a:extLst>
          </p:cNvPr>
          <p:cNvSpPr txBox="1"/>
          <p:nvPr/>
        </p:nvSpPr>
        <p:spPr>
          <a:xfrm>
            <a:off x="1748286" y="2843774"/>
            <a:ext cx="4970335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WGAN</a:t>
            </a:r>
            <a:r>
              <a:rPr lang="zh-CN" altLang="en-US" dirty="0"/>
              <a:t>由于粗暴地限制参数范围而造成的问题：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/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WGAN-GP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</m:e>
                                                    <m:sub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05B1E-1C5B-479D-96C3-0853CB2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49" y="4339508"/>
                <a:ext cx="10360248" cy="889859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/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6E9867-F9E1-4568-8C26-F5ED3F8D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38" y="4395047"/>
                <a:ext cx="237776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9EC489-1C46-415F-897E-E7628A8E718D}"/>
              </a:ext>
            </a:extLst>
          </p:cNvPr>
          <p:cNvCxnSpPr>
            <a:cxnSpLocks/>
          </p:cNvCxnSpPr>
          <p:nvPr/>
        </p:nvCxnSpPr>
        <p:spPr>
          <a:xfrm flipV="1">
            <a:off x="8394268" y="4686274"/>
            <a:ext cx="242120" cy="21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B94B6C9-4619-41B8-97A1-3CCD177E29B0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梯度惩罚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2F91F4-C09E-49DF-A94C-84F66102E1AB}"/>
              </a:ext>
            </a:extLst>
          </p:cNvPr>
          <p:cNvSpPr/>
          <p:nvPr/>
        </p:nvSpPr>
        <p:spPr>
          <a:xfrm>
            <a:off x="4367950" y="5339478"/>
            <a:ext cx="152290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距离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7B169D-D7DB-43E7-A244-C353F5EC9D06}"/>
              </a:ext>
            </a:extLst>
          </p:cNvPr>
          <p:cNvSpPr/>
          <p:nvPr/>
        </p:nvSpPr>
        <p:spPr>
          <a:xfrm>
            <a:off x="6561473" y="5339003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梯度惩罚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D5745C-4776-4A9F-A9DD-36CC507645BD}"/>
              </a:ext>
            </a:extLst>
          </p:cNvPr>
          <p:cNvSpPr/>
          <p:nvPr/>
        </p:nvSpPr>
        <p:spPr>
          <a:xfrm>
            <a:off x="1748286" y="5340440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8C7C7C9-DAF4-4154-BDAC-9502C5F6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7" y="995776"/>
            <a:ext cx="4673599" cy="1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8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下 15">
            <a:extLst>
              <a:ext uri="{FF2B5EF4-FFF2-40B4-BE49-F238E27FC236}">
                <a16:creationId xmlns:a16="http://schemas.microsoft.com/office/drawing/2014/main" id="{B0E1DFDC-F3C3-4CE7-AF4C-CFDE4C638C73}"/>
              </a:ext>
            </a:extLst>
          </p:cNvPr>
          <p:cNvSpPr/>
          <p:nvPr/>
        </p:nvSpPr>
        <p:spPr>
          <a:xfrm rot="16200000">
            <a:off x="7168426" y="3380154"/>
            <a:ext cx="570643" cy="2715492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CBF07-59D5-4B3D-A931-D8687FCE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65" y="1252959"/>
            <a:ext cx="10412870" cy="1603387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1AC0CE00-D33B-4FA3-9C3D-994014D805FE}"/>
              </a:ext>
            </a:extLst>
          </p:cNvPr>
          <p:cNvSpPr/>
          <p:nvPr/>
        </p:nvSpPr>
        <p:spPr>
          <a:xfrm rot="21448257">
            <a:off x="2932081" y="2738070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BE207-92AA-4458-AD55-00FAB55764BE}"/>
              </a:ext>
            </a:extLst>
          </p:cNvPr>
          <p:cNvSpPr txBox="1"/>
          <p:nvPr/>
        </p:nvSpPr>
        <p:spPr>
          <a:xfrm>
            <a:off x="1108363" y="331828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问题：只对真实数据分布与生成数据分布之间的空间分布做梯度惩罚。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346EB0A-AB75-4B55-97CA-F3A46217F281}"/>
              </a:ext>
            </a:extLst>
          </p:cNvPr>
          <p:cNvSpPr/>
          <p:nvPr/>
        </p:nvSpPr>
        <p:spPr>
          <a:xfrm>
            <a:off x="2935272" y="367200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/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A8922C-5802-4ED6-B9C6-B87AEA20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1" y="4766293"/>
                <a:ext cx="1503489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/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0CD9EB8-CF15-4EC7-A540-D991CCED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37" y="4742481"/>
                <a:ext cx="2286715" cy="673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0936D7F2-C67F-4EFC-85C4-77B74FBDB06E}"/>
              </a:ext>
            </a:extLst>
          </p:cNvPr>
          <p:cNvSpPr/>
          <p:nvPr/>
        </p:nvSpPr>
        <p:spPr>
          <a:xfrm>
            <a:off x="2319194" y="3918727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SN-GAN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5D275B3-EA8F-40CB-A298-D85DAD8EEF72}"/>
              </a:ext>
            </a:extLst>
          </p:cNvPr>
          <p:cNvSpPr/>
          <p:nvPr/>
        </p:nvSpPr>
        <p:spPr>
          <a:xfrm>
            <a:off x="4307735" y="5555264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hinge Loss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F38621-1FD1-4901-9FF2-89C854E28C97}"/>
              </a:ext>
            </a:extLst>
          </p:cNvPr>
          <p:cNvSpPr/>
          <p:nvPr/>
        </p:nvSpPr>
        <p:spPr>
          <a:xfrm>
            <a:off x="6501258" y="555478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谱归一化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072BD1F-0313-4AD5-878B-819798B27FD6}"/>
              </a:ext>
            </a:extLst>
          </p:cNvPr>
          <p:cNvSpPr/>
          <p:nvPr/>
        </p:nvSpPr>
        <p:spPr>
          <a:xfrm>
            <a:off x="1688071" y="5556226"/>
            <a:ext cx="2369067" cy="5232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816AA4-9244-4F0A-8E1B-1D9BB1AEA8EA}"/>
              </a:ext>
            </a:extLst>
          </p:cNvPr>
          <p:cNvSpPr/>
          <p:nvPr/>
        </p:nvSpPr>
        <p:spPr>
          <a:xfrm>
            <a:off x="5805922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BigGAN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882F64-D49C-4EB7-847D-4A48E7393BE9}"/>
              </a:ext>
            </a:extLst>
          </p:cNvPr>
          <p:cNvSpPr/>
          <p:nvPr/>
        </p:nvSpPr>
        <p:spPr>
          <a:xfrm>
            <a:off x="7085969" y="4333948"/>
            <a:ext cx="1810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SAGAN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2873F9-1F34-4CDF-B423-7CE53FEF3901}"/>
              </a:ext>
            </a:extLst>
          </p:cNvPr>
          <p:cNvSpPr txBox="1"/>
          <p:nvPr/>
        </p:nvSpPr>
        <p:spPr>
          <a:xfrm>
            <a:off x="7183453" y="4404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5C115-2017-4DD3-A364-D20792BB9B29}"/>
              </a:ext>
            </a:extLst>
          </p:cNvPr>
          <p:cNvSpPr/>
          <p:nvPr/>
        </p:nvSpPr>
        <p:spPr>
          <a:xfrm>
            <a:off x="8908978" y="4433697"/>
            <a:ext cx="17947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Imagenet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638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29" grpId="0" animBg="1"/>
      <p:bldP spid="8" grpId="0"/>
      <p:bldP spid="31" grpId="0"/>
      <p:bldP spid="36" grpId="0"/>
      <p:bldP spid="38" grpId="0"/>
      <p:bldP spid="39" grpId="0"/>
      <p:bldP spid="40" grpId="0"/>
      <p:bldP spid="13" grpId="0"/>
      <p:bldP spid="14" grpId="0"/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下 6">
            <a:extLst>
              <a:ext uri="{FF2B5EF4-FFF2-40B4-BE49-F238E27FC236}">
                <a16:creationId xmlns:a16="http://schemas.microsoft.com/office/drawing/2014/main" id="{8957AA80-D90B-40C2-A068-DB255F7D839A}"/>
              </a:ext>
            </a:extLst>
          </p:cNvPr>
          <p:cNvSpPr/>
          <p:nvPr/>
        </p:nvSpPr>
        <p:spPr>
          <a:xfrm>
            <a:off x="2630488" y="2681446"/>
            <a:ext cx="570643" cy="146338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/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MMD GAN</a:t>
                </a:r>
                <a:r>
                  <a:rPr lang="zh-CN" altLang="en-US" dirty="0"/>
                  <a:t>的最终优化目标：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66F102-2392-4208-B013-15E08C3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56" y="4131437"/>
                <a:ext cx="8941926" cy="1503681"/>
              </a:xfrm>
              <a:prstGeom prst="rect">
                <a:avLst/>
              </a:prstGeom>
              <a:blipFill>
                <a:blip r:embed="rId3"/>
                <a:stretch>
                  <a:fillRect l="-545" t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9FA816A4-19DE-4BA7-B8A2-C192AF1DABFF}"/>
              </a:ext>
            </a:extLst>
          </p:cNvPr>
          <p:cNvSpPr/>
          <p:nvPr/>
        </p:nvSpPr>
        <p:spPr>
          <a:xfrm>
            <a:off x="1670590" y="2806563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/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99CDDB-DD78-4F54-9F03-C655DDC9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612" y="3250699"/>
                <a:ext cx="5667257" cy="60465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783F5089-1DBC-4744-8C4B-D2C36444071C}"/>
              </a:ext>
            </a:extLst>
          </p:cNvPr>
          <p:cNvSpPr/>
          <p:nvPr/>
        </p:nvSpPr>
        <p:spPr>
          <a:xfrm rot="20329773">
            <a:off x="1589947" y="318893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MMD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度量</a:t>
            </a:r>
          </a:p>
        </p:txBody>
      </p:sp>
      <p:sp>
        <p:nvSpPr>
          <p:cNvPr id="2" name="箭头: 左弧形 1">
            <a:extLst>
              <a:ext uri="{FF2B5EF4-FFF2-40B4-BE49-F238E27FC236}">
                <a16:creationId xmlns:a16="http://schemas.microsoft.com/office/drawing/2014/main" id="{6BC56CE3-5581-45F4-A314-386F3BFFA506}"/>
              </a:ext>
            </a:extLst>
          </p:cNvPr>
          <p:cNvSpPr/>
          <p:nvPr/>
        </p:nvSpPr>
        <p:spPr>
          <a:xfrm>
            <a:off x="2068945" y="4784436"/>
            <a:ext cx="360219" cy="6188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9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3" grpId="0"/>
      <p:bldP spid="18" grpId="0" animBg="1"/>
      <p:bldP spid="19" grpId="0"/>
      <p:bldP spid="20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4EAE0-4961-4EAB-B197-E2256D6549AB}"/>
              </a:ext>
            </a:extLst>
          </p:cNvPr>
          <p:cNvSpPr txBox="1"/>
          <p:nvPr/>
        </p:nvSpPr>
        <p:spPr>
          <a:xfrm>
            <a:off x="1725161" y="966158"/>
            <a:ext cx="4241867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散度会造成传统</a:t>
            </a:r>
            <a:r>
              <a:rPr lang="en-US" altLang="zh-CN" dirty="0"/>
              <a:t>GAN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）梯度消失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）训练时梯度不稳定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）模式崩溃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545E2-3DEE-492A-AAF6-AA91460B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6" y="1048011"/>
            <a:ext cx="6093343" cy="1543171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646E7770-C6D3-4E3C-B61A-4F19BA14F031}"/>
              </a:ext>
            </a:extLst>
          </p:cNvPr>
          <p:cNvSpPr/>
          <p:nvPr/>
        </p:nvSpPr>
        <p:spPr>
          <a:xfrm rot="16200000">
            <a:off x="5128353" y="1289931"/>
            <a:ext cx="570643" cy="1239993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733884D-BC67-4CAD-9798-F69F19063458}"/>
              </a:ext>
            </a:extLst>
          </p:cNvPr>
          <p:cNvSpPr/>
          <p:nvPr/>
        </p:nvSpPr>
        <p:spPr>
          <a:xfrm rot="3274024">
            <a:off x="5748350" y="2438352"/>
            <a:ext cx="570643" cy="666983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F90E8C-DC94-441F-85DB-789C13558131}"/>
              </a:ext>
            </a:extLst>
          </p:cNvPr>
          <p:cNvSpPr txBox="1"/>
          <p:nvPr/>
        </p:nvSpPr>
        <p:spPr>
          <a:xfrm>
            <a:off x="1748286" y="2843774"/>
            <a:ext cx="376417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MMD GAN</a:t>
            </a:r>
            <a:r>
              <a:rPr lang="zh-CN" altLang="en-US" dirty="0"/>
              <a:t>造成的问题：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）训练困难、收敛缓慢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）容易造成梯度消失和梯度爆炸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B69B566-2B36-41F0-9CF9-C56A4A0A3F81}"/>
              </a:ext>
            </a:extLst>
          </p:cNvPr>
          <p:cNvSpPr/>
          <p:nvPr/>
        </p:nvSpPr>
        <p:spPr>
          <a:xfrm>
            <a:off x="5811685" y="3569752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爆炸形: 8 pt  21">
            <a:extLst>
              <a:ext uri="{FF2B5EF4-FFF2-40B4-BE49-F238E27FC236}">
                <a16:creationId xmlns:a16="http://schemas.microsoft.com/office/drawing/2014/main" id="{E2987614-42C0-43AE-82FB-59D71244CAD4}"/>
              </a:ext>
            </a:extLst>
          </p:cNvPr>
          <p:cNvSpPr/>
          <p:nvPr/>
        </p:nvSpPr>
        <p:spPr>
          <a:xfrm>
            <a:off x="6202345" y="3229701"/>
            <a:ext cx="1825278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F2E11F-4D3C-4A6C-93DC-75C7E790661C}"/>
              </a:ext>
            </a:extLst>
          </p:cNvPr>
          <p:cNvSpPr/>
          <p:nvPr/>
        </p:nvSpPr>
        <p:spPr>
          <a:xfrm rot="20329773">
            <a:off x="6324900" y="361206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梯度正则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/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Scaled MMD GAN</a:t>
                </a:r>
                <a:r>
                  <a:rPr lang="zh-CN" altLang="en-US" dirty="0"/>
                  <a:t>的最终优化目标：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~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~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𝑑𝑎𝑡𝑎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‖"/>
                                                      <m:endChr m:val="‖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∇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DAA3CAC-4C66-4CDE-AE29-3DEF88F6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08" y="4405947"/>
                <a:ext cx="8941926" cy="1370312"/>
              </a:xfrm>
              <a:prstGeom prst="rect">
                <a:avLst/>
              </a:prstGeom>
              <a:blipFill>
                <a:blip r:embed="rId4"/>
                <a:stretch>
                  <a:fillRect l="-545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 animBg="1"/>
      <p:bldP spid="21" grpId="0" animBg="1"/>
      <p:bldP spid="22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12150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621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4" y="1257282"/>
                <a:ext cx="7013010" cy="52591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𝐿𝑆𝐺𝐴𝑁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15" y="1879881"/>
                <a:ext cx="4276555" cy="52770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D8BE566D-41DC-4143-999B-5CADB7A9503F}"/>
              </a:ext>
            </a:extLst>
          </p:cNvPr>
          <p:cNvSpPr/>
          <p:nvPr/>
        </p:nvSpPr>
        <p:spPr>
          <a:xfrm>
            <a:off x="682299" y="266706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796D19-5023-4F44-8798-4BEBD3A42097}"/>
              </a:ext>
            </a:extLst>
          </p:cNvPr>
          <p:cNvSpPr/>
          <p:nvPr/>
        </p:nvSpPr>
        <p:spPr>
          <a:xfrm rot="20329773">
            <a:off x="359992" y="2840112"/>
            <a:ext cx="20062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Hinge loss based 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/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C1AE22-007B-49E1-A379-E6C6236B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2843712"/>
                <a:ext cx="7761355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/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39F3A6-5E54-4669-B5A9-8595E791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3503443"/>
                <a:ext cx="3218573" cy="412870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256A2F95-F34D-4D01-A5DC-8C6E05188906}"/>
              </a:ext>
            </a:extLst>
          </p:cNvPr>
          <p:cNvSpPr/>
          <p:nvPr/>
        </p:nvSpPr>
        <p:spPr>
          <a:xfrm>
            <a:off x="834699" y="3983250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/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A3E11C7-D47F-4E03-9AD6-355CD62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04" y="4212427"/>
                <a:ext cx="4407617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/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59F01-43E5-4A25-B06F-483CD3D8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24" y="4757902"/>
                <a:ext cx="1954061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295FA93-5F00-4651-B7AE-0A361C7559A4}"/>
              </a:ext>
            </a:extLst>
          </p:cNvPr>
          <p:cNvSpPr/>
          <p:nvPr/>
        </p:nvSpPr>
        <p:spPr>
          <a:xfrm rot="20329773">
            <a:off x="512392" y="4350200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EBGAN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BFAFDCC3-7F73-4DB9-86FD-951CB07ACF25}"/>
              </a:ext>
            </a:extLst>
          </p:cNvPr>
          <p:cNvSpPr/>
          <p:nvPr/>
        </p:nvSpPr>
        <p:spPr>
          <a:xfrm>
            <a:off x="907652" y="5278628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/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BDE8EAD-9F07-4BCD-9F6C-DF2D1EA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57" y="5507805"/>
                <a:ext cx="8382808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/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7FE182-64E3-4FE9-9A64-A6289662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77" y="6053280"/>
                <a:ext cx="5683351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9568C35-3FD4-4D5A-A4F7-53BEB34F8F6C}"/>
              </a:ext>
            </a:extLst>
          </p:cNvPr>
          <p:cNvSpPr/>
          <p:nvPr/>
        </p:nvSpPr>
        <p:spPr>
          <a:xfrm rot="20329773">
            <a:off x="585345" y="5645578"/>
            <a:ext cx="20062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MDGAN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86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0" grpId="0" animBg="1"/>
      <p:bldP spid="21" grpId="0"/>
      <p:bldP spid="10" grpId="0"/>
      <p:bldP spid="2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/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554B84-068F-48C7-87BD-E1A7F026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2" y="1349464"/>
                <a:ext cx="5485924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/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𝑅𝑆𝐺𝐴𝑁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𝑠𝑖𝑔𝑚𝑜𝑖𝑑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EA72B3-58AB-46D1-B122-F25CDC42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26" y="1958827"/>
                <a:ext cx="56367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E2826CE5-B0F6-4468-8225-28BCB7C9CB68}"/>
              </a:ext>
            </a:extLst>
          </p:cNvPr>
          <p:cNvSpPr/>
          <p:nvPr/>
        </p:nvSpPr>
        <p:spPr>
          <a:xfrm>
            <a:off x="682299" y="1205847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BC87C0-45AB-45A1-B8E1-F45581DDE1D9}"/>
              </a:ext>
            </a:extLst>
          </p:cNvPr>
          <p:cNvSpPr/>
          <p:nvPr/>
        </p:nvSpPr>
        <p:spPr>
          <a:xfrm rot="20329773">
            <a:off x="601656" y="1588215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RSGAN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2A2BB14-0BF4-40AA-81CB-D1D131ACA475}"/>
              </a:ext>
            </a:extLst>
          </p:cNvPr>
          <p:cNvSpPr/>
          <p:nvPr/>
        </p:nvSpPr>
        <p:spPr>
          <a:xfrm>
            <a:off x="2904793" y="2336472"/>
            <a:ext cx="570643" cy="198392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/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9AD7D9-B24A-47D8-A4CE-37302983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18" y="2807517"/>
                <a:ext cx="4416978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/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5EB62F-2CD7-405F-81AE-F60119C0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98" y="3314387"/>
                <a:ext cx="4529253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/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8EB68E-A0FF-4E33-9C40-3AC3A82A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69" y="4098708"/>
                <a:ext cx="7189084" cy="510589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/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𝑅𝐺𝐴𝑁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09B624-9257-4F72-B73A-5155A0B2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87" y="4708071"/>
                <a:ext cx="7246086" cy="510589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3AAF1837-5D81-4844-8192-44722661B6A1}"/>
              </a:ext>
            </a:extLst>
          </p:cNvPr>
          <p:cNvSpPr/>
          <p:nvPr/>
        </p:nvSpPr>
        <p:spPr>
          <a:xfrm>
            <a:off x="794916" y="3955091"/>
            <a:ext cx="1361616" cy="13382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905A27-C0B2-498A-9451-21DF336F1C7F}"/>
              </a:ext>
            </a:extLst>
          </p:cNvPr>
          <p:cNvSpPr/>
          <p:nvPr/>
        </p:nvSpPr>
        <p:spPr>
          <a:xfrm rot="20329773">
            <a:off x="714273" y="43374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RGAN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66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7" grpId="0"/>
      <p:bldP spid="18" grpId="0" animBg="1"/>
      <p:bldP spid="19" grpId="0"/>
      <p:bldP spid="23" grpId="0" animBg="1"/>
      <p:bldP spid="5" grpId="0"/>
      <p:bldP spid="6" grpId="0"/>
      <p:bldP spid="24" grpId="0"/>
      <p:bldP spid="25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14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67651" y="1563355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6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66668" y="1605537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  <p:sp>
        <p:nvSpPr>
          <p:cNvPr id="217" name="MH_Number_2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367651" y="2620955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16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6668" y="2663136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  <p:sp>
        <p:nvSpPr>
          <p:cNvPr id="219" name="MH_Number_3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367651" y="3678552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17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66668" y="3720734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  <p:sp>
        <p:nvSpPr>
          <p:cNvPr id="16" name="MH_Others_1"/>
          <p:cNvSpPr/>
          <p:nvPr>
            <p:custDataLst>
              <p:tags r:id="rId8"/>
            </p:custDataLst>
          </p:nvPr>
        </p:nvSpPr>
        <p:spPr>
          <a:xfrm>
            <a:off x="2448967" y="2679840"/>
            <a:ext cx="1844239" cy="84248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zh-CN" altLang="en-US" sz="5400" b="1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17" name="MH_Others_2"/>
          <p:cNvSpPr/>
          <p:nvPr>
            <p:custDataLst>
              <p:tags r:id="rId9"/>
            </p:custDataLst>
          </p:nvPr>
        </p:nvSpPr>
        <p:spPr>
          <a:xfrm>
            <a:off x="1653677" y="3662456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3200" spc="2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spc="2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MH_Number_3">
            <a:hlinkClick r:id="rId17" action="ppaction://hlinksldjump"/>
            <a:extLst>
              <a:ext uri="{FF2B5EF4-FFF2-40B4-BE49-F238E27FC236}">
                <a16:creationId xmlns:a16="http://schemas.microsoft.com/office/drawing/2014/main" id="{EF37C4A3-8EC3-4754-83AC-9CA0DA854B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367651" y="469396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6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6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MH_Entry_3">
            <a:hlinkClick r:id="rId17" action="ppaction://hlinksldjump"/>
            <a:extLst>
              <a:ext uri="{FF2B5EF4-FFF2-40B4-BE49-F238E27FC236}">
                <a16:creationId xmlns:a16="http://schemas.microsoft.com/office/drawing/2014/main" id="{F609CB4C-76B8-47E4-B524-F5B8E0CF16E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66668" y="473614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3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  <p:bldP spid="217" grpId="0" animBg="1"/>
      <p:bldP spid="170" grpId="0"/>
      <p:bldP spid="219" grpId="0" animBg="1"/>
      <p:bldP spid="175" grpId="0"/>
      <p:bldP spid="16" grpId="0"/>
      <p:bldP spid="1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39E98B4-3ED9-4BB2-B70B-ED087B5C1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16311" b="8170"/>
          <a:stretch/>
        </p:blipFill>
        <p:spPr bwMode="auto">
          <a:xfrm>
            <a:off x="2378368" y="3842698"/>
            <a:ext cx="6403749" cy="2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4CE1C3-97EA-4535-AC02-D40F734CE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5" t="6878" r="4714"/>
          <a:stretch/>
        </p:blipFill>
        <p:spPr>
          <a:xfrm>
            <a:off x="2378369" y="1009141"/>
            <a:ext cx="6403749" cy="2572259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906688" y="2381948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03057" y="466820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4620428" y="3424058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DCGAN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32CEB5-F08E-46E7-A10F-190297ED2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FD70E-8FB1-41DD-8C87-8A22E00F8A8F}"/>
              </a:ext>
            </a:extLst>
          </p:cNvPr>
          <p:cNvSpPr txBox="1"/>
          <p:nvPr/>
        </p:nvSpPr>
        <p:spPr>
          <a:xfrm>
            <a:off x="2381931" y="464483"/>
            <a:ext cx="3270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Deep Convolutional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222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E59C08-CBB9-49C3-AC78-EB989378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8" y="816769"/>
            <a:ext cx="8016798" cy="2044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965E9C-9537-4A0E-B21D-B74D8FE3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1" y="2989772"/>
            <a:ext cx="8776800" cy="32841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294223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925575" y="4592359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5036065" y="2663869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LAPGAN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FBE8568-18C7-471A-A3AE-1A007A5C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29" y="1061168"/>
            <a:ext cx="1000126" cy="6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7164FF-4B4D-463A-8021-DC514671CA9D}"/>
              </a:ext>
            </a:extLst>
          </p:cNvPr>
          <p:cNvSpPr txBox="1"/>
          <p:nvPr/>
        </p:nvSpPr>
        <p:spPr>
          <a:xfrm>
            <a:off x="10000131" y="20520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细←粗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41C79B-7F0A-492C-98C8-5BFECE8BA6B0}"/>
              </a:ext>
            </a:extLst>
          </p:cNvPr>
          <p:cNvSpPr txBox="1"/>
          <p:nvPr/>
        </p:nvSpPr>
        <p:spPr>
          <a:xfrm>
            <a:off x="2381931" y="464483"/>
            <a:ext cx="3297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Laplacian Pyramid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068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查看源图像">
            <a:extLst>
              <a:ext uri="{FF2B5EF4-FFF2-40B4-BE49-F238E27FC236}">
                <a16:creationId xmlns:a16="http://schemas.microsoft.com/office/drawing/2014/main" id="{6F30BC38-727C-46D5-A122-86FB875BB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/>
          <a:stretch/>
        </p:blipFill>
        <p:spPr bwMode="auto">
          <a:xfrm>
            <a:off x="2131881" y="1472834"/>
            <a:ext cx="7595728" cy="43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213FCF-D1C7-4093-8155-5864E59AAB06}"/>
              </a:ext>
            </a:extLst>
          </p:cNvPr>
          <p:cNvSpPr/>
          <p:nvPr/>
        </p:nvSpPr>
        <p:spPr>
          <a:xfrm rot="20329773">
            <a:off x="1003056" y="2368111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EC0A4-7F8D-4905-A63C-7C3CA745C9A7}"/>
              </a:ext>
            </a:extLst>
          </p:cNvPr>
          <p:cNvSpPr/>
          <p:nvPr/>
        </p:nvSpPr>
        <p:spPr>
          <a:xfrm rot="20329773">
            <a:off x="1012655" y="4566644"/>
            <a:ext cx="15229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判别器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渐进增长生成对抗网络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DFF19C-4FFC-4C44-93FA-44E4348525B1}"/>
              </a:ext>
            </a:extLst>
          </p:cNvPr>
          <p:cNvSpPr txBox="1"/>
          <p:nvPr/>
        </p:nvSpPr>
        <p:spPr>
          <a:xfrm>
            <a:off x="2381931" y="464483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Progressive Growing of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101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65961C-B9E3-4DD0-9966-A365D983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13" y="1658602"/>
            <a:ext cx="9178374" cy="3540796"/>
          </a:xfrm>
          <a:prstGeom prst="rect">
            <a:avLst/>
          </a:prstGeom>
        </p:spPr>
      </p:pic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C0AD9-D8D2-41C3-A8E4-9DADC5985BA1}"/>
              </a:ext>
            </a:extLst>
          </p:cNvPr>
          <p:cNvSpPr txBox="1"/>
          <p:nvPr/>
        </p:nvSpPr>
        <p:spPr>
          <a:xfrm>
            <a:off x="2909454" y="923191"/>
            <a:ext cx="560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Self-Attention</a:t>
            </a:r>
            <a:r>
              <a:rPr lang="zh-CN" altLang="en-US" dirty="0"/>
              <a:t>模型引入</a:t>
            </a:r>
            <a:r>
              <a:rPr lang="en-US" altLang="zh-CN" dirty="0"/>
              <a:t>GAN</a:t>
            </a:r>
            <a:r>
              <a:rPr lang="zh-CN" altLang="en-US" dirty="0"/>
              <a:t>，解决了特征记忆问题。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5513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A5035C-708D-44FB-BCFA-0C16A4556052}"/>
              </a:ext>
            </a:extLst>
          </p:cNvPr>
          <p:cNvSpPr/>
          <p:nvPr/>
        </p:nvSpPr>
        <p:spPr>
          <a:xfrm>
            <a:off x="980681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6FCC8-F406-4552-B00E-64CE4FBAC068}"/>
              </a:ext>
            </a:extLst>
          </p:cNvPr>
          <p:cNvSpPr txBox="1"/>
          <p:nvPr/>
        </p:nvSpPr>
        <p:spPr>
          <a:xfrm>
            <a:off x="2381931" y="464483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Self-Attention Generative Adversarial Networks.</a:t>
            </a:r>
            <a:endParaRPr lang="zh-CN" altLang="en-US" sz="1100" dirty="0"/>
          </a:p>
        </p:txBody>
      </p:sp>
      <p:pic>
        <p:nvPicPr>
          <p:cNvPr id="4098" name="Picture 2" descr="查看源图像">
            <a:extLst>
              <a:ext uri="{FF2B5EF4-FFF2-40B4-BE49-F238E27FC236}">
                <a16:creationId xmlns:a16="http://schemas.microsoft.com/office/drawing/2014/main" id="{6CE37D1A-7672-4AC8-BC94-1B63B1CA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2" y="1489621"/>
            <a:ext cx="8707707" cy="46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E504F4-C8E1-49A3-999C-2A740A584998}"/>
              </a:ext>
            </a:extLst>
          </p:cNvPr>
          <p:cNvSpPr/>
          <p:nvPr/>
        </p:nvSpPr>
        <p:spPr>
          <a:xfrm>
            <a:off x="8266134" y="846247"/>
            <a:ext cx="1787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PGGAN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0CFC4-FA0E-4070-97F0-C03A5AB6B981}"/>
              </a:ext>
            </a:extLst>
          </p:cNvPr>
          <p:cNvSpPr txBox="1"/>
          <p:nvPr/>
        </p:nvSpPr>
        <p:spPr>
          <a:xfrm>
            <a:off x="3326997" y="902947"/>
            <a:ext cx="46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AT-PGGAN</a:t>
            </a:r>
            <a:r>
              <a:rPr lang="zh-CN" altLang="en-US" dirty="0"/>
              <a:t>的增强数据车辆型号精细识别</a:t>
            </a:r>
          </a:p>
        </p:txBody>
      </p:sp>
    </p:spTree>
    <p:extLst>
      <p:ext uri="{BB962C8B-B14F-4D97-AF65-F5344CB8AC3E}">
        <p14:creationId xmlns:p14="http://schemas.microsoft.com/office/powerpoint/2010/main" val="353882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FBF96-0D1B-4470-9645-161E1389E28F}"/>
              </a:ext>
            </a:extLst>
          </p:cNvPr>
          <p:cNvSpPr txBox="1"/>
          <p:nvPr/>
        </p:nvSpPr>
        <p:spPr>
          <a:xfrm>
            <a:off x="2381931" y="464483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Hybrids of Autoencoders and GANs.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C81AD-AFA0-4737-A128-52F7F7BF8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0" y="1631470"/>
            <a:ext cx="9316230" cy="35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FBF96-0D1B-4470-9645-161E1389E28F}"/>
              </a:ext>
            </a:extLst>
          </p:cNvPr>
          <p:cNvSpPr txBox="1"/>
          <p:nvPr/>
        </p:nvSpPr>
        <p:spPr>
          <a:xfrm>
            <a:off x="2381931" y="464483"/>
            <a:ext cx="1821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Multi-discriminator learning.</a:t>
            </a:r>
            <a:endParaRPr lang="zh-CN" altLang="en-US" sz="1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FAE0D8-37FE-4BE2-8EC3-156794B6B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31" y="1270722"/>
            <a:ext cx="6937763" cy="4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FBF96-0D1B-4470-9645-161E1389E28F}"/>
              </a:ext>
            </a:extLst>
          </p:cNvPr>
          <p:cNvSpPr txBox="1"/>
          <p:nvPr/>
        </p:nvSpPr>
        <p:spPr>
          <a:xfrm>
            <a:off x="2381931" y="464483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Multi-generator learning.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22A942-FCB9-4485-AB1F-09B4EC8DA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16" y="1201005"/>
            <a:ext cx="4092295" cy="1592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8C5414-3D57-49A0-BC25-7AABC833B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51" y="3005005"/>
            <a:ext cx="713293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FBF96-0D1B-4470-9645-161E1389E28F}"/>
              </a:ext>
            </a:extLst>
          </p:cNvPr>
          <p:cNvSpPr txBox="1"/>
          <p:nvPr/>
        </p:nvSpPr>
        <p:spPr>
          <a:xfrm>
            <a:off x="2381931" y="464483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Multi-GAN learning.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22A942-FCB9-4485-AB1F-09B4EC8DA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16" y="1201005"/>
            <a:ext cx="4092295" cy="1592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5830BD-B4CC-4214-A3E3-37C4FDEB9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5" y="3429000"/>
            <a:ext cx="7496656" cy="22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71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04761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的评估指标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2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390192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评估指标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/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/>
              <p:nvPr/>
            </p:nvSpPr>
            <p:spPr>
              <a:xfrm>
                <a:off x="3359294" y="3647923"/>
                <a:ext cx="6266203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4" y="3647923"/>
                <a:ext cx="6266203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E052F2F-2739-4C30-9940-2499E323F182}"/>
              </a:ext>
            </a:extLst>
          </p:cNvPr>
          <p:cNvSpPr/>
          <p:nvPr/>
        </p:nvSpPr>
        <p:spPr>
          <a:xfrm>
            <a:off x="980347" y="1588213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8DB2ED-8DCF-4FA9-8B1C-0367F178FBDD}"/>
              </a:ext>
            </a:extLst>
          </p:cNvPr>
          <p:cNvSpPr/>
          <p:nvPr/>
        </p:nvSpPr>
        <p:spPr>
          <a:xfrm>
            <a:off x="758675" y="3708163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2551073-8FD8-40FF-A1A8-971042D16624}"/>
              </a:ext>
            </a:extLst>
          </p:cNvPr>
          <p:cNvSpPr/>
          <p:nvPr/>
        </p:nvSpPr>
        <p:spPr>
          <a:xfrm>
            <a:off x="1257516" y="2343764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A29AAF-9045-4225-81E7-3738D4F57E53}"/>
              </a:ext>
            </a:extLst>
          </p:cNvPr>
          <p:cNvSpPr txBox="1"/>
          <p:nvPr/>
        </p:nvSpPr>
        <p:spPr>
          <a:xfrm>
            <a:off x="1756350" y="269222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考虑真实样本与生成样本之间的分布差异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A811CE-4502-4D64-821D-E8F4F23A0A14}"/>
              </a:ext>
            </a:extLst>
          </p:cNvPr>
          <p:cNvSpPr/>
          <p:nvPr/>
        </p:nvSpPr>
        <p:spPr>
          <a:xfrm>
            <a:off x="1045002" y="4359534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Fr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é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chet 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315B13-01D4-4255-B22E-FCD2AFEDF9A1}"/>
                  </a:ext>
                </a:extLst>
              </p:cNvPr>
              <p:cNvSpPr txBox="1"/>
              <p:nvPr/>
            </p:nvSpPr>
            <p:spPr>
              <a:xfrm>
                <a:off x="3426691" y="4514159"/>
                <a:ext cx="5849037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315B13-01D4-4255-B22E-FCD2AFED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4514159"/>
                <a:ext cx="5849037" cy="521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2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4" grpId="0"/>
      <p:bldP spid="11" grpId="0"/>
      <p:bldP spid="12" grpId="0"/>
      <p:bldP spid="14" grpId="0" animBg="1"/>
      <p:bldP spid="3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评估指标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/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184CB1-F459-4862-9BD0-BC7AE2B1F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1527971"/>
                <a:ext cx="4109522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/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39C4E-4CDF-43C9-8ADF-750D507E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4" y="2299415"/>
                <a:ext cx="6266203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E052F2F-2739-4C30-9940-2499E323F182}"/>
              </a:ext>
            </a:extLst>
          </p:cNvPr>
          <p:cNvSpPr/>
          <p:nvPr/>
        </p:nvSpPr>
        <p:spPr>
          <a:xfrm>
            <a:off x="980347" y="1588213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8DB2ED-8DCF-4FA9-8B1C-0367F178FBDD}"/>
              </a:ext>
            </a:extLst>
          </p:cNvPr>
          <p:cNvSpPr/>
          <p:nvPr/>
        </p:nvSpPr>
        <p:spPr>
          <a:xfrm>
            <a:off x="758675" y="2359655"/>
            <a:ext cx="244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 Score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062DCC-0B26-4763-8F62-5D81D6609025}"/>
              </a:ext>
            </a:extLst>
          </p:cNvPr>
          <p:cNvSpPr/>
          <p:nvPr/>
        </p:nvSpPr>
        <p:spPr>
          <a:xfrm>
            <a:off x="1045002" y="3131097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Fr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é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chet 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/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3706CA-EAAF-4767-8A42-CC0E08A6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3285722"/>
                <a:ext cx="5849037" cy="521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25B5CD12-44BC-4F29-A623-B8F0E6F54451}"/>
              </a:ext>
            </a:extLst>
          </p:cNvPr>
          <p:cNvSpPr/>
          <p:nvPr/>
        </p:nvSpPr>
        <p:spPr>
          <a:xfrm>
            <a:off x="1045002" y="5049591"/>
            <a:ext cx="26006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Kernel </a:t>
            </a:r>
            <a:r>
              <a:rPr lang="fr-FR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Inception Distance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/>
              <p:nvPr/>
            </p:nvSpPr>
            <p:spPr>
              <a:xfrm>
                <a:off x="3483437" y="5049591"/>
                <a:ext cx="3931269" cy="466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𝐾𝐼𝐷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𝑀𝑀𝐷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𝑓𝑎𝑘𝑒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3767BE-1844-4AE5-932C-1FC257AC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5049591"/>
                <a:ext cx="3931269" cy="466346"/>
              </a:xfrm>
              <a:prstGeom prst="rect">
                <a:avLst/>
              </a:prstGeom>
              <a:blipFill>
                <a:blip r:embed="rId6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/>
              <p:nvPr/>
            </p:nvSpPr>
            <p:spPr>
              <a:xfrm>
                <a:off x="3483437" y="5572784"/>
                <a:ext cx="348646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𝑐𝑜𝑒𝑓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46047C-917F-4597-A683-6BAED09D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7" y="5572784"/>
                <a:ext cx="3486467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49827716-29FE-4BEB-9DAE-BCEDB50E408C}"/>
              </a:ext>
            </a:extLst>
          </p:cNvPr>
          <p:cNvSpPr/>
          <p:nvPr/>
        </p:nvSpPr>
        <p:spPr>
          <a:xfrm>
            <a:off x="1257516" y="3952674"/>
            <a:ext cx="570643" cy="95511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AFCD7-82F4-4669-B43B-61FFBDE25331}"/>
              </a:ext>
            </a:extLst>
          </p:cNvPr>
          <p:cNvSpPr txBox="1"/>
          <p:nvPr/>
        </p:nvSpPr>
        <p:spPr>
          <a:xfrm>
            <a:off x="1981847" y="44302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更好地处理过拟合问题</a:t>
            </a:r>
          </a:p>
        </p:txBody>
      </p:sp>
    </p:spTree>
    <p:extLst>
      <p:ext uri="{BB962C8B-B14F-4D97-AF65-F5344CB8AC3E}">
        <p14:creationId xmlns:p14="http://schemas.microsoft.com/office/powerpoint/2010/main" val="2140589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4" grpId="0"/>
      <p:bldP spid="11" grpId="0"/>
      <p:bldP spid="12" grpId="0"/>
      <p:bldP spid="13" grpId="0"/>
      <p:bldP spid="5" grpId="0"/>
      <p:bldP spid="15" grpId="0"/>
      <p:bldP spid="6" grpId="0"/>
      <p:bldP spid="17" grpId="0"/>
      <p:bldP spid="14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0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5037" y="3575912"/>
            <a:ext cx="4047618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056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776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9C4617-D1D7-4B4A-81FF-43CE0293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1351827"/>
            <a:ext cx="7768387" cy="43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49492" y="3163889"/>
            <a:ext cx="62930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  谢谢聆听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998700" y="2078805"/>
            <a:ext cx="237618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989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693805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857181" y="2473422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647420" y="2339095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371095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7019362" y="1966252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7009574" y="3111927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354356" y="1966252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195059" y="2540606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487856" y="2309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380930" y="3114963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46" y="2815721"/>
                <a:ext cx="2135860" cy="592412"/>
              </a:xfrm>
              <a:prstGeom prst="rect">
                <a:avLst/>
              </a:prstGeom>
              <a:blipFill>
                <a:blip r:embed="rId4"/>
                <a:stretch>
                  <a:fillRect l="-1133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43" y="1670046"/>
                <a:ext cx="2120263" cy="592412"/>
              </a:xfrm>
              <a:prstGeom prst="rect">
                <a:avLst/>
              </a:prstGeom>
              <a:blipFill>
                <a:blip r:embed="rId5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354356" y="2540607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461549" y="1792646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04F10-F228-4A11-AD26-90BE2CF3DB00}"/>
              </a:ext>
            </a:extLst>
          </p:cNvPr>
          <p:cNvSpPr txBox="1"/>
          <p:nvPr/>
        </p:nvSpPr>
        <p:spPr>
          <a:xfrm>
            <a:off x="1659902" y="4624398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cGAN</a:t>
            </a:r>
            <a:r>
              <a:rPr lang="zh-CN" altLang="en-US" sz="24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/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C2A14C-6594-4575-A094-380AF9F5F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85" y="5218279"/>
                <a:ext cx="7434343" cy="52399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87644F60-E086-4DCE-A769-126468F4E4F6}"/>
              </a:ext>
            </a:extLst>
          </p:cNvPr>
          <p:cNvGrpSpPr/>
          <p:nvPr/>
        </p:nvGrpSpPr>
        <p:grpSpPr>
          <a:xfrm>
            <a:off x="1755580" y="1056883"/>
            <a:ext cx="8430895" cy="3327401"/>
            <a:chOff x="1857180" y="1555057"/>
            <a:chExt cx="8430895" cy="332740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AC5CAA-162B-4E4A-B552-2E32E4DEF68B}"/>
                </a:ext>
              </a:extLst>
            </p:cNvPr>
            <p:cNvSpPr/>
            <p:nvPr/>
          </p:nvSpPr>
          <p:spPr>
            <a:xfrm>
              <a:off x="1857181" y="2473422"/>
              <a:ext cx="513913" cy="12228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3E50AC90-CA99-4B0E-8359-30B90ECD7403}"/>
                </a:ext>
              </a:extLst>
            </p:cNvPr>
            <p:cNvSpPr/>
            <p:nvPr/>
          </p:nvSpPr>
          <p:spPr>
            <a:xfrm rot="16200000">
              <a:off x="2647420" y="2339095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zh-CN" altLang="en-US" sz="2400" dirty="0"/>
                <a:t>生成器</a:t>
              </a:r>
              <a:r>
                <a:rPr lang="en-US" altLang="zh-CN" sz="2400" dirty="0"/>
                <a:t>G</a:t>
              </a:r>
              <a:endParaRPr lang="zh-CN" altLang="en-US" sz="2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B9983E8-344E-450A-AA55-EE1F5E8EEC8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95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9D66C7E-9BA8-433A-B324-7084FA2A8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362" y="1966252"/>
              <a:ext cx="33499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F325731-704F-412A-B2A9-11D4F90E966C}"/>
                </a:ext>
              </a:extLst>
            </p:cNvPr>
            <p:cNvCxnSpPr>
              <a:cxnSpLocks/>
            </p:cNvCxnSpPr>
            <p:nvPr/>
          </p:nvCxnSpPr>
          <p:spPr>
            <a:xfrm>
              <a:off x="7009574" y="3111927"/>
              <a:ext cx="344782" cy="30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114C60C-DA62-46A1-B136-314147DB569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1966252"/>
              <a:ext cx="0" cy="1148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0772CC6-9784-4920-A97F-E2B1DD05011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059" y="2540606"/>
              <a:ext cx="3291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D96509F-D7FD-4AF6-A603-FF0EB97AA811}"/>
                </a:ext>
              </a:extLst>
            </p:cNvPr>
            <p:cNvSpPr txBox="1"/>
            <p:nvPr/>
          </p:nvSpPr>
          <p:spPr>
            <a:xfrm>
              <a:off x="9487856" y="23097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分数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D641312-9989-4B04-A3D5-81C1B902336F}"/>
                </a:ext>
              </a:extLst>
            </p:cNvPr>
            <p:cNvCxnSpPr>
              <a:cxnSpLocks/>
            </p:cNvCxnSpPr>
            <p:nvPr/>
          </p:nvCxnSpPr>
          <p:spPr>
            <a:xfrm>
              <a:off x="4380930" y="3114963"/>
              <a:ext cx="5139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/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生成数据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CFDFBF6-574C-40C9-ABC6-69D6A9BA3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246" y="2632840"/>
                  <a:ext cx="2135860" cy="966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/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真实数据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BCEBF0AA-E215-4649-BE57-64A22EB65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843" y="1670046"/>
                  <a:ext cx="2120263" cy="592412"/>
                </a:xfrm>
                <a:prstGeom prst="rect">
                  <a:avLst/>
                </a:prstGeom>
                <a:blipFill>
                  <a:blip r:embed="rId5"/>
                  <a:stretch>
                    <a:fillRect b="-80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7EA9FF2-70AF-4EE8-B761-E517B6446F84}"/>
                </a:ext>
              </a:extLst>
            </p:cNvPr>
            <p:cNvCxnSpPr>
              <a:cxnSpLocks/>
            </p:cNvCxnSpPr>
            <p:nvPr/>
          </p:nvCxnSpPr>
          <p:spPr>
            <a:xfrm>
              <a:off x="7354356" y="2540607"/>
              <a:ext cx="360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梯形 79">
              <a:extLst>
                <a:ext uri="{FF2B5EF4-FFF2-40B4-BE49-F238E27FC236}">
                  <a16:creationId xmlns:a16="http://schemas.microsoft.com/office/drawing/2014/main" id="{FAB5FC28-2EBB-4A6C-BDA4-D6AFF9814F2C}"/>
                </a:ext>
              </a:extLst>
            </p:cNvPr>
            <p:cNvSpPr/>
            <p:nvPr/>
          </p:nvSpPr>
          <p:spPr>
            <a:xfrm rot="5400000">
              <a:off x="7461549" y="1792646"/>
              <a:ext cx="1971099" cy="14959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zh-CN" altLang="en-US" sz="2400" dirty="0"/>
                <a:t>判别器</a:t>
              </a:r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5D89D-3A71-46D9-8196-26A9E1DBE45D}"/>
                </a:ext>
              </a:extLst>
            </p:cNvPr>
            <p:cNvSpPr/>
            <p:nvPr/>
          </p:nvSpPr>
          <p:spPr>
            <a:xfrm>
              <a:off x="1857180" y="3810000"/>
              <a:ext cx="513913" cy="10724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FAB49F-15F3-4CE4-ACE8-FF893E57A209}"/>
                </a:ext>
              </a:extLst>
            </p:cNvPr>
            <p:cNvCxnSpPr>
              <a:cxnSpLocks/>
            </p:cNvCxnSpPr>
            <p:nvPr/>
          </p:nvCxnSpPr>
          <p:spPr>
            <a:xfrm>
              <a:off x="2404115" y="4357023"/>
              <a:ext cx="5180325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121803-DBFD-496B-B488-2CD84F000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515" y="3111927"/>
              <a:ext cx="0" cy="124509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0FF30E-FEC5-4623-8AA9-FC3924DCD8E5}"/>
              </a:ext>
            </a:extLst>
          </p:cNvPr>
          <p:cNvCxnSpPr>
            <a:cxnSpLocks/>
          </p:cNvCxnSpPr>
          <p:nvPr/>
        </p:nvCxnSpPr>
        <p:spPr>
          <a:xfrm flipH="1" flipV="1">
            <a:off x="7428435" y="2042432"/>
            <a:ext cx="21385" cy="181641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393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AC5CAA-162B-4E4A-B552-2E32E4DEF68B}"/>
              </a:ext>
            </a:extLst>
          </p:cNvPr>
          <p:cNvSpPr/>
          <p:nvPr/>
        </p:nvSpPr>
        <p:spPr>
          <a:xfrm>
            <a:off x="1755581" y="1975248"/>
            <a:ext cx="513913" cy="1222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3E50AC90-CA99-4B0E-8359-30B90ECD7403}"/>
              </a:ext>
            </a:extLst>
          </p:cNvPr>
          <p:cNvSpPr/>
          <p:nvPr/>
        </p:nvSpPr>
        <p:spPr>
          <a:xfrm rot="16200000">
            <a:off x="2545820" y="1840921"/>
            <a:ext cx="1971099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zh-CN" altLang="en-US" sz="2400" dirty="0"/>
              <a:t>生成器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9983E8-344E-450A-AA55-EE1F5E8EEC8A}"/>
              </a:ext>
            </a:extLst>
          </p:cNvPr>
          <p:cNvCxnSpPr>
            <a:cxnSpLocks/>
          </p:cNvCxnSpPr>
          <p:nvPr/>
        </p:nvCxnSpPr>
        <p:spPr>
          <a:xfrm>
            <a:off x="2269495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9D66C7E-9BA8-433A-B324-7084FA2A849A}"/>
              </a:ext>
            </a:extLst>
          </p:cNvPr>
          <p:cNvCxnSpPr>
            <a:cxnSpLocks/>
          </p:cNvCxnSpPr>
          <p:nvPr/>
        </p:nvCxnSpPr>
        <p:spPr>
          <a:xfrm flipV="1">
            <a:off x="6917762" y="1468078"/>
            <a:ext cx="33499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25731-704F-412A-B2A9-11D4F90E966C}"/>
              </a:ext>
            </a:extLst>
          </p:cNvPr>
          <p:cNvCxnSpPr>
            <a:cxnSpLocks/>
          </p:cNvCxnSpPr>
          <p:nvPr/>
        </p:nvCxnSpPr>
        <p:spPr>
          <a:xfrm>
            <a:off x="6907974" y="2613753"/>
            <a:ext cx="344782" cy="3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C60C-DA62-46A1-B136-314147DB569C}"/>
              </a:ext>
            </a:extLst>
          </p:cNvPr>
          <p:cNvCxnSpPr>
            <a:cxnSpLocks/>
          </p:cNvCxnSpPr>
          <p:nvPr/>
        </p:nvCxnSpPr>
        <p:spPr>
          <a:xfrm>
            <a:off x="7252756" y="1468078"/>
            <a:ext cx="0" cy="1148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0772CC6-9784-4920-A97F-E2B1DD050118}"/>
              </a:ext>
            </a:extLst>
          </p:cNvPr>
          <p:cNvCxnSpPr>
            <a:cxnSpLocks/>
          </p:cNvCxnSpPr>
          <p:nvPr/>
        </p:nvCxnSpPr>
        <p:spPr>
          <a:xfrm>
            <a:off x="9093459" y="1699532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D96509F-D7FD-4AF6-A603-FF0EB97AA811}"/>
              </a:ext>
            </a:extLst>
          </p:cNvPr>
          <p:cNvSpPr txBox="1"/>
          <p:nvPr/>
        </p:nvSpPr>
        <p:spPr>
          <a:xfrm>
            <a:off x="9386256" y="14686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D641312-9989-4B04-A3D5-81C1B902336F}"/>
              </a:ext>
            </a:extLst>
          </p:cNvPr>
          <p:cNvCxnSpPr>
            <a:cxnSpLocks/>
          </p:cNvCxnSpPr>
          <p:nvPr/>
        </p:nvCxnSpPr>
        <p:spPr>
          <a:xfrm>
            <a:off x="4279330" y="2616789"/>
            <a:ext cx="513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/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CFDFBF6-574C-40C9-ABC6-69D6A9BA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46" y="2134666"/>
                <a:ext cx="2135860" cy="966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/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真实数据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EBF0AA-E215-4649-BE57-64A22EB65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43" y="1171872"/>
                <a:ext cx="2120263" cy="592412"/>
              </a:xfrm>
              <a:prstGeom prst="rect">
                <a:avLst/>
              </a:prstGeom>
              <a:blipFill>
                <a:blip r:embed="rId4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EA9FF2-70AF-4EE8-B761-E517B6446F84}"/>
              </a:ext>
            </a:extLst>
          </p:cNvPr>
          <p:cNvCxnSpPr>
            <a:cxnSpLocks/>
          </p:cNvCxnSpPr>
          <p:nvPr/>
        </p:nvCxnSpPr>
        <p:spPr>
          <a:xfrm>
            <a:off x="7252756" y="2042433"/>
            <a:ext cx="360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梯形 79">
            <a:extLst>
              <a:ext uri="{FF2B5EF4-FFF2-40B4-BE49-F238E27FC236}">
                <a16:creationId xmlns:a16="http://schemas.microsoft.com/office/drawing/2014/main" id="{FAB5FC28-2EBB-4A6C-BDA4-D6AFF9814F2C}"/>
              </a:ext>
            </a:extLst>
          </p:cNvPr>
          <p:cNvSpPr/>
          <p:nvPr/>
        </p:nvSpPr>
        <p:spPr>
          <a:xfrm rot="5400000">
            <a:off x="7682535" y="971885"/>
            <a:ext cx="1325924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判别器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B5D89D-3A71-46D9-8196-26A9E1DBE45D}"/>
              </a:ext>
            </a:extLst>
          </p:cNvPr>
          <p:cNvSpPr/>
          <p:nvPr/>
        </p:nvSpPr>
        <p:spPr>
          <a:xfrm>
            <a:off x="1755580" y="3311826"/>
            <a:ext cx="513913" cy="10724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AB49F-15F3-4CE4-ACE8-FF893E57A209}"/>
              </a:ext>
            </a:extLst>
          </p:cNvPr>
          <p:cNvCxnSpPr>
            <a:cxnSpLocks/>
          </p:cNvCxnSpPr>
          <p:nvPr/>
        </p:nvCxnSpPr>
        <p:spPr>
          <a:xfrm>
            <a:off x="2302515" y="3858849"/>
            <a:ext cx="712012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121803-DBFD-496B-B488-2CD84F000103}"/>
              </a:ext>
            </a:extLst>
          </p:cNvPr>
          <p:cNvCxnSpPr>
            <a:cxnSpLocks/>
          </p:cNvCxnSpPr>
          <p:nvPr/>
        </p:nvCxnSpPr>
        <p:spPr>
          <a:xfrm flipV="1">
            <a:off x="2505915" y="2613753"/>
            <a:ext cx="0" cy="12450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id="{E3FC333F-B325-41B9-9A7B-5F98299A955D}"/>
              </a:ext>
            </a:extLst>
          </p:cNvPr>
          <p:cNvSpPr/>
          <p:nvPr/>
        </p:nvSpPr>
        <p:spPr>
          <a:xfrm rot="5400000">
            <a:off x="7682535" y="1900904"/>
            <a:ext cx="1325923" cy="14959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zh-CN" altLang="en-US" sz="2400" dirty="0"/>
              <a:t>分类器</a:t>
            </a:r>
            <a:r>
              <a:rPr lang="en-US" altLang="zh-CN" sz="2400" dirty="0"/>
              <a:t>Q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AC248-307A-494D-B66E-38F38F359B9D}"/>
              </a:ext>
            </a:extLst>
          </p:cNvPr>
          <p:cNvSpPr/>
          <p:nvPr/>
        </p:nvSpPr>
        <p:spPr>
          <a:xfrm>
            <a:off x="7613181" y="1930364"/>
            <a:ext cx="898359" cy="452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B45304-69D7-4855-A16F-78288A87B0D7}"/>
              </a:ext>
            </a:extLst>
          </p:cNvPr>
          <p:cNvCxnSpPr>
            <a:cxnSpLocks/>
          </p:cNvCxnSpPr>
          <p:nvPr/>
        </p:nvCxnSpPr>
        <p:spPr>
          <a:xfrm>
            <a:off x="9093459" y="2644505"/>
            <a:ext cx="329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DB5DB0C-1923-4548-AFD2-7DEB1E735B1B}"/>
              </a:ext>
            </a:extLst>
          </p:cNvPr>
          <p:cNvSpPr/>
          <p:nvPr/>
        </p:nvSpPr>
        <p:spPr>
          <a:xfrm>
            <a:off x="9438236" y="2382808"/>
            <a:ext cx="513913" cy="1823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A50821-8929-4A1E-BAEC-1BED66660BF7}"/>
              </a:ext>
            </a:extLst>
          </p:cNvPr>
          <p:cNvSpPr txBox="1"/>
          <p:nvPr/>
        </p:nvSpPr>
        <p:spPr>
          <a:xfrm>
            <a:off x="1715321" y="461819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/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83FB7F-8211-479A-94A9-EFBA8633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4605103"/>
                <a:ext cx="4545090" cy="473015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87A4D654-6CA9-49BF-AA21-B1CECAC880B2}"/>
              </a:ext>
            </a:extLst>
          </p:cNvPr>
          <p:cNvSpPr txBox="1"/>
          <p:nvPr/>
        </p:nvSpPr>
        <p:spPr>
          <a:xfrm>
            <a:off x="1715321" y="521944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InfoGAN</a:t>
            </a:r>
            <a:r>
              <a:rPr lang="zh-CN" altLang="en-US" dirty="0">
                <a:latin typeface="+mj-ea"/>
                <a:ea typeface="+mj-ea"/>
              </a:rPr>
              <a:t>的最终损失函数：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/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1E1778E-A687-4CAF-8ACB-3E1DEA36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60" y="5167599"/>
                <a:ext cx="4419480" cy="481542"/>
              </a:xfrm>
              <a:prstGeom prst="rect">
                <a:avLst/>
              </a:prstGeom>
              <a:blipFill>
                <a:blip r:embed="rId6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329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1596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558E69-CB40-49AC-90C3-2FE0E4B12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3" y="1447134"/>
            <a:ext cx="9358171" cy="2522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/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CycleGAN</a:t>
                </a:r>
                <a:r>
                  <a:rPr lang="zh-CN" altLang="en-US" dirty="0">
                    <a:latin typeface="+mj-ea"/>
                    <a:ea typeface="+mj-ea"/>
                  </a:rPr>
                  <a:t>的最终损失函数：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GAN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cyc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05A2E9-AEC1-498C-A1BF-C8139543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32" y="4331312"/>
                <a:ext cx="9850454" cy="394852"/>
              </a:xfrm>
              <a:prstGeom prst="rect">
                <a:avLst/>
              </a:prstGeom>
              <a:blipFill>
                <a:blip r:embed="rId4"/>
                <a:stretch>
                  <a:fillRect l="-495" t="-1406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/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43CFB-4F2B-4CE4-965C-6891D139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4834468"/>
                <a:ext cx="7900561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/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GAN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4BB896-BBAF-46E4-9436-048F4C66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5449642"/>
                <a:ext cx="7988982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/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cyc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184F1D-61B2-4604-A917-049FADA4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70" y="6064816"/>
                <a:ext cx="7671972" cy="5048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14B60B-9464-4BA7-93F2-03961345E842}"/>
              </a:ext>
            </a:extLst>
          </p:cNvPr>
          <p:cNvSpPr txBox="1"/>
          <p:nvPr/>
        </p:nvSpPr>
        <p:spPr>
          <a:xfrm>
            <a:off x="1280632" y="93209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循环一致性</a:t>
            </a:r>
            <a:r>
              <a:rPr lang="zh-CN" altLang="en-US" dirty="0"/>
              <a:t>解决生成器生成图像与输入图像无关的问题。</a:t>
            </a:r>
          </a:p>
        </p:txBody>
      </p:sp>
    </p:spTree>
    <p:extLst>
      <p:ext uri="{BB962C8B-B14F-4D97-AF65-F5344CB8AC3E}">
        <p14:creationId xmlns:p14="http://schemas.microsoft.com/office/powerpoint/2010/main" val="292290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/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1EDDAE-C0B1-4B98-9783-123F43F0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51" y="4620117"/>
                <a:ext cx="2955233" cy="601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/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散度来定义生成分布与真实分布之间的差异。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JS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训练生成器的本质就是减少两分布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散度的过程。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8E240B-DD6D-4B9D-9D4B-2399626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84" y="1229713"/>
                <a:ext cx="5731762" cy="1610634"/>
              </a:xfrm>
              <a:prstGeom prst="rect">
                <a:avLst/>
              </a:prstGeom>
              <a:blipFill>
                <a:blip r:embed="rId5"/>
                <a:stretch>
                  <a:fillRect l="-850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F2CA981-77F1-4DD0-AEB0-ECCBFD4CC71C}"/>
              </a:ext>
            </a:extLst>
          </p:cNvPr>
          <p:cNvSpPr txBox="1"/>
          <p:nvPr/>
        </p:nvSpPr>
        <p:spPr>
          <a:xfrm>
            <a:off x="862588" y="1017204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1200" dirty="0">
                <a:latin typeface="+mj-ea"/>
                <a:ea typeface="+mj-ea"/>
              </a:rPr>
              <a:t>的总体优化目标：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/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8D06B9E-40DA-411E-9AFF-59CAE314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2" y="1292696"/>
                <a:ext cx="4617033" cy="380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647952B-5C25-43D4-A9E5-0C950C68FBEF}"/>
              </a:ext>
            </a:extLst>
          </p:cNvPr>
          <p:cNvSpPr txBox="1"/>
          <p:nvPr/>
        </p:nvSpPr>
        <p:spPr>
          <a:xfrm>
            <a:off x="874713" y="172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最优判别器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/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623F0F-CBF3-4A01-87FF-4D8A5354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1998364"/>
                <a:ext cx="2780055" cy="368755"/>
              </a:xfrm>
              <a:prstGeom prst="rect">
                <a:avLst/>
              </a:prstGeom>
              <a:blipFill>
                <a:blip r:embed="rId7"/>
                <a:stretch>
                  <a:fillRect t="-88333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7EB21229-ED30-42F6-957B-2D235835A1E6}"/>
              </a:ext>
            </a:extLst>
          </p:cNvPr>
          <p:cNvSpPr txBox="1"/>
          <p:nvPr/>
        </p:nvSpPr>
        <p:spPr>
          <a:xfrm>
            <a:off x="874713" y="23550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最优生成器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/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+mj-ea"/>
                        </a:rPr>
                        <m:t>+2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JS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89F104-1F4C-4C2D-BBDC-ADBC5BAD0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" y="2584231"/>
                <a:ext cx="3112390" cy="305276"/>
              </a:xfrm>
              <a:prstGeom prst="rect">
                <a:avLst/>
              </a:prstGeom>
              <a:blipFill>
                <a:blip r:embed="rId8"/>
                <a:stretch>
                  <a:fillRect t="-128000" b="-19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/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  <a:ea typeface="+mj-ea"/>
                        </a:rPr>
                        <m:t>arg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2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7E20189-38C0-4B12-BA80-C004D2CD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2849978"/>
                <a:ext cx="1927964" cy="3329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/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的统一框架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-GAN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C93229-4E83-4566-A474-F6D75C4F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6" y="4226587"/>
                <a:ext cx="2398734" cy="369332"/>
              </a:xfrm>
              <a:prstGeom prst="rect">
                <a:avLst/>
              </a:prstGeom>
              <a:blipFill>
                <a:blip r:embed="rId10"/>
                <a:stretch>
                  <a:fillRect l="-2290" t="-13115" r="-20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/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函数是一个凸函数，且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可以用来衡量两种概率分布之间的差异。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7438C-369B-4DE1-8E2E-96DB654A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1" y="4160440"/>
                <a:ext cx="5211748" cy="919354"/>
              </a:xfrm>
              <a:prstGeom prst="rect">
                <a:avLst/>
              </a:prstGeom>
              <a:blipFill>
                <a:blip r:embed="rId11"/>
                <a:stretch>
                  <a:fillRect l="-1053" r="-351" b="-7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80"/>
              <p:cNvSpPr>
                <a:spLocks noChangeArrowheads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952" y="355104"/>
                <a:ext cx="1161921" cy="461665"/>
              </a:xfrm>
              <a:prstGeom prst="rect">
                <a:avLst/>
              </a:prstGeom>
              <a:blipFill>
                <a:blip r:embed="rId3"/>
                <a:stretch>
                  <a:fillRect l="-4712" t="-10526" r="-680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25D8C3B-870B-4F18-B14E-81469DA6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901" y="816769"/>
            <a:ext cx="7654197" cy="5703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/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多种形式对应的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88A48B-2381-402F-AB0F-E61EFC0B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65" y="711200"/>
                <a:ext cx="3367268" cy="391582"/>
              </a:xfrm>
              <a:prstGeom prst="rect">
                <a:avLst/>
              </a:prstGeom>
              <a:blipFill>
                <a:blip r:embed="rId5"/>
                <a:stretch>
                  <a:fillRect l="-543" t="-112500" r="-6341" b="-17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96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1121</Words>
  <Application>Microsoft Office PowerPoint</Application>
  <PresentationFormat>宽屏</PresentationFormat>
  <Paragraphs>274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叶 旺</cp:lastModifiedBy>
  <cp:revision>59</cp:revision>
  <dcterms:created xsi:type="dcterms:W3CDTF">2016-08-01T05:57:32Z</dcterms:created>
  <dcterms:modified xsi:type="dcterms:W3CDTF">2022-04-24T11:00:55Z</dcterms:modified>
  <cp:category/>
</cp:coreProperties>
</file>