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BCE0-02B5-45AF-0C6A-49735628A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DD0AE-4084-DD56-F867-1F1DE9055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C55E-C879-266E-B2C6-C13223DA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B674-6A32-46BE-A169-DB746058BC38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20CD3-8787-BD71-3C8F-83CE50E6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978E9-BEB3-6B07-38CA-97C3F38D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5E51-C085-4F2A-AEB7-09CB3CB1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7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FAF9-6CC9-9FF5-B6DA-09E9EC4F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92602-4D00-9CCA-36BC-DE4630A9C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8C833-2E55-C056-4895-C8A0C0AC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B674-6A32-46BE-A169-DB746058BC38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66E34-2564-DECD-3DC4-EC7B0A4D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072A0-BF8D-9360-6D42-2CE2DAB6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5E51-C085-4F2A-AEB7-09CB3CB1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9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798B2-638A-2517-1E47-13FE8D94B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7126E-66F0-8854-B57B-9F3D7BDA2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9F9EC-1C21-AE53-6396-D0B969CA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B674-6A32-46BE-A169-DB746058BC38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E56F-151F-043E-77CD-8F5DC0ED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2D823-7294-ACA1-CDAB-4DB15047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5E51-C085-4F2A-AEB7-09CB3CB1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2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2823-446E-158C-35D7-3199BF42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7E5A3-FA93-82D7-1B48-94A74E588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F7D52-6382-DB8B-8875-89C7085F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B674-6A32-46BE-A169-DB746058BC38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C12E4-9F88-5858-0A82-C32977BD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402B6-A3E3-BD39-BEE6-B5131775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5E51-C085-4F2A-AEB7-09CB3CB1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8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A028-654B-F486-D759-54A6838E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3E512-F434-BFC5-C172-7658A471B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B80C2-4C07-5D6A-3DE8-462DF05D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B674-6A32-46BE-A169-DB746058BC38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F59FB-4A17-A1EC-F627-F539A734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0D58E-3647-ED05-D224-E029A7FC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5E51-C085-4F2A-AEB7-09CB3CB1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0597-CC5E-045B-02C3-16736D15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CFC02-604D-5553-DD65-ACB8C02C2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35244-0DCF-9D13-9C00-9DAF00C50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F0AFC-8E26-1C07-118C-6F25F92D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B674-6A32-46BE-A169-DB746058BC38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78B1C-E023-F6B6-A561-F8EB0D1D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F68A5-1246-BF9D-7F8F-2AD18B01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5E51-C085-4F2A-AEB7-09CB3CB1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5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82D0-2F1E-FB82-4B3C-BB70C8F4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3268E-2956-2873-0D1C-A4CBCDFE8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E29A4-C523-8F72-0D58-DB376A52D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34FD1-AAD7-F228-F87C-6908448C3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AD68C-D04B-631B-8365-D11078165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07A5A-51D7-C980-B62B-33DEB492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B674-6A32-46BE-A169-DB746058BC38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971F8-6B16-A736-290A-F6B76D38D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E63A9-ED05-B24E-5C5B-74CD334C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5E51-C085-4F2A-AEB7-09CB3CB1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8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936A-BFC0-02A6-B1DA-AC15BBA2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9242B-CACD-EC05-BE96-2B6C8841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B674-6A32-46BE-A169-DB746058BC38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1D003-F460-B278-186A-2B9BB6DA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DCE7F-0C86-A883-186C-10DAE570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5E51-C085-4F2A-AEB7-09CB3CB1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5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9040E-7B15-BFA4-F4F3-D3283072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B674-6A32-46BE-A169-DB746058BC38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2DA4A-7CA3-CCBB-E28C-FD02D32C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5D7C1-F890-08B4-895F-832C539F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5E51-C085-4F2A-AEB7-09CB3CB1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4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7945-FD11-0134-D380-0878D5F4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6822A-246C-813E-C3DC-2ACADF5F8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D5EBD-25D0-7D1D-F6B7-424791191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0C5B3-8B2C-396A-E9D3-6D2238ED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B674-6A32-46BE-A169-DB746058BC38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F743B-89FE-82A5-37C7-D9EB6811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DFDEB-00A1-682F-5891-0E6FB464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5E51-C085-4F2A-AEB7-09CB3CB1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6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447C-246D-1036-0B14-82FDA498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2BB8A7-4A61-3AEF-02B9-C18B9D77B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38649-E7D9-7FFF-6C83-E4AB0030E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FEAF7-093D-9BAF-C1B7-DDAC9AB5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B674-6A32-46BE-A169-DB746058BC38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D88ED-AD21-8A97-2D02-71FB0ADB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CBB19-1AA3-39D2-EB03-E486E136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5E51-C085-4F2A-AEB7-09CB3CB1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1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331BD-7EBC-7E3C-4086-A2FE9C29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AFE17-DF04-1E96-3D2D-8163E5045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6AC6-F47C-EFB4-5D22-58C234C8F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54B674-6A32-46BE-A169-DB746058BC38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4FD67-58DC-3197-BB19-1E7A2D322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F3CE3-E420-D90F-A74B-8A3069ED7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365E51-C085-4F2A-AEB7-09CB3CB1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6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25CF4B2-6A4F-DAB8-A550-3C7381B17FB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324100" y="2228671"/>
            <a:ext cx="8432117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Customer Lead Prediction Project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Improving Conversion Rates Through Data-Driven Insights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 Name : Rikhin K V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21/07/2024</a:t>
            </a:r>
          </a:p>
        </p:txBody>
      </p:sp>
    </p:spTree>
    <p:extLst>
      <p:ext uri="{BB962C8B-B14F-4D97-AF65-F5344CB8AC3E}">
        <p14:creationId xmlns:p14="http://schemas.microsoft.com/office/powerpoint/2010/main" val="92302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F8CE0-4AC9-8832-BCB6-46C200CD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" y="682624"/>
            <a:ext cx="10515600" cy="58454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Problem Statement</a:t>
            </a:r>
          </a:p>
          <a:p>
            <a:pPr marL="0" indent="0">
              <a:buNone/>
            </a:pP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  <a:p>
            <a:pPr algn="justLow"/>
            <a:r>
              <a:rPr lang="en-US" sz="2400" dirty="0"/>
              <a:t>The primary goal is to predict whether a lead will be successfully converted into a customer or not.</a:t>
            </a:r>
          </a:p>
          <a:p>
            <a:pPr algn="justLow"/>
            <a:r>
              <a:rPr lang="en-US" sz="2400" dirty="0"/>
              <a:t> This prediction can help the Edu-Tech company to prioritize leads with the highest conversion potential and tailor marketing and sales strategies accordingly.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highlight>
                  <a:srgbClr val="C0C0C0"/>
                </a:highlight>
              </a:rPr>
              <a:t>Challenges</a:t>
            </a:r>
            <a:r>
              <a:rPr lang="en-US" dirty="0">
                <a:highlight>
                  <a:srgbClr val="C0C0C0"/>
                </a:highlight>
              </a:rPr>
              <a:t>:</a:t>
            </a:r>
          </a:p>
          <a:p>
            <a:pPr marL="0" indent="0">
              <a:buNone/>
            </a:pPr>
            <a:endParaRPr lang="en-US" dirty="0">
              <a:highlight>
                <a:srgbClr val="C0C0C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Identifying high-potential leads among numerous prospects.</a:t>
            </a:r>
          </a:p>
          <a:p>
            <a:pPr marL="457200" lvl="1" indent="0">
              <a:buNone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Allocating marketing and sales resources efficiently.</a:t>
            </a:r>
          </a:p>
          <a:p>
            <a:pPr marL="457200" lvl="1" indent="0">
              <a:buNone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Enhancing conversion rates through targeted strategies.</a:t>
            </a:r>
          </a:p>
        </p:txBody>
      </p:sp>
    </p:spTree>
    <p:extLst>
      <p:ext uri="{BB962C8B-B14F-4D97-AF65-F5344CB8AC3E}">
        <p14:creationId xmlns:p14="http://schemas.microsoft.com/office/powerpoint/2010/main" val="420769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039F760-1AC6-192C-C30C-A9DBC3691178}"/>
              </a:ext>
            </a:extLst>
          </p:cNvPr>
          <p:cNvSpPr txBox="1"/>
          <p:nvPr/>
        </p:nvSpPr>
        <p:spPr>
          <a:xfrm>
            <a:off x="838200" y="726822"/>
            <a:ext cx="10783824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                  </a:t>
            </a:r>
            <a:r>
              <a:rPr lang="en-US" sz="3200" b="1" dirty="0">
                <a:highlight>
                  <a:srgbClr val="C0C0C0"/>
                </a:highlight>
              </a:rPr>
              <a:t>Tools Used and Data Source used</a:t>
            </a:r>
          </a:p>
          <a:p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highlight>
                  <a:srgbClr val="C0C0C0"/>
                </a:highlight>
              </a:rPr>
              <a:t>Data Collection &amp; Preprocessing</a:t>
            </a:r>
            <a:r>
              <a:rPr lang="en-US" sz="2400" dirty="0">
                <a:highlight>
                  <a:srgbClr val="C0C0C0"/>
                </a:highlight>
              </a:rPr>
              <a:t>:</a:t>
            </a:r>
          </a:p>
          <a:p>
            <a:endParaRPr lang="en-US" dirty="0">
              <a:highlight>
                <a:srgbClr val="C0C0C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Power Query (for data cleaning and transformation)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highlight>
                  <a:srgbClr val="C0C0C0"/>
                </a:highlight>
              </a:rPr>
              <a:t>Data Analysis</a:t>
            </a:r>
            <a:r>
              <a:rPr lang="en-US" sz="2400" dirty="0">
                <a:highlight>
                  <a:srgbClr val="C0C0C0"/>
                </a:highlight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highlight>
                <a:srgbClr val="C0C0C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Power BI (for visualization and analysis)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DAX (Data Analysis Expressions) for calculations and measures</a:t>
            </a:r>
          </a:p>
          <a:p>
            <a:pPr lvl="1"/>
            <a:endParaRPr lang="en-US" sz="2400" dirty="0">
              <a:highlight>
                <a:srgbClr val="C0C0C0"/>
              </a:highlight>
            </a:endParaRPr>
          </a:p>
          <a:p>
            <a:pPr lvl="1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highlight>
                  <a:srgbClr val="C0C0C0"/>
                </a:highlight>
              </a:rPr>
              <a:t>Data Source</a:t>
            </a:r>
            <a:r>
              <a:rPr lang="en-US" sz="2400" dirty="0">
                <a:highlight>
                  <a:srgbClr val="C0C0C0"/>
                </a:highlight>
              </a:rPr>
              <a:t>: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.csv file (customer leads file)</a:t>
            </a:r>
          </a:p>
        </p:txBody>
      </p:sp>
    </p:spTree>
    <p:extLst>
      <p:ext uri="{BB962C8B-B14F-4D97-AF65-F5344CB8AC3E}">
        <p14:creationId xmlns:p14="http://schemas.microsoft.com/office/powerpoint/2010/main" val="177843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5EBC4A-4EDF-56CC-56D9-3C7A5C8A04A6}"/>
              </a:ext>
            </a:extLst>
          </p:cNvPr>
          <p:cNvSpPr txBox="1"/>
          <p:nvPr/>
        </p:nvSpPr>
        <p:spPr>
          <a:xfrm>
            <a:off x="733806" y="443567"/>
            <a:ext cx="10010394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                                       </a:t>
            </a:r>
            <a:r>
              <a:rPr lang="en-US" sz="3200" b="1" dirty="0">
                <a:highlight>
                  <a:srgbClr val="C0C0C0"/>
                </a:highlight>
              </a:rPr>
              <a:t>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1. </a:t>
            </a:r>
            <a:r>
              <a:rPr lang="en-US" sz="2400" b="1" dirty="0">
                <a:highlight>
                  <a:srgbClr val="C0C0C0"/>
                </a:highlight>
              </a:rPr>
              <a:t>Data Preprocessing</a:t>
            </a:r>
            <a:r>
              <a:rPr lang="en-US" sz="2400" dirty="0">
                <a:highlight>
                  <a:srgbClr val="C0C0C0"/>
                </a:highlight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Cleaning and preparing the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Handling missing values and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2. </a:t>
            </a:r>
            <a:r>
              <a:rPr lang="en-US" sz="2400" b="1" dirty="0">
                <a:highlight>
                  <a:srgbClr val="C0C0C0"/>
                </a:highlight>
              </a:rPr>
              <a:t>Exploratory Data Analysis (EDA)</a:t>
            </a:r>
            <a:r>
              <a:rPr lang="en-US" sz="2400" dirty="0">
                <a:highlight>
                  <a:srgbClr val="C0C0C0"/>
                </a:highlight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Understanding data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Identifying key features and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3. </a:t>
            </a:r>
            <a:r>
              <a:rPr lang="en-US" sz="2400" b="1" dirty="0">
                <a:highlight>
                  <a:srgbClr val="C0C0C0"/>
                </a:highlight>
              </a:rPr>
              <a:t>Feature Engineering</a:t>
            </a:r>
            <a:r>
              <a:rPr lang="en-US" sz="2400" dirty="0">
                <a:highlight>
                  <a:srgbClr val="C0C0C0"/>
                </a:highlight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Creating new metrics (Engagement Score, Activity Score,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4. </a:t>
            </a:r>
            <a:r>
              <a:rPr lang="en-US" sz="2400" b="1" dirty="0">
                <a:highlight>
                  <a:srgbClr val="C0C0C0"/>
                </a:highlight>
              </a:rPr>
              <a:t>Predictive Modeling</a:t>
            </a:r>
            <a:r>
              <a:rPr lang="en-US" sz="2400" dirty="0">
                <a:highlight>
                  <a:srgbClr val="C0C0C0"/>
                </a:highlight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Developing a model to predict lead conversion 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5. </a:t>
            </a:r>
            <a:r>
              <a:rPr lang="en-US" sz="2400" b="1" dirty="0">
                <a:highlight>
                  <a:srgbClr val="C0C0C0"/>
                </a:highlight>
              </a:rPr>
              <a:t>Strategy Development</a:t>
            </a:r>
            <a:r>
              <a:rPr lang="en-US" sz="2400" dirty="0">
                <a:highlight>
                  <a:srgbClr val="C0C0C0"/>
                </a:highlight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Tailoring marketing and sales strategies based on lead segmentation</a:t>
            </a:r>
          </a:p>
        </p:txBody>
      </p:sp>
    </p:spTree>
    <p:extLst>
      <p:ext uri="{BB962C8B-B14F-4D97-AF65-F5344CB8AC3E}">
        <p14:creationId xmlns:p14="http://schemas.microsoft.com/office/powerpoint/2010/main" val="320952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AC35FD-9B5E-BCD0-9C7B-93C8C9EBE4D6}"/>
              </a:ext>
            </a:extLst>
          </p:cNvPr>
          <p:cNvSpPr txBox="1"/>
          <p:nvPr/>
        </p:nvSpPr>
        <p:spPr>
          <a:xfrm>
            <a:off x="2530136" y="614396"/>
            <a:ext cx="813194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                  </a:t>
            </a:r>
            <a:r>
              <a:rPr lang="en-US" sz="3200" b="1" dirty="0">
                <a:highlight>
                  <a:srgbClr val="C0C0C0"/>
                </a:highlight>
              </a:rPr>
              <a:t>Data Preprocessing</a:t>
            </a:r>
          </a:p>
          <a:p>
            <a:endParaRPr lang="en-US" sz="3200" b="1" dirty="0">
              <a:highlight>
                <a:srgbClr val="C0C0C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highlight>
                  <a:srgbClr val="C0C0C0"/>
                </a:highlight>
              </a:rPr>
              <a:t>Steps Taken</a:t>
            </a:r>
            <a:r>
              <a:rPr lang="en-US" sz="2400" dirty="0">
                <a:highlight>
                  <a:srgbClr val="C0C0C0"/>
                </a:highlight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highlight>
                <a:srgbClr val="C0C0C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Removed duplicates and irrelevant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Handled missing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Standardized data formats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Replaced null values with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Replaced blank values with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Capitalized the start letter in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Replaced some blanks with NA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highlight>
                  <a:srgbClr val="C0C0C0"/>
                </a:highlight>
              </a:rPr>
              <a:t>Tools Used</a:t>
            </a:r>
            <a:r>
              <a:rPr lang="en-US" sz="2400" dirty="0">
                <a:highlight>
                  <a:srgbClr val="C0C0C0"/>
                </a:highlight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Power Query for data cleaning</a:t>
            </a:r>
          </a:p>
        </p:txBody>
      </p:sp>
    </p:spTree>
    <p:extLst>
      <p:ext uri="{BB962C8B-B14F-4D97-AF65-F5344CB8AC3E}">
        <p14:creationId xmlns:p14="http://schemas.microsoft.com/office/powerpoint/2010/main" val="345110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3EC2F-58DE-766C-92D6-F73BFB78BE43}"/>
              </a:ext>
            </a:extLst>
          </p:cNvPr>
          <p:cNvSpPr txBox="1"/>
          <p:nvPr/>
        </p:nvSpPr>
        <p:spPr>
          <a:xfrm>
            <a:off x="651510" y="665262"/>
            <a:ext cx="1070533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          </a:t>
            </a:r>
            <a:r>
              <a:rPr lang="en-US" sz="3200" b="1" dirty="0">
                <a:highlight>
                  <a:srgbClr val="C0C0C0"/>
                </a:highlight>
              </a:rPr>
              <a:t>Exploratory Data Analysis (EDA) – Insights</a:t>
            </a:r>
          </a:p>
          <a:p>
            <a:endParaRPr lang="en-US" sz="3200" b="1" dirty="0">
              <a:highlight>
                <a:srgbClr val="C0C0C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highlight>
                  <a:srgbClr val="C0C0C0"/>
                </a:highlight>
              </a:rPr>
              <a:t>Lead Origin and Source Analysis</a:t>
            </a:r>
            <a:r>
              <a:rPr lang="en-US" sz="2400" dirty="0">
                <a:highlight>
                  <a:srgbClr val="C0C0C0"/>
                </a:highlight>
              </a:rPr>
              <a:t>:</a:t>
            </a:r>
          </a:p>
          <a:p>
            <a:pPr lvl="1"/>
            <a:r>
              <a:rPr lang="en-US" dirty="0"/>
              <a:t>  Identified which sources generate the most leads</a:t>
            </a:r>
          </a:p>
          <a:p>
            <a:pPr lvl="1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highlight>
                  <a:srgbClr val="C0C0C0"/>
                </a:highlight>
              </a:rPr>
              <a:t>Engagement Metrics</a:t>
            </a:r>
            <a:r>
              <a:rPr lang="en-US" sz="2400" dirty="0">
                <a:highlight>
                  <a:srgbClr val="C0C0C0"/>
                </a:highlight>
              </a:rPr>
              <a:t>:</a:t>
            </a:r>
          </a:p>
          <a:p>
            <a:pPr lvl="1"/>
            <a:r>
              <a:rPr lang="en-US" dirty="0"/>
              <a:t>Analyzed Total Visits, Time Spent on Website, and Page Views</a:t>
            </a:r>
          </a:p>
          <a:p>
            <a:pPr lvl="1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highlight>
                  <a:srgbClr val="C0C0C0"/>
                </a:highlight>
              </a:rPr>
              <a:t>Activity Analysis</a:t>
            </a:r>
            <a:r>
              <a:rPr lang="en-US" sz="2400" dirty="0">
                <a:highlight>
                  <a:srgbClr val="C0C0C0"/>
                </a:highlight>
              </a:rPr>
              <a:t>:</a:t>
            </a:r>
          </a:p>
          <a:p>
            <a:pPr lvl="1"/>
            <a:r>
              <a:rPr lang="en-US" dirty="0"/>
              <a:t>Evaluated recent activities and their impact on conversion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highlight>
                <a:srgbClr val="C0C0C0"/>
              </a:highlight>
            </a:endParaRPr>
          </a:p>
          <a:p>
            <a:r>
              <a:rPr lang="en-US" sz="2400" b="1" dirty="0">
                <a:highlight>
                  <a:srgbClr val="C0C0C0"/>
                </a:highlight>
              </a:rPr>
              <a:t>Lead Quality and Conversion</a:t>
            </a:r>
          </a:p>
          <a:p>
            <a:endParaRPr lang="en-US" sz="2200" b="1" dirty="0">
              <a:highlight>
                <a:srgbClr val="C0C0C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Lead Quality Distribution</a:t>
            </a:r>
            <a:r>
              <a:rPr lang="en-US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Visualized the distribution of lead quality scores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Conversion Rates</a:t>
            </a:r>
            <a:r>
              <a:rPr lang="en-US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Analyzed conversion rates across different lead qualities</a:t>
            </a:r>
          </a:p>
        </p:txBody>
      </p:sp>
    </p:spTree>
    <p:extLst>
      <p:ext uri="{BB962C8B-B14F-4D97-AF65-F5344CB8AC3E}">
        <p14:creationId xmlns:p14="http://schemas.microsoft.com/office/powerpoint/2010/main" val="169423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A91D85-EC3A-A5AA-40CB-B8F24F69F17A}"/>
              </a:ext>
            </a:extLst>
          </p:cNvPr>
          <p:cNvSpPr txBox="1"/>
          <p:nvPr/>
        </p:nvSpPr>
        <p:spPr>
          <a:xfrm>
            <a:off x="624078" y="624900"/>
            <a:ext cx="10760202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                          </a:t>
            </a:r>
            <a:r>
              <a:rPr lang="en-US" sz="3200" b="1" dirty="0">
                <a:highlight>
                  <a:srgbClr val="C0C0C0"/>
                </a:highlight>
              </a:rPr>
              <a:t>Conclusion/Suggestions</a:t>
            </a:r>
          </a:p>
          <a:p>
            <a:endParaRPr lang="en-US" sz="3200" b="1" dirty="0">
              <a:highlight>
                <a:srgbClr val="C0C0C0"/>
              </a:highlight>
            </a:endParaRPr>
          </a:p>
          <a:p>
            <a:r>
              <a:rPr lang="en-US" sz="2400" b="1" dirty="0">
                <a:highlight>
                  <a:srgbClr val="C0C0C0"/>
                </a:highlight>
              </a:rPr>
              <a:t>Key Findings</a:t>
            </a:r>
            <a:r>
              <a:rPr lang="en-US" sz="2400" dirty="0">
                <a:highlight>
                  <a:srgbClr val="C0C0C0"/>
                </a:highlight>
              </a:rPr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High engagement and recent activity are strong predictors of conversion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Tailored strategies improve lead conversion rates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2400" b="1" dirty="0">
                <a:highlight>
                  <a:srgbClr val="C0C0C0"/>
                </a:highlight>
              </a:rPr>
              <a:t>Suggestions</a:t>
            </a:r>
            <a:r>
              <a:rPr lang="en-US" sz="2400" dirty="0">
                <a:highlight>
                  <a:srgbClr val="C0C0C0"/>
                </a:highlight>
              </a:rPr>
              <a:t>:</a:t>
            </a:r>
          </a:p>
          <a:p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Focus on high engagement leads for immediate follow-up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Use localized strategies for geographic segments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Regularly update and refine the predictive model for accuracy</a:t>
            </a:r>
          </a:p>
        </p:txBody>
      </p:sp>
    </p:spTree>
    <p:extLst>
      <p:ext uri="{BB962C8B-B14F-4D97-AF65-F5344CB8AC3E}">
        <p14:creationId xmlns:p14="http://schemas.microsoft.com/office/powerpoint/2010/main" val="193801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393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 Customer Lead Prediction Project  Subtitle: Improving Conversion Rates Through Data-Driven Insights  Your Name : Rikhin K V  Date : 21/07/2024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Customer Lead Prediction Project Subtitle: Improving Conversion Rates Through Data-Driven Insights Your Name Date </dc:title>
  <dc:creator>R Deepak Sharma</dc:creator>
  <cp:lastModifiedBy>Rikhin KV</cp:lastModifiedBy>
  <cp:revision>3</cp:revision>
  <dcterms:created xsi:type="dcterms:W3CDTF">2024-07-05T06:38:40Z</dcterms:created>
  <dcterms:modified xsi:type="dcterms:W3CDTF">2024-07-21T16:17:43Z</dcterms:modified>
</cp:coreProperties>
</file>