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Исаев" initials="АИ" lastIdx="1" clrIdx="0">
    <p:extLst>
      <p:ext uri="{19B8F6BF-5375-455C-9EA6-DF929625EA0E}">
        <p15:presenceInfo xmlns:p15="http://schemas.microsoft.com/office/powerpoint/2012/main" userId="5d948d1292458f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48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22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7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582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42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8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91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10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71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41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7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2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0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53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9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95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34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F281-3D5A-4543-BEC8-E62D032A63AF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73E03-8FDE-404C-8221-3C3C59CE0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69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ss.ru/rss/v2.xml" TargetMode="External"/><Relationship Id="rId2" Type="http://schemas.openxmlformats.org/officeDocument/2006/relationships/hyperlink" Target="https://lenta.ru/rs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vedomosti.ru/rss/new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182" y="909638"/>
            <a:ext cx="10917381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публикуемых новостей</a:t>
            </a:r>
            <a:r>
              <a:rPr lang="ru-RU" sz="4900" dirty="0" smtClean="0"/>
              <a:t>:</a:t>
            </a:r>
            <a:br>
              <a:rPr lang="ru-RU" sz="4900" dirty="0" smtClean="0"/>
            </a:br>
            <a:r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ETL-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 формирования </a:t>
            </a:r>
            <a:r>
              <a:rPr lang="ru-RU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витрины данных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71709" y="5655903"/>
            <a:ext cx="3020291" cy="689479"/>
          </a:xfrm>
        </p:spPr>
        <p:txBody>
          <a:bodyPr>
            <a:norm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Исаев А.С.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9460" y="565411"/>
            <a:ext cx="667399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Цель проекта</a:t>
            </a:r>
            <a:r>
              <a:rPr lang="ru-RU" dirty="0" smtClean="0"/>
              <a:t>. Создать </a:t>
            </a:r>
            <a:r>
              <a:rPr lang="en-US" dirty="0" smtClean="0"/>
              <a:t>ETL-</a:t>
            </a:r>
            <a:r>
              <a:rPr lang="ru-RU" dirty="0" smtClean="0"/>
              <a:t>процесс формирования витрины данных для анализа публикации новостей. </a:t>
            </a:r>
          </a:p>
          <a:p>
            <a:r>
              <a:rPr lang="ru-RU" dirty="0" smtClean="0"/>
              <a:t>В качестве источников данных использовать </a:t>
            </a:r>
            <a:r>
              <a:rPr lang="en-US" smtClean="0"/>
              <a:t>RSS</a:t>
            </a:r>
            <a:r>
              <a:rPr lang="ru-RU" smtClean="0"/>
              <a:t>-ленты: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https://lenta.ru/rss</a:t>
            </a:r>
            <a:endParaRPr lang="ru-RU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>
                <a:solidFill>
                  <a:schemeClr val="accent1">
                    <a:lumMod val="50000"/>
                  </a:schemeClr>
                </a:solidFill>
                <a:hlinkClick r:id="rId3"/>
              </a:rPr>
              <a:t>https://tass.ru/rss/v2.xml</a:t>
            </a:r>
            <a:endParaRPr lang="ru-RU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>
                <a:solidFill>
                  <a:schemeClr val="accent1">
                    <a:lumMod val="50000"/>
                  </a:schemeClr>
                </a:solidFill>
                <a:hlinkClick r:id="rId4"/>
              </a:rPr>
              <a:t>https://www.vedomosti.ru/rss/news</a:t>
            </a:r>
            <a:endParaRPr lang="ru-RU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0369" y="3219915"/>
            <a:ext cx="1098730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Описание задачи</a:t>
            </a:r>
            <a:r>
              <a:rPr lang="ru-RU" dirty="0" smtClean="0"/>
              <a:t>. Сформировать </a:t>
            </a:r>
            <a:r>
              <a:rPr lang="ru-RU" dirty="0"/>
              <a:t>витрину данных, которая содержит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Суррогатный ключ категории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Название категории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Общее количество новостей из всех источников по данной категории за все время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новостей данной категории для каждого из источников за все время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Общее количество новостей из всех источников по данной категории за последние сутки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новостей данной категории для каждого из источников за последние сутки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Среднее количество публикаций по данной категории в сутки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День, в который было сделано максимальное количество публикаций по данной новости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публикаций новостей данной категории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2617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30438" y="667150"/>
            <a:ext cx="76615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Т</a:t>
            </a:r>
            <a:r>
              <a:rPr lang="ru-RU" sz="2000" b="1" dirty="0" smtClean="0"/>
              <a:t>ехнологии</a:t>
            </a:r>
            <a:r>
              <a:rPr lang="ru-RU" dirty="0" smtClean="0"/>
              <a:t>. В качестве базы данных использована 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PostgreSQL</a:t>
            </a:r>
            <a:r>
              <a:rPr lang="ru-RU" dirty="0" smtClean="0"/>
              <a:t>. В ней хранятся данные из новостных </a:t>
            </a:r>
            <a:r>
              <a:rPr lang="en-US" dirty="0" smtClean="0"/>
              <a:t>RSS</a:t>
            </a:r>
            <a:r>
              <a:rPr lang="ru-RU" dirty="0" smtClean="0"/>
              <a:t>-лент</a:t>
            </a:r>
            <a:r>
              <a:rPr lang="ru-RU" dirty="0" smtClean="0"/>
              <a:t>. Для обработки данных применялся язык 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r>
              <a:rPr lang="ru-RU" dirty="0" smtClean="0"/>
              <a:t>. </a:t>
            </a:r>
            <a:r>
              <a:rPr lang="ru-RU" dirty="0" err="1" smtClean="0"/>
              <a:t>Оркестрация</a:t>
            </a:r>
            <a:r>
              <a:rPr lang="ru-RU" dirty="0" smtClean="0"/>
              <a:t> обработанных данных осуществлялась 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Apache</a:t>
            </a:r>
            <a:r>
              <a:rPr lang="ru-RU" b="1" dirty="0" smtClean="0"/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Airflow</a:t>
            </a:r>
            <a:r>
              <a:rPr lang="ru-RU" dirty="0" smtClean="0"/>
              <a:t>. Для автоматизации создания, управления и развертывания приложения использовался 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5635" y="2073608"/>
            <a:ext cx="1155468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Запуск</a:t>
            </a:r>
            <a:endParaRPr lang="en-US" sz="2000" b="1" dirty="0" smtClean="0"/>
          </a:p>
          <a:p>
            <a:endParaRPr lang="en-US" b="1" dirty="0" smtClean="0"/>
          </a:p>
          <a:p>
            <a:r>
              <a:rPr lang="ru-RU" b="1" dirty="0" smtClean="0"/>
              <a:t>1</a:t>
            </a:r>
            <a:r>
              <a:rPr lang="ru-RU" b="1" dirty="0" smtClean="0"/>
              <a:t>. </a:t>
            </a:r>
            <a:r>
              <a:rPr lang="ru-RU" dirty="0" smtClean="0"/>
              <a:t>В </a:t>
            </a:r>
            <a:r>
              <a:rPr lang="ru-RU" dirty="0"/>
              <a:t>корне проекта создать файл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ru-RU" dirty="0"/>
              <a:t>. В параметрах файла прописать </a:t>
            </a:r>
            <a:r>
              <a:rPr lang="ru-RU" dirty="0" err="1"/>
              <a:t>креды</a:t>
            </a:r>
            <a:r>
              <a:rPr lang="ru-RU" dirty="0"/>
              <a:t> </a:t>
            </a:r>
            <a:r>
              <a:rPr lang="en-US" dirty="0"/>
              <a:t>Airflow </a:t>
            </a:r>
            <a:r>
              <a:rPr lang="ru-RU" dirty="0" smtClean="0"/>
              <a:t>и </a:t>
            </a:r>
            <a:r>
              <a:rPr lang="en-US" dirty="0" err="1" smtClean="0"/>
              <a:t>Postgres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 </a:t>
            </a:r>
            <a:endParaRPr lang="ru-RU" b="1" dirty="0"/>
          </a:p>
          <a:p>
            <a:r>
              <a:rPr lang="ru-RU" b="1" dirty="0"/>
              <a:t>AIRFLOW_USER=</a:t>
            </a:r>
            <a:r>
              <a:rPr lang="ru-RU" b="1" dirty="0" err="1"/>
              <a:t>airflow</a:t>
            </a:r>
            <a:endParaRPr lang="ru-RU" b="1" dirty="0"/>
          </a:p>
          <a:p>
            <a:r>
              <a:rPr lang="en-US" b="1" dirty="0"/>
              <a:t>AIRFLOW_PASSWORD=airflow</a:t>
            </a:r>
            <a:endParaRPr lang="ru-RU" b="1" dirty="0"/>
          </a:p>
          <a:p>
            <a:r>
              <a:rPr lang="en-US" b="1" dirty="0"/>
              <a:t>POSTGRES_HOST=</a:t>
            </a:r>
            <a:r>
              <a:rPr lang="en-US" b="1" dirty="0" err="1"/>
              <a:t>host.docker.internal</a:t>
            </a:r>
            <a:endParaRPr lang="ru-RU" b="1" dirty="0"/>
          </a:p>
          <a:p>
            <a:r>
              <a:rPr lang="en-US" b="1" dirty="0"/>
              <a:t>POSTGRES_PORT=5432</a:t>
            </a:r>
            <a:endParaRPr lang="ru-RU" b="1" dirty="0"/>
          </a:p>
          <a:p>
            <a:r>
              <a:rPr lang="en-US" b="1" dirty="0"/>
              <a:t>POSTGRES_DB_NAME=</a:t>
            </a:r>
            <a:r>
              <a:rPr lang="en-US" b="1" dirty="0" err="1"/>
              <a:t>etl_news</a:t>
            </a:r>
            <a:endParaRPr lang="ru-RU" b="1" dirty="0"/>
          </a:p>
          <a:p>
            <a:r>
              <a:rPr lang="en-US" b="1" dirty="0"/>
              <a:t>POSTGRES_USER=</a:t>
            </a:r>
            <a:r>
              <a:rPr lang="en-US" b="1" dirty="0" err="1"/>
              <a:t>pg_user</a:t>
            </a:r>
            <a:endParaRPr lang="ru-RU" b="1" dirty="0"/>
          </a:p>
          <a:p>
            <a:r>
              <a:rPr lang="ru-RU" b="1" dirty="0"/>
              <a:t>POSTGRES_PASSWORD=</a:t>
            </a:r>
            <a:r>
              <a:rPr lang="ru-RU" b="1" dirty="0" err="1"/>
              <a:t>pg_password</a:t>
            </a:r>
            <a:endParaRPr lang="ru-RU" b="1" dirty="0"/>
          </a:p>
          <a:p>
            <a:r>
              <a:rPr lang="ru-RU" dirty="0"/>
              <a:t> </a:t>
            </a:r>
          </a:p>
          <a:p>
            <a:pPr lvl="0"/>
            <a:r>
              <a:rPr lang="en-US" b="1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Проинициализировать</a:t>
            </a:r>
            <a:r>
              <a:rPr lang="en-US" dirty="0" smtClean="0"/>
              <a:t> </a:t>
            </a:r>
            <a:r>
              <a:rPr lang="en-US" dirty="0"/>
              <a:t>Airflow </a:t>
            </a:r>
            <a:r>
              <a:rPr lang="ru-RU" dirty="0"/>
              <a:t>командой </a:t>
            </a:r>
            <a:r>
              <a:rPr lang="en-US" b="1" dirty="0" err="1"/>
              <a:t>docker</a:t>
            </a:r>
            <a:r>
              <a:rPr lang="en-US" b="1" dirty="0"/>
              <a:t> compose up </a:t>
            </a:r>
            <a:r>
              <a:rPr lang="en-US" b="1" dirty="0" smtClean="0"/>
              <a:t>airflow-</a:t>
            </a:r>
            <a:r>
              <a:rPr lang="en-US" b="1" dirty="0" err="1" smtClean="0"/>
              <a:t>init</a:t>
            </a:r>
            <a:endParaRPr lang="ru-RU" b="1" dirty="0" smtClean="0"/>
          </a:p>
          <a:p>
            <a:pPr lvl="0"/>
            <a:r>
              <a:rPr lang="en-US" b="1" dirty="0" smtClean="0"/>
              <a:t>3</a:t>
            </a:r>
            <a:r>
              <a:rPr lang="en-US" dirty="0" smtClean="0"/>
              <a:t>. </a:t>
            </a:r>
            <a:r>
              <a:rPr lang="ru-RU" dirty="0" smtClean="0"/>
              <a:t>Запустить </a:t>
            </a:r>
            <a:r>
              <a:rPr lang="ru-RU" dirty="0"/>
              <a:t>контейнеры командой </a:t>
            </a:r>
            <a:r>
              <a:rPr lang="en-US" b="1" dirty="0" err="1"/>
              <a:t>docker</a:t>
            </a:r>
            <a:r>
              <a:rPr lang="en-US" b="1" dirty="0"/>
              <a:t> compose up</a:t>
            </a:r>
            <a:r>
              <a:rPr lang="ru-RU" b="1" dirty="0"/>
              <a:t> –</a:t>
            </a:r>
            <a:r>
              <a:rPr lang="en-US" b="1" dirty="0"/>
              <a:t>d</a:t>
            </a:r>
            <a:endParaRPr lang="ru-RU" dirty="0"/>
          </a:p>
          <a:p>
            <a:endParaRPr lang="en-US" sz="1600" dirty="0" smtClean="0"/>
          </a:p>
          <a:p>
            <a:r>
              <a:rPr lang="en-US" sz="1600" i="1" dirty="0" smtClean="0"/>
              <a:t>URL </a:t>
            </a:r>
            <a:r>
              <a:rPr lang="ru-RU" sz="1600" i="1" dirty="0" smtClean="0"/>
              <a:t>для входа в </a:t>
            </a:r>
            <a:r>
              <a:rPr lang="en-US" sz="1600" i="1" dirty="0" smtClean="0"/>
              <a:t>Airflow</a:t>
            </a:r>
            <a:r>
              <a:rPr lang="ru-RU" sz="1600" i="1" dirty="0"/>
              <a:t> </a:t>
            </a:r>
            <a:r>
              <a:rPr lang="ru-RU" sz="1600" i="1" u="sng" dirty="0" smtClean="0">
                <a:hlinkClick r:id="rId2"/>
              </a:rPr>
              <a:t>http</a:t>
            </a:r>
            <a:r>
              <a:rPr lang="ru-RU" sz="1600" i="1" u="sng" dirty="0">
                <a:hlinkClick r:id="rId2"/>
              </a:rPr>
              <a:t>://</a:t>
            </a:r>
            <a:r>
              <a:rPr lang="ru-RU" sz="1600" i="1" u="sng" dirty="0" smtClean="0">
                <a:hlinkClick r:id="rId2"/>
              </a:rPr>
              <a:t>localhost:8080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1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101" y="1940276"/>
            <a:ext cx="461857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Архитектура.</a:t>
            </a:r>
          </a:p>
          <a:p>
            <a:endParaRPr lang="ru-RU" sz="2000" b="1" dirty="0" smtClean="0"/>
          </a:p>
          <a:p>
            <a:r>
              <a:rPr lang="ru-RU" dirty="0"/>
              <a:t>Структура хранения данных включает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Сырой </a:t>
            </a:r>
            <a:r>
              <a:rPr lang="ru-RU" dirty="0" smtClean="0"/>
              <a:t>слой 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raw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Промежуточный слой 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core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Слой витрин 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mart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r>
              <a:rPr lang="ru-RU" dirty="0"/>
              <a:t>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83" y="1122727"/>
            <a:ext cx="6497308" cy="55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548" y="1774394"/>
            <a:ext cx="116455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Реализация</a:t>
            </a:r>
            <a:r>
              <a:rPr lang="ru-RU" dirty="0" smtClean="0"/>
              <a:t>. Исходные </a:t>
            </a:r>
            <a:r>
              <a:rPr lang="ru-RU" dirty="0"/>
              <a:t>данные из новостных источников сохраняются в сырой слой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raw_data</a:t>
            </a:r>
            <a:r>
              <a:rPr lang="ru-RU" dirty="0" smtClean="0"/>
              <a:t>, где происходит их предварительная обработка. Обработанные данные загружаются </a:t>
            </a:r>
            <a:r>
              <a:rPr lang="ru-RU" dirty="0"/>
              <a:t>в промежуточный слой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core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</a:t>
            </a:r>
            <a:r>
              <a:rPr lang="ru-RU" dirty="0"/>
              <a:t>.</a:t>
            </a:r>
            <a:r>
              <a:rPr lang="ru-RU" dirty="0" smtClean="0"/>
              <a:t> Затем на </a:t>
            </a:r>
            <a:r>
              <a:rPr lang="ru-RU" dirty="0"/>
              <a:t>основе </a:t>
            </a:r>
            <a:r>
              <a:rPr lang="en-US" dirty="0"/>
              <a:t>core</a:t>
            </a:r>
            <a:r>
              <a:rPr lang="ru-RU" dirty="0"/>
              <a:t>_</a:t>
            </a:r>
            <a:r>
              <a:rPr lang="en-US" dirty="0"/>
              <a:t>data </a:t>
            </a:r>
            <a:r>
              <a:rPr lang="ru-RU" dirty="0"/>
              <a:t>создаётся итоговый слой витрины данных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mart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всех трёх слоёв </a:t>
            </a:r>
            <a:r>
              <a:rPr lang="en-US" dirty="0" smtClean="0"/>
              <a:t>Airflow </a:t>
            </a:r>
            <a:r>
              <a:rPr lang="ru-RU" dirty="0"/>
              <a:t>один раз в сутки последовательно запускает таски:</a:t>
            </a:r>
          </a:p>
          <a:p>
            <a:endParaRPr lang="ru-RU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i="1" dirty="0" err="1" smtClean="0">
                <a:solidFill>
                  <a:schemeClr val="accent1">
                    <a:lumMod val="50000"/>
                  </a:schemeClr>
                </a:solidFill>
              </a:rPr>
              <a:t>raw_task</a:t>
            </a: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&gt;&gt; </a:t>
            </a:r>
            <a:r>
              <a:rPr lang="en-US" sz="2000" b="1" i="1" dirty="0" err="1">
                <a:solidFill>
                  <a:schemeClr val="accent1">
                    <a:lumMod val="50000"/>
                  </a:schemeClr>
                </a:solidFill>
              </a:rPr>
              <a:t>core_task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 &gt;&gt; </a:t>
            </a:r>
            <a:r>
              <a:rPr lang="en-US" sz="2000" b="1" i="1" dirty="0" err="1">
                <a:solidFill>
                  <a:schemeClr val="accent1">
                    <a:lumMod val="50000"/>
                  </a:schemeClr>
                </a:solidFill>
              </a:rPr>
              <a:t>mart_task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 </a:t>
            </a:r>
            <a:endParaRPr lang="ru-RU" dirty="0"/>
          </a:p>
          <a:p>
            <a:endParaRPr lang="ru-RU" b="1" dirty="0" smtClean="0"/>
          </a:p>
          <a:p>
            <a:endParaRPr lang="ru-RU" sz="2000" b="1" dirty="0" smtClean="0"/>
          </a:p>
          <a:p>
            <a:r>
              <a:rPr lang="ru-RU" sz="2000" b="1" dirty="0" smtClean="0"/>
              <a:t>Результаты</a:t>
            </a:r>
            <a:r>
              <a:rPr lang="ru-RU" dirty="0" smtClean="0"/>
              <a:t>. В </a:t>
            </a:r>
            <a:r>
              <a:rPr lang="ru-RU" dirty="0"/>
              <a:t>связи с тем, что в рассматриваемых источниках названия и разнообразие категорий новостей отличаются, требовалось их проанализировать и привести к единому виду. В результате был создан </a:t>
            </a:r>
            <a:r>
              <a:rPr lang="en-US" dirty="0"/>
              <a:t>ETL</a:t>
            </a:r>
            <a:r>
              <a:rPr lang="ru-RU" dirty="0"/>
              <a:t>-процесс формирования витрины данных для анализа публикаций </a:t>
            </a:r>
            <a:r>
              <a:rPr lang="ru-RU" dirty="0" smtClean="0"/>
              <a:t>новостей со всех трёх новостных </a:t>
            </a:r>
            <a:r>
              <a:rPr lang="en-US" dirty="0" smtClean="0"/>
              <a:t>RSS-</a:t>
            </a:r>
            <a:r>
              <a:rPr lang="ru-RU" dirty="0" smtClean="0"/>
              <a:t>лент.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250</TotalTime>
  <Words>241</Words>
  <Application>Microsoft Office PowerPoint</Application>
  <PresentationFormat>Широкоэкранный</PresentationFormat>
  <Paragraphs>56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  Анализ публикуемых новостей: ETL-процесс формирования витрины данных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ETL-процесс формирования витрины данных для анализа публикуемых новостей</dc:title>
  <dc:creator>Андрей Исаев</dc:creator>
  <cp:lastModifiedBy>Андрей Исаев</cp:lastModifiedBy>
  <cp:revision>14</cp:revision>
  <dcterms:created xsi:type="dcterms:W3CDTF">2023-09-18T07:14:11Z</dcterms:created>
  <dcterms:modified xsi:type="dcterms:W3CDTF">2023-09-18T11:30:12Z</dcterms:modified>
</cp:coreProperties>
</file>