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258" r:id="rId3"/>
    <p:sldId id="285" r:id="rId4"/>
    <p:sldId id="259" r:id="rId5"/>
    <p:sldId id="272" r:id="rId6"/>
    <p:sldId id="273" r:id="rId7"/>
    <p:sldId id="274" r:id="rId8"/>
    <p:sldId id="275" r:id="rId9"/>
    <p:sldId id="276" r:id="rId10"/>
    <p:sldId id="277" r:id="rId11"/>
    <p:sldId id="286" r:id="rId12"/>
    <p:sldId id="268" r:id="rId13"/>
    <p:sldId id="278" r:id="rId14"/>
    <p:sldId id="279" r:id="rId15"/>
    <p:sldId id="280" r:id="rId16"/>
    <p:sldId id="281" r:id="rId17"/>
    <p:sldId id="282" r:id="rId18"/>
    <p:sldId id="283" r:id="rId19"/>
    <p:sldId id="284" r:id="rId20"/>
    <p:sldId id="266"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3" autoAdjust="0"/>
    <p:restoredTop sz="94660"/>
  </p:normalViewPr>
  <p:slideViewPr>
    <p:cSldViewPr snapToGrid="0">
      <p:cViewPr varScale="1">
        <p:scale>
          <a:sx n="113" d="100"/>
          <a:sy n="113" d="100"/>
        </p:scale>
        <p:origin x="3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37229B-A258-40AE-9AC6-746BE9504C8D}" type="datetimeFigureOut">
              <a:rPr lang="en-US" smtClean="0"/>
              <a:t>10/29/2024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1F8024-F58A-4CDB-9854-22BF23C010E2}" type="slidenum">
              <a:rPr lang="en-US" smtClean="0"/>
              <a:t>‹#›</a:t>
            </a:fld>
            <a:endParaRPr lang="en-US"/>
          </a:p>
        </p:txBody>
      </p:sp>
    </p:spTree>
    <p:extLst>
      <p:ext uri="{BB962C8B-B14F-4D97-AF65-F5344CB8AC3E}">
        <p14:creationId xmlns:p14="http://schemas.microsoft.com/office/powerpoint/2010/main" val="810486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2D16-4F3C-43B4-A679-DA734FA49D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D16B44-CB6F-4737-9C60-9A61533815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7142A8-0688-4D1A-877A-A2E4F712FAB0}"/>
              </a:ext>
            </a:extLst>
          </p:cNvPr>
          <p:cNvSpPr>
            <a:spLocks noGrp="1"/>
          </p:cNvSpPr>
          <p:nvPr>
            <p:ph type="dt" sz="half" idx="10"/>
          </p:nvPr>
        </p:nvSpPr>
        <p:spPr/>
        <p:txBody>
          <a:bodyPr/>
          <a:lstStyle/>
          <a:p>
            <a:fld id="{60DA1445-7E69-4E08-A497-25BE8B1916C3}" type="datetime1">
              <a:rPr lang="en-US" smtClean="0"/>
              <a:t>10/29/2024</a:t>
            </a:fld>
            <a:endParaRPr lang="en-US"/>
          </a:p>
        </p:txBody>
      </p:sp>
      <p:sp>
        <p:nvSpPr>
          <p:cNvPr id="5" name="Footer Placeholder 4">
            <a:extLst>
              <a:ext uri="{FF2B5EF4-FFF2-40B4-BE49-F238E27FC236}">
                <a16:creationId xmlns:a16="http://schemas.microsoft.com/office/drawing/2014/main" id="{EEFB0663-2F93-46B5-9EAE-988CA3D605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EFD2B4-70A0-47F2-8742-8B209A4F51A5}"/>
              </a:ext>
            </a:extLst>
          </p:cNvPr>
          <p:cNvSpPr>
            <a:spLocks noGrp="1"/>
          </p:cNvSpPr>
          <p:nvPr>
            <p:ph type="sldNum" sz="quarter" idx="12"/>
          </p:nvPr>
        </p:nvSpPr>
        <p:spPr/>
        <p:txBody>
          <a:bodyPr/>
          <a:lstStyle/>
          <a:p>
            <a:fld id="{1329572F-0332-4082-9015-12A7F340B430}" type="slidenum">
              <a:rPr lang="en-US" smtClean="0"/>
              <a:t>‹#›</a:t>
            </a:fld>
            <a:endParaRPr lang="en-US"/>
          </a:p>
        </p:txBody>
      </p:sp>
    </p:spTree>
    <p:extLst>
      <p:ext uri="{BB962C8B-B14F-4D97-AF65-F5344CB8AC3E}">
        <p14:creationId xmlns:p14="http://schemas.microsoft.com/office/powerpoint/2010/main" val="1450604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2DB69-5111-4D98-B539-169C1A6D05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0460C4-77DA-40DB-A48E-ABABD800F3D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8F72D1-D5D9-410A-B476-0D7AAA07D3D0}"/>
              </a:ext>
            </a:extLst>
          </p:cNvPr>
          <p:cNvSpPr>
            <a:spLocks noGrp="1"/>
          </p:cNvSpPr>
          <p:nvPr>
            <p:ph type="dt" sz="half" idx="10"/>
          </p:nvPr>
        </p:nvSpPr>
        <p:spPr/>
        <p:txBody>
          <a:bodyPr/>
          <a:lstStyle/>
          <a:p>
            <a:fld id="{113BFEB1-A9C8-4821-9009-2E04D23FAE4D}" type="datetime1">
              <a:rPr lang="en-US" smtClean="0"/>
              <a:t>10/29/2024</a:t>
            </a:fld>
            <a:endParaRPr lang="en-US"/>
          </a:p>
        </p:txBody>
      </p:sp>
      <p:sp>
        <p:nvSpPr>
          <p:cNvPr id="5" name="Footer Placeholder 4">
            <a:extLst>
              <a:ext uri="{FF2B5EF4-FFF2-40B4-BE49-F238E27FC236}">
                <a16:creationId xmlns:a16="http://schemas.microsoft.com/office/drawing/2014/main" id="{D8B2D970-E204-440B-A549-EFD24C76C2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73AA7E-2E95-4865-B3EE-5E2653C66741}"/>
              </a:ext>
            </a:extLst>
          </p:cNvPr>
          <p:cNvSpPr>
            <a:spLocks noGrp="1"/>
          </p:cNvSpPr>
          <p:nvPr>
            <p:ph type="sldNum" sz="quarter" idx="12"/>
          </p:nvPr>
        </p:nvSpPr>
        <p:spPr/>
        <p:txBody>
          <a:bodyPr/>
          <a:lstStyle/>
          <a:p>
            <a:fld id="{1329572F-0332-4082-9015-12A7F340B430}" type="slidenum">
              <a:rPr lang="en-US" smtClean="0"/>
              <a:t>‹#›</a:t>
            </a:fld>
            <a:endParaRPr lang="en-US"/>
          </a:p>
        </p:txBody>
      </p:sp>
    </p:spTree>
    <p:extLst>
      <p:ext uri="{BB962C8B-B14F-4D97-AF65-F5344CB8AC3E}">
        <p14:creationId xmlns:p14="http://schemas.microsoft.com/office/powerpoint/2010/main" val="3265965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3BA132-ED5C-480D-9F03-80FBA16362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E3E6A7-FA4B-4867-89D0-81748C9945B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6F761E-3426-4381-81A3-84C10D59E631}"/>
              </a:ext>
            </a:extLst>
          </p:cNvPr>
          <p:cNvSpPr>
            <a:spLocks noGrp="1"/>
          </p:cNvSpPr>
          <p:nvPr>
            <p:ph type="dt" sz="half" idx="10"/>
          </p:nvPr>
        </p:nvSpPr>
        <p:spPr/>
        <p:txBody>
          <a:bodyPr/>
          <a:lstStyle/>
          <a:p>
            <a:fld id="{6B93B8CF-9501-4F8B-B7D1-3F5884B7B90C}" type="datetime1">
              <a:rPr lang="en-US" smtClean="0"/>
              <a:t>10/29/2024</a:t>
            </a:fld>
            <a:endParaRPr lang="en-US"/>
          </a:p>
        </p:txBody>
      </p:sp>
      <p:sp>
        <p:nvSpPr>
          <p:cNvPr id="5" name="Footer Placeholder 4">
            <a:extLst>
              <a:ext uri="{FF2B5EF4-FFF2-40B4-BE49-F238E27FC236}">
                <a16:creationId xmlns:a16="http://schemas.microsoft.com/office/drawing/2014/main" id="{833CE9F6-50BA-488C-BE6F-912C7807A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4ED7DE-CFE9-4DD0-9F82-734769A2EDB9}"/>
              </a:ext>
            </a:extLst>
          </p:cNvPr>
          <p:cNvSpPr>
            <a:spLocks noGrp="1"/>
          </p:cNvSpPr>
          <p:nvPr>
            <p:ph type="sldNum" sz="quarter" idx="12"/>
          </p:nvPr>
        </p:nvSpPr>
        <p:spPr/>
        <p:txBody>
          <a:bodyPr/>
          <a:lstStyle/>
          <a:p>
            <a:fld id="{1329572F-0332-4082-9015-12A7F340B430}" type="slidenum">
              <a:rPr lang="en-US" smtClean="0"/>
              <a:t>‹#›</a:t>
            </a:fld>
            <a:endParaRPr lang="en-US"/>
          </a:p>
        </p:txBody>
      </p:sp>
    </p:spTree>
    <p:extLst>
      <p:ext uri="{BB962C8B-B14F-4D97-AF65-F5344CB8AC3E}">
        <p14:creationId xmlns:p14="http://schemas.microsoft.com/office/powerpoint/2010/main" val="2404994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35440-9F1D-48D7-85AD-E9E4CA2E77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F4DA1A-5B53-4E3C-843F-6292FC2CC57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25D366-C7E8-4C6E-BE53-3933ABE46A66}"/>
              </a:ext>
            </a:extLst>
          </p:cNvPr>
          <p:cNvSpPr>
            <a:spLocks noGrp="1"/>
          </p:cNvSpPr>
          <p:nvPr>
            <p:ph type="dt" sz="half" idx="10"/>
          </p:nvPr>
        </p:nvSpPr>
        <p:spPr/>
        <p:txBody>
          <a:bodyPr/>
          <a:lstStyle/>
          <a:p>
            <a:fld id="{274E1C6F-ADBE-458B-A840-AC705656D4CE}" type="datetime1">
              <a:rPr lang="en-US" smtClean="0"/>
              <a:t>10/29/2024</a:t>
            </a:fld>
            <a:endParaRPr lang="en-US"/>
          </a:p>
        </p:txBody>
      </p:sp>
      <p:sp>
        <p:nvSpPr>
          <p:cNvPr id="5" name="Footer Placeholder 4">
            <a:extLst>
              <a:ext uri="{FF2B5EF4-FFF2-40B4-BE49-F238E27FC236}">
                <a16:creationId xmlns:a16="http://schemas.microsoft.com/office/drawing/2014/main" id="{1EF635CE-5BAF-4F93-B997-D529C38659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2D79EB-01A2-4421-880A-C611CD363B0D}"/>
              </a:ext>
            </a:extLst>
          </p:cNvPr>
          <p:cNvSpPr>
            <a:spLocks noGrp="1"/>
          </p:cNvSpPr>
          <p:nvPr>
            <p:ph type="sldNum" sz="quarter" idx="12"/>
          </p:nvPr>
        </p:nvSpPr>
        <p:spPr/>
        <p:txBody>
          <a:bodyPr/>
          <a:lstStyle/>
          <a:p>
            <a:fld id="{1329572F-0332-4082-9015-12A7F340B430}" type="slidenum">
              <a:rPr lang="en-US" smtClean="0"/>
              <a:t>‹#›</a:t>
            </a:fld>
            <a:endParaRPr lang="en-US"/>
          </a:p>
        </p:txBody>
      </p:sp>
    </p:spTree>
    <p:extLst>
      <p:ext uri="{BB962C8B-B14F-4D97-AF65-F5344CB8AC3E}">
        <p14:creationId xmlns:p14="http://schemas.microsoft.com/office/powerpoint/2010/main" val="68459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ED722-9EF7-42DA-9823-E590D8BE86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F5ADFB-1E57-4FAA-A471-0CF2918AD0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F0F71D6-C785-48DA-9355-21D411DB9659}"/>
              </a:ext>
            </a:extLst>
          </p:cNvPr>
          <p:cNvSpPr>
            <a:spLocks noGrp="1"/>
          </p:cNvSpPr>
          <p:nvPr>
            <p:ph type="dt" sz="half" idx="10"/>
          </p:nvPr>
        </p:nvSpPr>
        <p:spPr/>
        <p:txBody>
          <a:bodyPr/>
          <a:lstStyle/>
          <a:p>
            <a:fld id="{68E034A9-B95E-4BCB-867D-1D099DD79334}" type="datetime1">
              <a:rPr lang="en-US" smtClean="0"/>
              <a:t>10/29/2024</a:t>
            </a:fld>
            <a:endParaRPr lang="en-US"/>
          </a:p>
        </p:txBody>
      </p:sp>
      <p:sp>
        <p:nvSpPr>
          <p:cNvPr id="5" name="Footer Placeholder 4">
            <a:extLst>
              <a:ext uri="{FF2B5EF4-FFF2-40B4-BE49-F238E27FC236}">
                <a16:creationId xmlns:a16="http://schemas.microsoft.com/office/drawing/2014/main" id="{6F85B6CC-42C2-4624-909C-50CB74466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FC1063-08D2-45AC-BF9D-38020B61A7C8}"/>
              </a:ext>
            </a:extLst>
          </p:cNvPr>
          <p:cNvSpPr>
            <a:spLocks noGrp="1"/>
          </p:cNvSpPr>
          <p:nvPr>
            <p:ph type="sldNum" sz="quarter" idx="12"/>
          </p:nvPr>
        </p:nvSpPr>
        <p:spPr/>
        <p:txBody>
          <a:bodyPr/>
          <a:lstStyle/>
          <a:p>
            <a:fld id="{1329572F-0332-4082-9015-12A7F340B430}" type="slidenum">
              <a:rPr lang="en-US" smtClean="0"/>
              <a:t>‹#›</a:t>
            </a:fld>
            <a:endParaRPr lang="en-US"/>
          </a:p>
        </p:txBody>
      </p:sp>
    </p:spTree>
    <p:extLst>
      <p:ext uri="{BB962C8B-B14F-4D97-AF65-F5344CB8AC3E}">
        <p14:creationId xmlns:p14="http://schemas.microsoft.com/office/powerpoint/2010/main" val="754812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F5B67-1679-4341-8949-87B99533C1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D88E9C-CF47-429F-84B0-795EC3027FB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C9819D-5721-426E-862C-43E6BB5784E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6BE1F0-9946-419D-B276-142FD228452F}"/>
              </a:ext>
            </a:extLst>
          </p:cNvPr>
          <p:cNvSpPr>
            <a:spLocks noGrp="1"/>
          </p:cNvSpPr>
          <p:nvPr>
            <p:ph type="dt" sz="half" idx="10"/>
          </p:nvPr>
        </p:nvSpPr>
        <p:spPr/>
        <p:txBody>
          <a:bodyPr/>
          <a:lstStyle/>
          <a:p>
            <a:fld id="{0F336C18-5FDF-4F20-8AA2-F2A218F008FA}" type="datetime1">
              <a:rPr lang="en-US" smtClean="0"/>
              <a:t>10/29/2024</a:t>
            </a:fld>
            <a:endParaRPr lang="en-US"/>
          </a:p>
        </p:txBody>
      </p:sp>
      <p:sp>
        <p:nvSpPr>
          <p:cNvPr id="6" name="Footer Placeholder 5">
            <a:extLst>
              <a:ext uri="{FF2B5EF4-FFF2-40B4-BE49-F238E27FC236}">
                <a16:creationId xmlns:a16="http://schemas.microsoft.com/office/drawing/2014/main" id="{40730ECA-EA6B-4CC7-8798-662E303308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18F64-208B-4373-893F-CB64B53EFC0D}"/>
              </a:ext>
            </a:extLst>
          </p:cNvPr>
          <p:cNvSpPr>
            <a:spLocks noGrp="1"/>
          </p:cNvSpPr>
          <p:nvPr>
            <p:ph type="sldNum" sz="quarter" idx="12"/>
          </p:nvPr>
        </p:nvSpPr>
        <p:spPr/>
        <p:txBody>
          <a:bodyPr/>
          <a:lstStyle/>
          <a:p>
            <a:fld id="{1329572F-0332-4082-9015-12A7F340B430}" type="slidenum">
              <a:rPr lang="en-US" smtClean="0"/>
              <a:t>‹#›</a:t>
            </a:fld>
            <a:endParaRPr lang="en-US"/>
          </a:p>
        </p:txBody>
      </p:sp>
    </p:spTree>
    <p:extLst>
      <p:ext uri="{BB962C8B-B14F-4D97-AF65-F5344CB8AC3E}">
        <p14:creationId xmlns:p14="http://schemas.microsoft.com/office/powerpoint/2010/main" val="223293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57DD7-96F8-4E68-A9DB-652009DD62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EC720B-19AD-4A9F-AFC7-7FA606FFB9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96E649D-1350-49FE-B985-6A1B7A477FA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CE197F-4380-4539-B271-F94D0A4F5D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4E7AFC0-7409-4CF5-BCD9-9825C15FA89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317ABB-F9F8-4F61-86FC-11279DFCB4FE}"/>
              </a:ext>
            </a:extLst>
          </p:cNvPr>
          <p:cNvSpPr>
            <a:spLocks noGrp="1"/>
          </p:cNvSpPr>
          <p:nvPr>
            <p:ph type="dt" sz="half" idx="10"/>
          </p:nvPr>
        </p:nvSpPr>
        <p:spPr/>
        <p:txBody>
          <a:bodyPr/>
          <a:lstStyle/>
          <a:p>
            <a:fld id="{3B2C117E-4140-482A-B90B-30A571427BB0}" type="datetime1">
              <a:rPr lang="en-US" smtClean="0"/>
              <a:t>10/29/2024</a:t>
            </a:fld>
            <a:endParaRPr lang="en-US"/>
          </a:p>
        </p:txBody>
      </p:sp>
      <p:sp>
        <p:nvSpPr>
          <p:cNvPr id="8" name="Footer Placeholder 7">
            <a:extLst>
              <a:ext uri="{FF2B5EF4-FFF2-40B4-BE49-F238E27FC236}">
                <a16:creationId xmlns:a16="http://schemas.microsoft.com/office/drawing/2014/main" id="{5F8FC7C9-1060-4D2C-AC12-BA89024A6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E3E92B-6444-4540-A75D-CD096ABB51BB}"/>
              </a:ext>
            </a:extLst>
          </p:cNvPr>
          <p:cNvSpPr>
            <a:spLocks noGrp="1"/>
          </p:cNvSpPr>
          <p:nvPr>
            <p:ph type="sldNum" sz="quarter" idx="12"/>
          </p:nvPr>
        </p:nvSpPr>
        <p:spPr/>
        <p:txBody>
          <a:bodyPr/>
          <a:lstStyle/>
          <a:p>
            <a:fld id="{1329572F-0332-4082-9015-12A7F340B430}" type="slidenum">
              <a:rPr lang="en-US" smtClean="0"/>
              <a:t>‹#›</a:t>
            </a:fld>
            <a:endParaRPr lang="en-US"/>
          </a:p>
        </p:txBody>
      </p:sp>
    </p:spTree>
    <p:extLst>
      <p:ext uri="{BB962C8B-B14F-4D97-AF65-F5344CB8AC3E}">
        <p14:creationId xmlns:p14="http://schemas.microsoft.com/office/powerpoint/2010/main" val="2094912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B39CE-26F6-4E3E-BA6F-250C5001C3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C22860-34E6-44A5-B340-A553C01CF1B4}"/>
              </a:ext>
            </a:extLst>
          </p:cNvPr>
          <p:cNvSpPr>
            <a:spLocks noGrp="1"/>
          </p:cNvSpPr>
          <p:nvPr>
            <p:ph type="dt" sz="half" idx="10"/>
          </p:nvPr>
        </p:nvSpPr>
        <p:spPr/>
        <p:txBody>
          <a:bodyPr/>
          <a:lstStyle/>
          <a:p>
            <a:fld id="{B53DB4DB-D2AD-45BB-BB63-D236FA44840D}" type="datetime1">
              <a:rPr lang="en-US" smtClean="0"/>
              <a:t>10/29/2024</a:t>
            </a:fld>
            <a:endParaRPr lang="en-US"/>
          </a:p>
        </p:txBody>
      </p:sp>
      <p:sp>
        <p:nvSpPr>
          <p:cNvPr id="4" name="Footer Placeholder 3">
            <a:extLst>
              <a:ext uri="{FF2B5EF4-FFF2-40B4-BE49-F238E27FC236}">
                <a16:creationId xmlns:a16="http://schemas.microsoft.com/office/drawing/2014/main" id="{FFE8514A-336F-4291-BC8B-990A49DA5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8DB03B-2585-4138-A669-7EF569B282A8}"/>
              </a:ext>
            </a:extLst>
          </p:cNvPr>
          <p:cNvSpPr>
            <a:spLocks noGrp="1"/>
          </p:cNvSpPr>
          <p:nvPr>
            <p:ph type="sldNum" sz="quarter" idx="12"/>
          </p:nvPr>
        </p:nvSpPr>
        <p:spPr/>
        <p:txBody>
          <a:bodyPr/>
          <a:lstStyle/>
          <a:p>
            <a:fld id="{1329572F-0332-4082-9015-12A7F340B430}" type="slidenum">
              <a:rPr lang="en-US" smtClean="0"/>
              <a:t>‹#›</a:t>
            </a:fld>
            <a:endParaRPr lang="en-US"/>
          </a:p>
        </p:txBody>
      </p:sp>
    </p:spTree>
    <p:extLst>
      <p:ext uri="{BB962C8B-B14F-4D97-AF65-F5344CB8AC3E}">
        <p14:creationId xmlns:p14="http://schemas.microsoft.com/office/powerpoint/2010/main" val="2192432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6D9996-F5AF-4BE1-B8A6-155792F1ACD4}"/>
              </a:ext>
            </a:extLst>
          </p:cNvPr>
          <p:cNvSpPr>
            <a:spLocks noGrp="1"/>
          </p:cNvSpPr>
          <p:nvPr>
            <p:ph type="dt" sz="half" idx="10"/>
          </p:nvPr>
        </p:nvSpPr>
        <p:spPr/>
        <p:txBody>
          <a:bodyPr/>
          <a:lstStyle/>
          <a:p>
            <a:fld id="{CD6E61D2-136C-404F-8B16-0A349003928D}" type="datetime1">
              <a:rPr lang="en-US" smtClean="0"/>
              <a:t>10/29/2024</a:t>
            </a:fld>
            <a:endParaRPr lang="en-US"/>
          </a:p>
        </p:txBody>
      </p:sp>
      <p:sp>
        <p:nvSpPr>
          <p:cNvPr id="3" name="Footer Placeholder 2">
            <a:extLst>
              <a:ext uri="{FF2B5EF4-FFF2-40B4-BE49-F238E27FC236}">
                <a16:creationId xmlns:a16="http://schemas.microsoft.com/office/drawing/2014/main" id="{6EB3EAD0-8392-4102-AE17-9337F54312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2E1B4B-6602-4534-8D64-7CED82006FE6}"/>
              </a:ext>
            </a:extLst>
          </p:cNvPr>
          <p:cNvSpPr>
            <a:spLocks noGrp="1"/>
          </p:cNvSpPr>
          <p:nvPr>
            <p:ph type="sldNum" sz="quarter" idx="12"/>
          </p:nvPr>
        </p:nvSpPr>
        <p:spPr/>
        <p:txBody>
          <a:bodyPr/>
          <a:lstStyle/>
          <a:p>
            <a:fld id="{1329572F-0332-4082-9015-12A7F340B430}" type="slidenum">
              <a:rPr lang="en-US" smtClean="0"/>
              <a:t>‹#›</a:t>
            </a:fld>
            <a:endParaRPr lang="en-US"/>
          </a:p>
        </p:txBody>
      </p:sp>
    </p:spTree>
    <p:extLst>
      <p:ext uri="{BB962C8B-B14F-4D97-AF65-F5344CB8AC3E}">
        <p14:creationId xmlns:p14="http://schemas.microsoft.com/office/powerpoint/2010/main" val="123936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F10A9-9FDD-4986-B0CC-E06894EC14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8750E9-1CF0-4963-AEDF-A6E7299FED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BC31F3-45C8-41DE-9A7C-BE9862893B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73F9A4F-9E6E-41C7-9944-7823CC9F899B}"/>
              </a:ext>
            </a:extLst>
          </p:cNvPr>
          <p:cNvSpPr>
            <a:spLocks noGrp="1"/>
          </p:cNvSpPr>
          <p:nvPr>
            <p:ph type="dt" sz="half" idx="10"/>
          </p:nvPr>
        </p:nvSpPr>
        <p:spPr/>
        <p:txBody>
          <a:bodyPr/>
          <a:lstStyle/>
          <a:p>
            <a:fld id="{059447C7-1F24-4AEF-9824-02A80CA7AA87}" type="datetime1">
              <a:rPr lang="en-US" smtClean="0"/>
              <a:t>10/29/2024</a:t>
            </a:fld>
            <a:endParaRPr lang="en-US"/>
          </a:p>
        </p:txBody>
      </p:sp>
      <p:sp>
        <p:nvSpPr>
          <p:cNvPr id="6" name="Footer Placeholder 5">
            <a:extLst>
              <a:ext uri="{FF2B5EF4-FFF2-40B4-BE49-F238E27FC236}">
                <a16:creationId xmlns:a16="http://schemas.microsoft.com/office/drawing/2014/main" id="{88D83632-465B-4FCD-AC0F-A64DE1910D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FFAB9B-FEA2-4578-9AB9-36359CFA3B0F}"/>
              </a:ext>
            </a:extLst>
          </p:cNvPr>
          <p:cNvSpPr>
            <a:spLocks noGrp="1"/>
          </p:cNvSpPr>
          <p:nvPr>
            <p:ph type="sldNum" sz="quarter" idx="12"/>
          </p:nvPr>
        </p:nvSpPr>
        <p:spPr/>
        <p:txBody>
          <a:bodyPr/>
          <a:lstStyle/>
          <a:p>
            <a:fld id="{1329572F-0332-4082-9015-12A7F340B430}" type="slidenum">
              <a:rPr lang="en-US" smtClean="0"/>
              <a:t>‹#›</a:t>
            </a:fld>
            <a:endParaRPr lang="en-US"/>
          </a:p>
        </p:txBody>
      </p:sp>
    </p:spTree>
    <p:extLst>
      <p:ext uri="{BB962C8B-B14F-4D97-AF65-F5344CB8AC3E}">
        <p14:creationId xmlns:p14="http://schemas.microsoft.com/office/powerpoint/2010/main" val="1673834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16C8-E68F-4AF5-A640-59BF59381E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EB3DA8-AB90-452A-8E62-3125DDF869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9E5F5D-2988-47EA-95E7-6650CA118D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1C4C505-490B-46E3-A778-6EB30EA01FDD}"/>
              </a:ext>
            </a:extLst>
          </p:cNvPr>
          <p:cNvSpPr>
            <a:spLocks noGrp="1"/>
          </p:cNvSpPr>
          <p:nvPr>
            <p:ph type="dt" sz="half" idx="10"/>
          </p:nvPr>
        </p:nvSpPr>
        <p:spPr/>
        <p:txBody>
          <a:bodyPr/>
          <a:lstStyle/>
          <a:p>
            <a:fld id="{0B4885AC-A315-4F40-85E3-B648B2903EB5}" type="datetime1">
              <a:rPr lang="en-US" smtClean="0"/>
              <a:t>10/29/2024</a:t>
            </a:fld>
            <a:endParaRPr lang="en-US"/>
          </a:p>
        </p:txBody>
      </p:sp>
      <p:sp>
        <p:nvSpPr>
          <p:cNvPr id="6" name="Footer Placeholder 5">
            <a:extLst>
              <a:ext uri="{FF2B5EF4-FFF2-40B4-BE49-F238E27FC236}">
                <a16:creationId xmlns:a16="http://schemas.microsoft.com/office/drawing/2014/main" id="{89DDE194-142D-4F5C-BCFB-A716FB7734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B72CC2-DC7E-4F86-9775-4D7A933C6D36}"/>
              </a:ext>
            </a:extLst>
          </p:cNvPr>
          <p:cNvSpPr>
            <a:spLocks noGrp="1"/>
          </p:cNvSpPr>
          <p:nvPr>
            <p:ph type="sldNum" sz="quarter" idx="12"/>
          </p:nvPr>
        </p:nvSpPr>
        <p:spPr/>
        <p:txBody>
          <a:bodyPr/>
          <a:lstStyle/>
          <a:p>
            <a:fld id="{1329572F-0332-4082-9015-12A7F340B430}" type="slidenum">
              <a:rPr lang="en-US" smtClean="0"/>
              <a:t>‹#›</a:t>
            </a:fld>
            <a:endParaRPr lang="en-US"/>
          </a:p>
        </p:txBody>
      </p:sp>
    </p:spTree>
    <p:extLst>
      <p:ext uri="{BB962C8B-B14F-4D97-AF65-F5344CB8AC3E}">
        <p14:creationId xmlns:p14="http://schemas.microsoft.com/office/powerpoint/2010/main" val="2604477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5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271B84-76AA-48F7-8224-3961EEC63D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682619-27A1-4EC3-8CF7-7AA9E370BB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C41981-40BD-41FB-9B15-65A565FC8E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6B6EF7-85F6-429D-A6CC-5EFAAB073542}" type="datetime1">
              <a:rPr lang="en-US" smtClean="0"/>
              <a:t>10/29/2024</a:t>
            </a:fld>
            <a:endParaRPr lang="en-US"/>
          </a:p>
        </p:txBody>
      </p:sp>
      <p:sp>
        <p:nvSpPr>
          <p:cNvPr id="5" name="Footer Placeholder 4">
            <a:extLst>
              <a:ext uri="{FF2B5EF4-FFF2-40B4-BE49-F238E27FC236}">
                <a16:creationId xmlns:a16="http://schemas.microsoft.com/office/drawing/2014/main" id="{8C73518B-F08A-4916-87AF-C5C0FBC833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27727C-4594-4B8E-986F-364476236C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9572F-0332-4082-9015-12A7F340B430}" type="slidenum">
              <a:rPr lang="en-US" smtClean="0"/>
              <a:t>‹#›</a:t>
            </a:fld>
            <a:endParaRPr lang="en-US"/>
          </a:p>
        </p:txBody>
      </p:sp>
    </p:spTree>
    <p:extLst>
      <p:ext uri="{BB962C8B-B14F-4D97-AF65-F5344CB8AC3E}">
        <p14:creationId xmlns:p14="http://schemas.microsoft.com/office/powerpoint/2010/main" val="1273818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quantum.microsoft.com/" TargetMode="External"/><Relationship Id="rId2" Type="http://schemas.openxmlformats.org/officeDocument/2006/relationships/hyperlink" Target="https://research.ibm.com/quantum-computing/" TargetMode="External"/><Relationship Id="rId1" Type="http://schemas.openxmlformats.org/officeDocument/2006/relationships/slideLayout" Target="../slideLayouts/slideLayout2.xml"/><Relationship Id="rId6" Type="http://schemas.openxmlformats.org/officeDocument/2006/relationships/hyperlink" Target="https://opg.optica.org/optica/" TargetMode="External"/><Relationship Id="rId5" Type="http://schemas.openxmlformats.org/officeDocument/2006/relationships/hyperlink" Target="https://www.nature.com/nphoton/" TargetMode="External"/><Relationship Id="rId4" Type="http://schemas.openxmlformats.org/officeDocument/2006/relationships/hyperlink" Target="https://quantumai.googl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B47A6-05BC-4CE7-879F-7D6BF63BD923}"/>
              </a:ext>
            </a:extLst>
          </p:cNvPr>
          <p:cNvSpPr>
            <a:spLocks noGrp="1"/>
          </p:cNvSpPr>
          <p:nvPr>
            <p:ph type="ctrTitle"/>
          </p:nvPr>
        </p:nvSpPr>
        <p:spPr>
          <a:xfrm>
            <a:off x="762000" y="1045074"/>
            <a:ext cx="10668000" cy="2387600"/>
          </a:xfrm>
        </p:spPr>
        <p:txBody>
          <a:bodyPr>
            <a:noAutofit/>
          </a:bodyPr>
          <a:lstStyle/>
          <a:p>
            <a:r>
              <a:rPr lang="en-US" dirty="0">
                <a:latin typeface="Times New Roman" panose="02020603050405020304" pitchFamily="18" charset="0"/>
                <a:cs typeface="Times New Roman" panose="02020603050405020304" pitchFamily="18" charset="0"/>
              </a:rPr>
              <a:t>Architectural Innovations in Quantum and Optical Computing</a:t>
            </a:r>
          </a:p>
        </p:txBody>
      </p:sp>
      <p:sp>
        <p:nvSpPr>
          <p:cNvPr id="3" name="Subtitle 2">
            <a:extLst>
              <a:ext uri="{FF2B5EF4-FFF2-40B4-BE49-F238E27FC236}">
                <a16:creationId xmlns:a16="http://schemas.microsoft.com/office/drawing/2014/main" id="{46012574-18C0-4ABA-874F-C02A7620DB52}"/>
              </a:ext>
            </a:extLst>
          </p:cNvPr>
          <p:cNvSpPr>
            <a:spLocks noGrp="1"/>
          </p:cNvSpPr>
          <p:nvPr>
            <p:ph type="subTitle" idx="1"/>
          </p:nvPr>
        </p:nvSpPr>
        <p:spPr/>
        <p:txBody>
          <a:bodyPr>
            <a:noAutofit/>
          </a:bodyPr>
          <a:lstStyle/>
          <a:p>
            <a:r>
              <a:rPr lang="en-US" sz="2800" dirty="0">
                <a:latin typeface="Times New Roman" panose="02020603050405020304" pitchFamily="18" charset="0"/>
                <a:cs typeface="Times New Roman" panose="02020603050405020304" pitchFamily="18" charset="0"/>
              </a:rPr>
              <a:t>by</a:t>
            </a:r>
          </a:p>
          <a:p>
            <a:r>
              <a:rPr lang="en-US" sz="2800" dirty="0" err="1">
                <a:latin typeface="Times New Roman" panose="02020603050405020304" pitchFamily="18" charset="0"/>
                <a:cs typeface="Times New Roman" panose="02020603050405020304" pitchFamily="18" charset="0"/>
              </a:rPr>
              <a:t>Tasdiqul</a:t>
            </a:r>
            <a:r>
              <a:rPr lang="en-US" sz="2800" dirty="0">
                <a:latin typeface="Times New Roman" panose="02020603050405020304" pitchFamily="18" charset="0"/>
                <a:cs typeface="Times New Roman" panose="02020603050405020304" pitchFamily="18" charset="0"/>
              </a:rPr>
              <a:t> Huq</a:t>
            </a:r>
          </a:p>
          <a:p>
            <a:r>
              <a:rPr lang="en-US" sz="2800" dirty="0">
                <a:latin typeface="Times New Roman" panose="02020603050405020304" pitchFamily="18" charset="0"/>
                <a:cs typeface="Times New Roman" panose="02020603050405020304" pitchFamily="18" charset="0"/>
              </a:rPr>
              <a:t> ID-0692220005101006 </a:t>
            </a:r>
          </a:p>
          <a:p>
            <a:r>
              <a:rPr lang="en-US" sz="2800" dirty="0">
                <a:latin typeface="Times New Roman" panose="02020603050405020304" pitchFamily="18" charset="0"/>
                <a:cs typeface="Times New Roman" panose="02020603050405020304" pitchFamily="18" charset="0"/>
              </a:rPr>
              <a:t>Batch-19</a:t>
            </a:r>
          </a:p>
        </p:txBody>
      </p:sp>
      <p:pic>
        <p:nvPicPr>
          <p:cNvPr id="7" name="Picture 6">
            <a:extLst>
              <a:ext uri="{FF2B5EF4-FFF2-40B4-BE49-F238E27FC236}">
                <a16:creationId xmlns:a16="http://schemas.microsoft.com/office/drawing/2014/main" id="{C6B4F5E2-DAB0-4CBC-BECF-56B1E4F4BC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1873" y="4321673"/>
            <a:ext cx="1872253" cy="1872253"/>
          </a:xfrm>
          <a:prstGeom prst="rect">
            <a:avLst/>
          </a:prstGeom>
        </p:spPr>
      </p:pic>
    </p:spTree>
    <p:extLst>
      <p:ext uri="{BB962C8B-B14F-4D97-AF65-F5344CB8AC3E}">
        <p14:creationId xmlns:p14="http://schemas.microsoft.com/office/powerpoint/2010/main" val="366874635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6F1BC-F632-40F2-8C67-7F8DC2F9345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Quantum Algorithms</a:t>
            </a:r>
          </a:p>
        </p:txBody>
      </p:sp>
      <p:sp>
        <p:nvSpPr>
          <p:cNvPr id="3" name="Content Placeholder 2">
            <a:extLst>
              <a:ext uri="{FF2B5EF4-FFF2-40B4-BE49-F238E27FC236}">
                <a16:creationId xmlns:a16="http://schemas.microsoft.com/office/drawing/2014/main" id="{22FD886D-30B2-4B8D-8D0B-AA63B73322CD}"/>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*Shor’s Algorithm:</a:t>
            </a:r>
          </a:p>
          <a:p>
            <a:pPr marL="0" indent="0">
              <a:buNone/>
            </a:pPr>
            <a:r>
              <a:rPr lang="en-US" dirty="0">
                <a:latin typeface="Times New Roman" panose="02020603050405020304" pitchFamily="18" charset="0"/>
                <a:cs typeface="Times New Roman" panose="02020603050405020304" pitchFamily="18" charset="0"/>
              </a:rPr>
              <a:t>-Efficiently factors large numbers, posing a threat to current cryptographic systems.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*Grover’s Algorithm:</a:t>
            </a:r>
          </a:p>
          <a:p>
            <a:pPr marL="0" indent="0">
              <a:buNone/>
            </a:pPr>
            <a:r>
              <a:rPr lang="en-US" dirty="0">
                <a:latin typeface="Times New Roman" panose="02020603050405020304" pitchFamily="18" charset="0"/>
                <a:cs typeface="Times New Roman" panose="02020603050405020304" pitchFamily="18" charset="0"/>
              </a:rPr>
              <a:t>-Searches unstructured databases more efficiently than classical algorithms.</a:t>
            </a:r>
          </a:p>
        </p:txBody>
      </p:sp>
      <p:sp>
        <p:nvSpPr>
          <p:cNvPr id="4" name="Slide Number Placeholder 3">
            <a:extLst>
              <a:ext uri="{FF2B5EF4-FFF2-40B4-BE49-F238E27FC236}">
                <a16:creationId xmlns:a16="http://schemas.microsoft.com/office/drawing/2014/main" id="{E41153AF-B24A-4204-A7A6-CF8B065638B3}"/>
              </a:ext>
            </a:extLst>
          </p:cNvPr>
          <p:cNvSpPr>
            <a:spLocks noGrp="1"/>
          </p:cNvSpPr>
          <p:nvPr>
            <p:ph type="sldNum" sz="quarter" idx="12"/>
          </p:nvPr>
        </p:nvSpPr>
        <p:spPr/>
        <p:txBody>
          <a:bodyPr/>
          <a:lstStyle/>
          <a:p>
            <a:fld id="{1329572F-0332-4082-9015-12A7F340B430}" type="slidenum">
              <a:rPr lang="en-US" smtClean="0"/>
              <a:t>10</a:t>
            </a:fld>
            <a:endParaRPr lang="en-US"/>
          </a:p>
        </p:txBody>
      </p:sp>
    </p:spTree>
    <p:extLst>
      <p:ext uri="{BB962C8B-B14F-4D97-AF65-F5344CB8AC3E}">
        <p14:creationId xmlns:p14="http://schemas.microsoft.com/office/powerpoint/2010/main" val="284909981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D12CB-BE49-4CC3-A2EA-6EBBFAB007A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What is Optical Computing?</a:t>
            </a:r>
          </a:p>
        </p:txBody>
      </p:sp>
      <p:sp>
        <p:nvSpPr>
          <p:cNvPr id="3" name="Content Placeholder 2">
            <a:extLst>
              <a:ext uri="{FF2B5EF4-FFF2-40B4-BE49-F238E27FC236}">
                <a16:creationId xmlns:a16="http://schemas.microsoft.com/office/drawing/2014/main" id="{84313641-B5FF-42CD-8DB9-AC54814A88E8}"/>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Optical computing</a:t>
            </a:r>
            <a:r>
              <a:rPr lang="en-US" dirty="0">
                <a:latin typeface="Times New Roman" panose="02020603050405020304" pitchFamily="18" charset="0"/>
                <a:cs typeface="Times New Roman" panose="02020603050405020304" pitchFamily="18" charset="0"/>
              </a:rPr>
              <a:t> is a form of computing where light (typically photons) is used to represent and manipulate data, rather than electricity (which uses electrons) as in traditional electronic computing. The fundamental idea is to leverage the unique properties of light—such as high speed, low energy dissipation, and the ability to process information in parallel—to achieve faster and more efficient computations.</a:t>
            </a:r>
          </a:p>
        </p:txBody>
      </p:sp>
      <p:sp>
        <p:nvSpPr>
          <p:cNvPr id="4" name="Slide Number Placeholder 3">
            <a:extLst>
              <a:ext uri="{FF2B5EF4-FFF2-40B4-BE49-F238E27FC236}">
                <a16:creationId xmlns:a16="http://schemas.microsoft.com/office/drawing/2014/main" id="{236D75E9-BB55-43A7-88A7-43AA3A29DBF8}"/>
              </a:ext>
            </a:extLst>
          </p:cNvPr>
          <p:cNvSpPr>
            <a:spLocks noGrp="1"/>
          </p:cNvSpPr>
          <p:nvPr>
            <p:ph type="sldNum" sz="quarter" idx="12"/>
          </p:nvPr>
        </p:nvSpPr>
        <p:spPr/>
        <p:txBody>
          <a:bodyPr/>
          <a:lstStyle/>
          <a:p>
            <a:fld id="{1329572F-0332-4082-9015-12A7F340B430}" type="slidenum">
              <a:rPr lang="en-US" smtClean="0"/>
              <a:t>11</a:t>
            </a:fld>
            <a:endParaRPr lang="en-US"/>
          </a:p>
        </p:txBody>
      </p:sp>
    </p:spTree>
    <p:extLst>
      <p:ext uri="{BB962C8B-B14F-4D97-AF65-F5344CB8AC3E}">
        <p14:creationId xmlns:p14="http://schemas.microsoft.com/office/powerpoint/2010/main" val="295810922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D12CB-BE49-4CC3-A2EA-6EBBFAB007A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Types of Optical Computing Architectures</a:t>
            </a:r>
          </a:p>
        </p:txBody>
      </p:sp>
      <p:sp>
        <p:nvSpPr>
          <p:cNvPr id="3" name="Content Placeholder 2">
            <a:extLst>
              <a:ext uri="{FF2B5EF4-FFF2-40B4-BE49-F238E27FC236}">
                <a16:creationId xmlns:a16="http://schemas.microsoft.com/office/drawing/2014/main" id="{84313641-B5FF-42CD-8DB9-AC54814A88E8}"/>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*Optical Fourier Processors</a:t>
            </a:r>
          </a:p>
          <a:p>
            <a:pPr marL="0" indent="0">
              <a:buNone/>
            </a:pPr>
            <a:r>
              <a:rPr lang="en-US" dirty="0">
                <a:latin typeface="Times New Roman" panose="02020603050405020304" pitchFamily="18" charset="0"/>
                <a:cs typeface="Times New Roman" panose="02020603050405020304" pitchFamily="18" charset="0"/>
              </a:rPr>
              <a:t>*Optical Neural Networks</a:t>
            </a:r>
          </a:p>
          <a:p>
            <a:pPr marL="0" indent="0">
              <a:buNone/>
            </a:pPr>
            <a:r>
              <a:rPr lang="en-US" dirty="0">
                <a:latin typeface="Times New Roman" panose="02020603050405020304" pitchFamily="18" charset="0"/>
                <a:cs typeface="Times New Roman" panose="02020603050405020304" pitchFamily="18" charset="0"/>
              </a:rPr>
              <a:t>*Optical Digital Computers</a:t>
            </a:r>
          </a:p>
          <a:p>
            <a:pPr marL="0" indent="0">
              <a:buNone/>
            </a:pPr>
            <a:r>
              <a:rPr lang="en-US" dirty="0">
                <a:latin typeface="Times New Roman" panose="02020603050405020304" pitchFamily="18" charset="0"/>
                <a:cs typeface="Times New Roman" panose="02020603050405020304" pitchFamily="18" charset="0"/>
              </a:rPr>
              <a:t>*All-Optical Signal Processing</a:t>
            </a:r>
          </a:p>
          <a:p>
            <a:pPr marL="0" indent="0">
              <a:buNone/>
            </a:pPr>
            <a:r>
              <a:rPr lang="en-US" dirty="0">
                <a:latin typeface="Times New Roman" panose="02020603050405020304" pitchFamily="18" charset="0"/>
                <a:cs typeface="Times New Roman" panose="02020603050405020304" pitchFamily="18" charset="0"/>
              </a:rPr>
              <a:t>*Photonic Quantum Computing</a:t>
            </a:r>
          </a:p>
        </p:txBody>
      </p:sp>
      <p:sp>
        <p:nvSpPr>
          <p:cNvPr id="4" name="Slide Number Placeholder 3">
            <a:extLst>
              <a:ext uri="{FF2B5EF4-FFF2-40B4-BE49-F238E27FC236}">
                <a16:creationId xmlns:a16="http://schemas.microsoft.com/office/drawing/2014/main" id="{236D75E9-BB55-43A7-88A7-43AA3A29DBF8}"/>
              </a:ext>
            </a:extLst>
          </p:cNvPr>
          <p:cNvSpPr>
            <a:spLocks noGrp="1"/>
          </p:cNvSpPr>
          <p:nvPr>
            <p:ph type="sldNum" sz="quarter" idx="12"/>
          </p:nvPr>
        </p:nvSpPr>
        <p:spPr/>
        <p:txBody>
          <a:bodyPr/>
          <a:lstStyle/>
          <a:p>
            <a:fld id="{1329572F-0332-4082-9015-12A7F340B430}" type="slidenum">
              <a:rPr lang="en-US" smtClean="0"/>
              <a:t>12</a:t>
            </a:fld>
            <a:endParaRPr lang="en-US"/>
          </a:p>
        </p:txBody>
      </p:sp>
    </p:spTree>
    <p:extLst>
      <p:ext uri="{BB962C8B-B14F-4D97-AF65-F5344CB8AC3E}">
        <p14:creationId xmlns:p14="http://schemas.microsoft.com/office/powerpoint/2010/main" val="140572952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D12CB-BE49-4CC3-A2EA-6EBBFAB007A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Optical Fourier Processor </a:t>
            </a:r>
          </a:p>
        </p:txBody>
      </p:sp>
      <p:sp>
        <p:nvSpPr>
          <p:cNvPr id="3" name="Content Placeholder 2">
            <a:extLst>
              <a:ext uri="{FF2B5EF4-FFF2-40B4-BE49-F238E27FC236}">
                <a16:creationId xmlns:a16="http://schemas.microsoft.com/office/drawing/2014/main" id="{84313641-B5FF-42CD-8DB9-AC54814A88E8}"/>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*Utilize the Fourier transform property of lenses to perform mathematical operations, such as image processing and pattern recognition.</a:t>
            </a:r>
          </a:p>
          <a:p>
            <a:pPr marL="0" indent="0">
              <a:buNone/>
            </a:pPr>
            <a:r>
              <a:rPr lang="en-US" dirty="0">
                <a:latin typeface="Times New Roman" panose="02020603050405020304" pitchFamily="18" charset="0"/>
                <a:cs typeface="Times New Roman" panose="02020603050405020304" pitchFamily="18" charset="0"/>
              </a:rPr>
              <a:t>*Can be used for tasks like medical image analysis and radar signal processing.</a:t>
            </a:r>
          </a:p>
        </p:txBody>
      </p:sp>
      <p:sp>
        <p:nvSpPr>
          <p:cNvPr id="4" name="Slide Number Placeholder 3">
            <a:extLst>
              <a:ext uri="{FF2B5EF4-FFF2-40B4-BE49-F238E27FC236}">
                <a16:creationId xmlns:a16="http://schemas.microsoft.com/office/drawing/2014/main" id="{236D75E9-BB55-43A7-88A7-43AA3A29DBF8}"/>
              </a:ext>
            </a:extLst>
          </p:cNvPr>
          <p:cNvSpPr>
            <a:spLocks noGrp="1"/>
          </p:cNvSpPr>
          <p:nvPr>
            <p:ph type="sldNum" sz="quarter" idx="12"/>
          </p:nvPr>
        </p:nvSpPr>
        <p:spPr/>
        <p:txBody>
          <a:bodyPr/>
          <a:lstStyle/>
          <a:p>
            <a:fld id="{1329572F-0332-4082-9015-12A7F340B430}" type="slidenum">
              <a:rPr lang="en-US" smtClean="0"/>
              <a:t>13</a:t>
            </a:fld>
            <a:endParaRPr lang="en-US"/>
          </a:p>
        </p:txBody>
      </p:sp>
      <p:pic>
        <p:nvPicPr>
          <p:cNvPr id="6" name="Picture 5">
            <a:extLst>
              <a:ext uri="{FF2B5EF4-FFF2-40B4-BE49-F238E27FC236}">
                <a16:creationId xmlns:a16="http://schemas.microsoft.com/office/drawing/2014/main" id="{5A66DB10-14A7-4E29-AF76-BD7BD560ED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2289" y="3658996"/>
            <a:ext cx="5627422" cy="2879916"/>
          </a:xfrm>
          <a:prstGeom prst="rect">
            <a:avLst/>
          </a:prstGeom>
        </p:spPr>
      </p:pic>
    </p:spTree>
    <p:extLst>
      <p:ext uri="{BB962C8B-B14F-4D97-AF65-F5344CB8AC3E}">
        <p14:creationId xmlns:p14="http://schemas.microsoft.com/office/powerpoint/2010/main" val="225257387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D12CB-BE49-4CC3-A2EA-6EBBFAB007A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Optical Neural Networks</a:t>
            </a:r>
          </a:p>
        </p:txBody>
      </p:sp>
      <p:sp>
        <p:nvSpPr>
          <p:cNvPr id="3" name="Content Placeholder 2">
            <a:extLst>
              <a:ext uri="{FF2B5EF4-FFF2-40B4-BE49-F238E27FC236}">
                <a16:creationId xmlns:a16="http://schemas.microsoft.com/office/drawing/2014/main" id="{84313641-B5FF-42CD-8DB9-AC54814A88E8}"/>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*Inspired by the human brain, these networks use light to process information.</a:t>
            </a:r>
          </a:p>
          <a:p>
            <a:pPr marL="0" indent="0">
              <a:buNone/>
            </a:pPr>
            <a:r>
              <a:rPr lang="en-US" dirty="0">
                <a:latin typeface="Times New Roman" panose="02020603050405020304" pitchFamily="18" charset="0"/>
                <a:cs typeface="Times New Roman" panose="02020603050405020304" pitchFamily="18" charset="0"/>
              </a:rPr>
              <a:t>*Have the potential to revolutionize artificial intelligence by enabling faster and more energy-efficient learning.</a:t>
            </a:r>
          </a:p>
        </p:txBody>
      </p:sp>
      <p:sp>
        <p:nvSpPr>
          <p:cNvPr id="4" name="Slide Number Placeholder 3">
            <a:extLst>
              <a:ext uri="{FF2B5EF4-FFF2-40B4-BE49-F238E27FC236}">
                <a16:creationId xmlns:a16="http://schemas.microsoft.com/office/drawing/2014/main" id="{236D75E9-BB55-43A7-88A7-43AA3A29DBF8}"/>
              </a:ext>
            </a:extLst>
          </p:cNvPr>
          <p:cNvSpPr>
            <a:spLocks noGrp="1"/>
          </p:cNvSpPr>
          <p:nvPr>
            <p:ph type="sldNum" sz="quarter" idx="12"/>
          </p:nvPr>
        </p:nvSpPr>
        <p:spPr/>
        <p:txBody>
          <a:bodyPr/>
          <a:lstStyle/>
          <a:p>
            <a:fld id="{1329572F-0332-4082-9015-12A7F340B430}" type="slidenum">
              <a:rPr lang="en-US" smtClean="0"/>
              <a:t>14</a:t>
            </a:fld>
            <a:endParaRPr lang="en-US"/>
          </a:p>
        </p:txBody>
      </p:sp>
      <p:pic>
        <p:nvPicPr>
          <p:cNvPr id="6" name="Picture 5">
            <a:extLst>
              <a:ext uri="{FF2B5EF4-FFF2-40B4-BE49-F238E27FC236}">
                <a16:creationId xmlns:a16="http://schemas.microsoft.com/office/drawing/2014/main" id="{EA78C67A-F783-4F55-BABB-823192E39D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093" y="3593977"/>
            <a:ext cx="7977814" cy="2944935"/>
          </a:xfrm>
          <a:prstGeom prst="rect">
            <a:avLst/>
          </a:prstGeom>
        </p:spPr>
      </p:pic>
    </p:spTree>
    <p:extLst>
      <p:ext uri="{BB962C8B-B14F-4D97-AF65-F5344CB8AC3E}">
        <p14:creationId xmlns:p14="http://schemas.microsoft.com/office/powerpoint/2010/main" val="182764861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29046CB-CDA5-4794-B077-8C6F4441F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7264" y="3253468"/>
            <a:ext cx="3306536" cy="3306536"/>
          </a:xfrm>
          <a:prstGeom prst="rect">
            <a:avLst/>
          </a:prstGeom>
        </p:spPr>
      </p:pic>
      <p:sp>
        <p:nvSpPr>
          <p:cNvPr id="2" name="Title 1">
            <a:extLst>
              <a:ext uri="{FF2B5EF4-FFF2-40B4-BE49-F238E27FC236}">
                <a16:creationId xmlns:a16="http://schemas.microsoft.com/office/drawing/2014/main" id="{517D12CB-BE49-4CC3-A2EA-6EBBFAB007A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Optical Digital Computers</a:t>
            </a:r>
          </a:p>
        </p:txBody>
      </p:sp>
      <p:sp>
        <p:nvSpPr>
          <p:cNvPr id="3" name="Content Placeholder 2">
            <a:extLst>
              <a:ext uri="{FF2B5EF4-FFF2-40B4-BE49-F238E27FC236}">
                <a16:creationId xmlns:a16="http://schemas.microsoft.com/office/drawing/2014/main" id="{84313641-B5FF-42CD-8DB9-AC54814A88E8}"/>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*Aim to replace electronic components with optical ones to achieve higher speeds and lower power consumption.</a:t>
            </a:r>
          </a:p>
          <a:p>
            <a:pPr marL="0" indent="0">
              <a:buNone/>
            </a:pPr>
            <a:r>
              <a:rPr lang="en-US" dirty="0">
                <a:latin typeface="Times New Roman" panose="02020603050405020304" pitchFamily="18" charset="0"/>
                <a:cs typeface="Times New Roman" panose="02020603050405020304" pitchFamily="18" charset="0"/>
              </a:rPr>
              <a:t>*Still in the early stages of development, but have the potential to significantly improve computing performance.</a:t>
            </a:r>
          </a:p>
        </p:txBody>
      </p:sp>
      <p:sp>
        <p:nvSpPr>
          <p:cNvPr id="4" name="Slide Number Placeholder 3">
            <a:extLst>
              <a:ext uri="{FF2B5EF4-FFF2-40B4-BE49-F238E27FC236}">
                <a16:creationId xmlns:a16="http://schemas.microsoft.com/office/drawing/2014/main" id="{236D75E9-BB55-43A7-88A7-43AA3A29DBF8}"/>
              </a:ext>
            </a:extLst>
          </p:cNvPr>
          <p:cNvSpPr>
            <a:spLocks noGrp="1"/>
          </p:cNvSpPr>
          <p:nvPr>
            <p:ph type="sldNum" sz="quarter" idx="12"/>
          </p:nvPr>
        </p:nvSpPr>
        <p:spPr/>
        <p:txBody>
          <a:bodyPr/>
          <a:lstStyle/>
          <a:p>
            <a:fld id="{1329572F-0332-4082-9015-12A7F340B430}" type="slidenum">
              <a:rPr lang="en-US" smtClean="0"/>
              <a:t>15</a:t>
            </a:fld>
            <a:endParaRPr lang="en-US"/>
          </a:p>
        </p:txBody>
      </p:sp>
    </p:spTree>
    <p:extLst>
      <p:ext uri="{BB962C8B-B14F-4D97-AF65-F5344CB8AC3E}">
        <p14:creationId xmlns:p14="http://schemas.microsoft.com/office/powerpoint/2010/main" val="53975885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D12CB-BE49-4CC3-A2EA-6EBBFAB007A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All-Optical Signal Processing</a:t>
            </a:r>
          </a:p>
        </p:txBody>
      </p:sp>
      <p:sp>
        <p:nvSpPr>
          <p:cNvPr id="3" name="Content Placeholder 2">
            <a:extLst>
              <a:ext uri="{FF2B5EF4-FFF2-40B4-BE49-F238E27FC236}">
                <a16:creationId xmlns:a16="http://schemas.microsoft.com/office/drawing/2014/main" id="{84313641-B5FF-42CD-8DB9-AC54814A88E8}"/>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*Processes information directly in the optical domain, eliminating the need for conversion to electrical signals.</a:t>
            </a:r>
          </a:p>
          <a:p>
            <a:pPr marL="0" indent="0">
              <a:buNone/>
            </a:pPr>
            <a:r>
              <a:rPr lang="en-US" dirty="0">
                <a:latin typeface="Times New Roman" panose="02020603050405020304" pitchFamily="18" charset="0"/>
                <a:cs typeface="Times New Roman" panose="02020603050405020304" pitchFamily="18" charset="0"/>
              </a:rPr>
              <a:t>*Can be used for high-speed communication and data processing.</a:t>
            </a:r>
          </a:p>
        </p:txBody>
      </p:sp>
      <p:sp>
        <p:nvSpPr>
          <p:cNvPr id="4" name="Slide Number Placeholder 3">
            <a:extLst>
              <a:ext uri="{FF2B5EF4-FFF2-40B4-BE49-F238E27FC236}">
                <a16:creationId xmlns:a16="http://schemas.microsoft.com/office/drawing/2014/main" id="{236D75E9-BB55-43A7-88A7-43AA3A29DBF8}"/>
              </a:ext>
            </a:extLst>
          </p:cNvPr>
          <p:cNvSpPr>
            <a:spLocks noGrp="1"/>
          </p:cNvSpPr>
          <p:nvPr>
            <p:ph type="sldNum" sz="quarter" idx="12"/>
          </p:nvPr>
        </p:nvSpPr>
        <p:spPr/>
        <p:txBody>
          <a:bodyPr/>
          <a:lstStyle/>
          <a:p>
            <a:fld id="{1329572F-0332-4082-9015-12A7F340B430}" type="slidenum">
              <a:rPr lang="en-US" smtClean="0"/>
              <a:t>16</a:t>
            </a:fld>
            <a:endParaRPr lang="en-US"/>
          </a:p>
        </p:txBody>
      </p:sp>
      <p:pic>
        <p:nvPicPr>
          <p:cNvPr id="6" name="Picture 5">
            <a:extLst>
              <a:ext uri="{FF2B5EF4-FFF2-40B4-BE49-F238E27FC236}">
                <a16:creationId xmlns:a16="http://schemas.microsoft.com/office/drawing/2014/main" id="{9D3CD551-B86A-4231-82C6-0642D3B207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1173" y="3310678"/>
            <a:ext cx="7569654" cy="3410797"/>
          </a:xfrm>
          <a:prstGeom prst="rect">
            <a:avLst/>
          </a:prstGeom>
        </p:spPr>
      </p:pic>
    </p:spTree>
    <p:extLst>
      <p:ext uri="{BB962C8B-B14F-4D97-AF65-F5344CB8AC3E}">
        <p14:creationId xmlns:p14="http://schemas.microsoft.com/office/powerpoint/2010/main" val="330670570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D12CB-BE49-4CC3-A2EA-6EBBFAB007A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Photonic Quantum Computing</a:t>
            </a:r>
          </a:p>
        </p:txBody>
      </p:sp>
      <p:sp>
        <p:nvSpPr>
          <p:cNvPr id="3" name="Content Placeholder 2">
            <a:extLst>
              <a:ext uri="{FF2B5EF4-FFF2-40B4-BE49-F238E27FC236}">
                <a16:creationId xmlns:a16="http://schemas.microsoft.com/office/drawing/2014/main" id="{84313641-B5FF-42CD-8DB9-AC54814A88E8}"/>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*Combines the principles of quantum mechanics and photonics to perform computations.</a:t>
            </a:r>
          </a:p>
          <a:p>
            <a:pPr marL="0" indent="0">
              <a:buNone/>
            </a:pPr>
            <a:r>
              <a:rPr lang="en-US" dirty="0">
                <a:latin typeface="Times New Roman" panose="02020603050405020304" pitchFamily="18" charset="0"/>
                <a:cs typeface="Times New Roman" panose="02020603050405020304" pitchFamily="18" charset="0"/>
              </a:rPr>
              <a:t>*Has the potential to solve complex problems that are intractable for classical computers.</a:t>
            </a:r>
          </a:p>
        </p:txBody>
      </p:sp>
      <p:sp>
        <p:nvSpPr>
          <p:cNvPr id="4" name="Slide Number Placeholder 3">
            <a:extLst>
              <a:ext uri="{FF2B5EF4-FFF2-40B4-BE49-F238E27FC236}">
                <a16:creationId xmlns:a16="http://schemas.microsoft.com/office/drawing/2014/main" id="{236D75E9-BB55-43A7-88A7-43AA3A29DBF8}"/>
              </a:ext>
            </a:extLst>
          </p:cNvPr>
          <p:cNvSpPr>
            <a:spLocks noGrp="1"/>
          </p:cNvSpPr>
          <p:nvPr>
            <p:ph type="sldNum" sz="quarter" idx="12"/>
          </p:nvPr>
        </p:nvSpPr>
        <p:spPr/>
        <p:txBody>
          <a:bodyPr/>
          <a:lstStyle/>
          <a:p>
            <a:fld id="{1329572F-0332-4082-9015-12A7F340B430}" type="slidenum">
              <a:rPr lang="en-US" smtClean="0"/>
              <a:t>17</a:t>
            </a:fld>
            <a:endParaRPr lang="en-US"/>
          </a:p>
        </p:txBody>
      </p:sp>
      <p:pic>
        <p:nvPicPr>
          <p:cNvPr id="6" name="Picture 5">
            <a:extLst>
              <a:ext uri="{FF2B5EF4-FFF2-40B4-BE49-F238E27FC236}">
                <a16:creationId xmlns:a16="http://schemas.microsoft.com/office/drawing/2014/main" id="{0E7BBA1D-57DD-4BDD-ACBC-D7C932377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2761" y="3249386"/>
            <a:ext cx="4326477" cy="3472089"/>
          </a:xfrm>
          <a:prstGeom prst="rect">
            <a:avLst/>
          </a:prstGeom>
        </p:spPr>
      </p:pic>
    </p:spTree>
    <p:extLst>
      <p:ext uri="{BB962C8B-B14F-4D97-AF65-F5344CB8AC3E}">
        <p14:creationId xmlns:p14="http://schemas.microsoft.com/office/powerpoint/2010/main" val="408251254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D12CB-BE49-4CC3-A2EA-6EBBFAB007A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Challenges and Future Directions</a:t>
            </a:r>
          </a:p>
        </p:txBody>
      </p:sp>
      <p:sp>
        <p:nvSpPr>
          <p:cNvPr id="3" name="Content Placeholder 2">
            <a:extLst>
              <a:ext uri="{FF2B5EF4-FFF2-40B4-BE49-F238E27FC236}">
                <a16:creationId xmlns:a16="http://schemas.microsoft.com/office/drawing/2014/main" id="{84313641-B5FF-42CD-8DB9-AC54814A88E8}"/>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*Qubit Coherence: Maintaining the quantum state of qubits for long enough to perform complex calculations.</a:t>
            </a:r>
          </a:p>
          <a:p>
            <a:pPr marL="0" indent="0">
              <a:buNone/>
            </a:pPr>
            <a:r>
              <a:rPr lang="en-US" dirty="0">
                <a:latin typeface="Times New Roman" panose="02020603050405020304" pitchFamily="18" charset="0"/>
                <a:cs typeface="Times New Roman" panose="02020603050405020304" pitchFamily="18" charset="0"/>
              </a:rPr>
              <a:t>*Scalability: Building large-scale quantum and optical computers.</a:t>
            </a:r>
          </a:p>
          <a:p>
            <a:pPr marL="0" indent="0">
              <a:buNone/>
            </a:pPr>
            <a:r>
              <a:rPr lang="en-US" dirty="0">
                <a:latin typeface="Times New Roman" panose="02020603050405020304" pitchFamily="18" charset="0"/>
                <a:cs typeface="Times New Roman" panose="02020603050405020304" pitchFamily="18" charset="0"/>
              </a:rPr>
              <a:t>*Error Correction: Developing effective error correction techniques.</a:t>
            </a:r>
          </a:p>
        </p:txBody>
      </p:sp>
      <p:sp>
        <p:nvSpPr>
          <p:cNvPr id="4" name="Slide Number Placeholder 3">
            <a:extLst>
              <a:ext uri="{FF2B5EF4-FFF2-40B4-BE49-F238E27FC236}">
                <a16:creationId xmlns:a16="http://schemas.microsoft.com/office/drawing/2014/main" id="{236D75E9-BB55-43A7-88A7-43AA3A29DBF8}"/>
              </a:ext>
            </a:extLst>
          </p:cNvPr>
          <p:cNvSpPr>
            <a:spLocks noGrp="1"/>
          </p:cNvSpPr>
          <p:nvPr>
            <p:ph type="sldNum" sz="quarter" idx="12"/>
          </p:nvPr>
        </p:nvSpPr>
        <p:spPr/>
        <p:txBody>
          <a:bodyPr/>
          <a:lstStyle/>
          <a:p>
            <a:fld id="{1329572F-0332-4082-9015-12A7F340B430}" type="slidenum">
              <a:rPr lang="en-US" smtClean="0"/>
              <a:t>18</a:t>
            </a:fld>
            <a:endParaRPr lang="en-US"/>
          </a:p>
        </p:txBody>
      </p:sp>
    </p:spTree>
    <p:extLst>
      <p:ext uri="{BB962C8B-B14F-4D97-AF65-F5344CB8AC3E}">
        <p14:creationId xmlns:p14="http://schemas.microsoft.com/office/powerpoint/2010/main" val="203847909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D12CB-BE49-4CC3-A2EA-6EBBFAB007A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84313641-B5FF-42CD-8DB9-AC54814A88E8}"/>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*Quantum and optical computing hold the potential to revolutionize various fields, including:</a:t>
            </a:r>
          </a:p>
          <a:p>
            <a:pPr marL="0" indent="0">
              <a:buNone/>
            </a:pPr>
            <a:r>
              <a:rPr lang="en-US" dirty="0">
                <a:latin typeface="Times New Roman" panose="02020603050405020304" pitchFamily="18" charset="0"/>
                <a:cs typeface="Times New Roman" panose="02020603050405020304" pitchFamily="18" charset="0"/>
              </a:rPr>
              <a:t>-Materials science</a:t>
            </a:r>
          </a:p>
          <a:p>
            <a:pPr marL="0" indent="0">
              <a:buNone/>
            </a:pPr>
            <a:r>
              <a:rPr lang="en-US" dirty="0">
                <a:latin typeface="Times New Roman" panose="02020603050405020304" pitchFamily="18" charset="0"/>
                <a:cs typeface="Times New Roman" panose="02020603050405020304" pitchFamily="18" charset="0"/>
              </a:rPr>
              <a:t>-Drug discovery</a:t>
            </a:r>
          </a:p>
          <a:p>
            <a:pPr marL="0" indent="0">
              <a:buNone/>
            </a:pPr>
            <a:r>
              <a:rPr lang="en-US" dirty="0">
                <a:latin typeface="Times New Roman" panose="02020603050405020304" pitchFamily="18" charset="0"/>
                <a:cs typeface="Times New Roman" panose="02020603050405020304" pitchFamily="18" charset="0"/>
              </a:rPr>
              <a:t>-Artificial intelligence</a:t>
            </a:r>
          </a:p>
          <a:p>
            <a:pPr marL="0" indent="0">
              <a:buNone/>
            </a:pPr>
            <a:r>
              <a:rPr lang="en-US" dirty="0">
                <a:latin typeface="Times New Roman" panose="02020603050405020304" pitchFamily="18" charset="0"/>
                <a:cs typeface="Times New Roman" panose="02020603050405020304" pitchFamily="18" charset="0"/>
              </a:rPr>
              <a:t>-Cryptography</a:t>
            </a:r>
          </a:p>
          <a:p>
            <a:pPr marL="0" indent="0">
              <a:buNone/>
            </a:pPr>
            <a:r>
              <a:rPr lang="en-US" dirty="0">
                <a:latin typeface="Times New Roman" panose="02020603050405020304" pitchFamily="18" charset="0"/>
                <a:cs typeface="Times New Roman" panose="02020603050405020304" pitchFamily="18" charset="0"/>
              </a:rPr>
              <a:t>*Continued research and development are crucial to overcome challenges and realize the full potential of these technologies.</a:t>
            </a:r>
          </a:p>
        </p:txBody>
      </p:sp>
      <p:sp>
        <p:nvSpPr>
          <p:cNvPr id="4" name="Slide Number Placeholder 3">
            <a:extLst>
              <a:ext uri="{FF2B5EF4-FFF2-40B4-BE49-F238E27FC236}">
                <a16:creationId xmlns:a16="http://schemas.microsoft.com/office/drawing/2014/main" id="{236D75E9-BB55-43A7-88A7-43AA3A29DBF8}"/>
              </a:ext>
            </a:extLst>
          </p:cNvPr>
          <p:cNvSpPr>
            <a:spLocks noGrp="1"/>
          </p:cNvSpPr>
          <p:nvPr>
            <p:ph type="sldNum" sz="quarter" idx="12"/>
          </p:nvPr>
        </p:nvSpPr>
        <p:spPr/>
        <p:txBody>
          <a:bodyPr/>
          <a:lstStyle/>
          <a:p>
            <a:fld id="{1329572F-0332-4082-9015-12A7F340B430}" type="slidenum">
              <a:rPr lang="en-US" smtClean="0"/>
              <a:t>19</a:t>
            </a:fld>
            <a:endParaRPr lang="en-US"/>
          </a:p>
        </p:txBody>
      </p:sp>
    </p:spTree>
    <p:extLst>
      <p:ext uri="{BB962C8B-B14F-4D97-AF65-F5344CB8AC3E}">
        <p14:creationId xmlns:p14="http://schemas.microsoft.com/office/powerpoint/2010/main" val="417635714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8270F-1A50-41DB-BF86-31A78FECC55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C300824C-3B58-4E39-8E6C-74FFFB269416}"/>
              </a:ext>
            </a:extLst>
          </p:cNvPr>
          <p:cNvSpPr>
            <a:spLocks noGrp="1"/>
          </p:cNvSpPr>
          <p:nvPr>
            <p:ph idx="1"/>
          </p:nvPr>
        </p:nvSpPr>
        <p:spPr/>
        <p:txBody>
          <a:bodyPr/>
          <a:lstStyle/>
          <a:p>
            <a:pPr marL="0" indent="0" algn="ctr">
              <a:buNone/>
            </a:pPr>
            <a:r>
              <a:rPr lang="en-US" u="sng" dirty="0">
                <a:latin typeface="Times New Roman" panose="02020603050405020304" pitchFamily="18" charset="0"/>
                <a:cs typeface="Times New Roman" panose="02020603050405020304" pitchFamily="18" charset="0"/>
              </a:rPr>
              <a:t>The Quantum Leap</a:t>
            </a:r>
          </a:p>
          <a:p>
            <a:pPr marL="0" indent="0">
              <a:buNone/>
            </a:pPr>
            <a:r>
              <a:rPr lang="en-US" dirty="0">
                <a:latin typeface="Times New Roman" panose="02020603050405020304" pitchFamily="18" charset="0"/>
                <a:cs typeface="Times New Roman" panose="02020603050405020304" pitchFamily="18" charset="0"/>
              </a:rPr>
              <a:t>*Quantum computing leverages the principles of quantum mechanics to perform computations.</a:t>
            </a:r>
          </a:p>
          <a:p>
            <a:pPr marL="0" indent="0">
              <a:buNone/>
            </a:pP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Qubits</a:t>
            </a:r>
            <a:r>
              <a:rPr lang="en-US" dirty="0">
                <a:latin typeface="Times New Roman" panose="02020603050405020304" pitchFamily="18" charset="0"/>
                <a:cs typeface="Times New Roman" panose="02020603050405020304" pitchFamily="18" charset="0"/>
              </a:rPr>
              <a:t>, the quantum equivalents of bits, can exist in multiple states simultaneously, enabling exponential speedups.</a:t>
            </a:r>
          </a:p>
          <a:p>
            <a:pPr marL="0" indent="0" algn="ctr">
              <a:buNone/>
            </a:pPr>
            <a:r>
              <a:rPr lang="en-US" u="sng" dirty="0">
                <a:latin typeface="Times New Roman" panose="02020603050405020304" pitchFamily="18" charset="0"/>
                <a:cs typeface="Times New Roman" panose="02020603050405020304" pitchFamily="18" charset="0"/>
              </a:rPr>
              <a:t>The Photonic Future</a:t>
            </a:r>
          </a:p>
          <a:p>
            <a:pPr marL="0" indent="0">
              <a:buNone/>
            </a:pPr>
            <a:r>
              <a:rPr lang="en-US" dirty="0">
                <a:latin typeface="Times New Roman" panose="02020603050405020304" pitchFamily="18" charset="0"/>
                <a:cs typeface="Times New Roman" panose="02020603050405020304" pitchFamily="18" charset="0"/>
              </a:rPr>
              <a:t>*Optical computing harnesses the power of light to process information.</a:t>
            </a:r>
          </a:p>
          <a:p>
            <a:pPr marL="0" indent="0">
              <a:buNone/>
            </a:pP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Photons</a:t>
            </a:r>
            <a:r>
              <a:rPr lang="en-US" dirty="0">
                <a:latin typeface="Times New Roman" panose="02020603050405020304" pitchFamily="18" charset="0"/>
                <a:cs typeface="Times New Roman" panose="02020603050405020304" pitchFamily="18" charset="0"/>
              </a:rPr>
              <a:t>, the particles of light, can transmit data at the speed of light, promising faster and more efficient computing.</a:t>
            </a:r>
          </a:p>
        </p:txBody>
      </p:sp>
      <p:sp>
        <p:nvSpPr>
          <p:cNvPr id="4" name="Slide Number Placeholder 3">
            <a:extLst>
              <a:ext uri="{FF2B5EF4-FFF2-40B4-BE49-F238E27FC236}">
                <a16:creationId xmlns:a16="http://schemas.microsoft.com/office/drawing/2014/main" id="{EB7BE295-E8B1-40D1-A354-D63AE1F0DC71}"/>
              </a:ext>
            </a:extLst>
          </p:cNvPr>
          <p:cNvSpPr>
            <a:spLocks noGrp="1"/>
          </p:cNvSpPr>
          <p:nvPr>
            <p:ph type="sldNum" sz="quarter" idx="12"/>
          </p:nvPr>
        </p:nvSpPr>
        <p:spPr/>
        <p:txBody>
          <a:bodyPr/>
          <a:lstStyle/>
          <a:p>
            <a:fld id="{1329572F-0332-4082-9015-12A7F340B430}" type="slidenum">
              <a:rPr lang="en-US" smtClean="0"/>
              <a:t>2</a:t>
            </a:fld>
            <a:endParaRPr lang="en-US"/>
          </a:p>
        </p:txBody>
      </p:sp>
    </p:spTree>
    <p:extLst>
      <p:ext uri="{BB962C8B-B14F-4D97-AF65-F5344CB8AC3E}">
        <p14:creationId xmlns:p14="http://schemas.microsoft.com/office/powerpoint/2010/main" val="357726116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F5467-D1FE-4F54-A251-A7EC8FA5507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 </a:t>
            </a:r>
          </a:p>
        </p:txBody>
      </p:sp>
      <p:sp>
        <p:nvSpPr>
          <p:cNvPr id="3" name="Content Placeholder 2">
            <a:extLst>
              <a:ext uri="{FF2B5EF4-FFF2-40B4-BE49-F238E27FC236}">
                <a16:creationId xmlns:a16="http://schemas.microsoft.com/office/drawing/2014/main" id="{2CDBE6B4-4EA8-40A7-870D-2B01EF117910}"/>
              </a:ext>
            </a:extLst>
          </p:cNvPr>
          <p:cNvSpPr>
            <a:spLocks noGrp="1"/>
          </p:cNvSpPr>
          <p:nvPr>
            <p:ph idx="1"/>
          </p:nvPr>
        </p:nvSpPr>
        <p:spPr/>
        <p:txBody>
          <a:bodyPr>
            <a:normAutofit/>
          </a:bodyPr>
          <a:lstStyle/>
          <a:p>
            <a:r>
              <a:rPr lang="en-US" sz="3000" dirty="0">
                <a:latin typeface="Times New Roman" panose="02020603050405020304" pitchFamily="18" charset="0"/>
                <a:cs typeface="Times New Roman" panose="02020603050405020304" pitchFamily="18" charset="0"/>
                <a:hlinkClick r:id="rId2"/>
              </a:rPr>
              <a:t>https://research.ibm.com/quantum-computing/</a:t>
            </a:r>
            <a:r>
              <a:rPr lang="en-US" sz="3000" dirty="0">
                <a:latin typeface="Times New Roman" panose="02020603050405020304" pitchFamily="18" charset="0"/>
                <a:cs typeface="Times New Roman" panose="02020603050405020304" pitchFamily="18" charset="0"/>
              </a:rPr>
              <a:t> </a:t>
            </a:r>
            <a:r>
              <a:rPr lang="en-US" sz="3000" baseline="30000"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[27/10/24]</a:t>
            </a:r>
          </a:p>
          <a:p>
            <a:r>
              <a:rPr lang="en-US" sz="3000" dirty="0">
                <a:latin typeface="Times New Roman" panose="02020603050405020304" pitchFamily="18" charset="0"/>
                <a:cs typeface="Times New Roman" panose="02020603050405020304" pitchFamily="18" charset="0"/>
                <a:hlinkClick r:id="rId3"/>
              </a:rPr>
              <a:t>https://quantum.microsoft.com/</a:t>
            </a:r>
            <a:r>
              <a:rPr lang="en-US" sz="3000" dirty="0">
                <a:latin typeface="Times New Roman" panose="02020603050405020304" pitchFamily="18" charset="0"/>
                <a:cs typeface="Times New Roman" panose="02020603050405020304" pitchFamily="18" charset="0"/>
              </a:rPr>
              <a:t> </a:t>
            </a:r>
            <a:r>
              <a:rPr lang="en-US" sz="3000" baseline="30000"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[27/10/24]</a:t>
            </a:r>
          </a:p>
          <a:p>
            <a:r>
              <a:rPr lang="en-US" sz="3000" dirty="0">
                <a:latin typeface="Times New Roman" panose="02020603050405020304" pitchFamily="18" charset="0"/>
                <a:cs typeface="Times New Roman" panose="02020603050405020304" pitchFamily="18" charset="0"/>
                <a:hlinkClick r:id="rId4"/>
              </a:rPr>
              <a:t>https://quantumai.google/</a:t>
            </a:r>
            <a:r>
              <a:rPr lang="en-US" sz="3000" dirty="0">
                <a:latin typeface="Times New Roman" panose="02020603050405020304" pitchFamily="18" charset="0"/>
                <a:cs typeface="Times New Roman" panose="02020603050405020304" pitchFamily="18" charset="0"/>
              </a:rPr>
              <a:t> </a:t>
            </a:r>
            <a:r>
              <a:rPr lang="en-US" sz="3000" baseline="30000"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[27/10/24]</a:t>
            </a:r>
          </a:p>
          <a:p>
            <a:r>
              <a:rPr lang="en-US" sz="3000" dirty="0">
                <a:latin typeface="Times New Roman" panose="02020603050405020304" pitchFamily="18" charset="0"/>
                <a:cs typeface="Times New Roman" panose="02020603050405020304" pitchFamily="18" charset="0"/>
                <a:hlinkClick r:id="rId5"/>
              </a:rPr>
              <a:t>https://www.nature.com/nphoton/</a:t>
            </a:r>
            <a:r>
              <a:rPr lang="en-US" sz="3000" dirty="0">
                <a:latin typeface="Times New Roman" panose="02020603050405020304" pitchFamily="18" charset="0"/>
                <a:cs typeface="Times New Roman" panose="02020603050405020304" pitchFamily="18" charset="0"/>
              </a:rPr>
              <a:t> [27/10/24]</a:t>
            </a:r>
          </a:p>
          <a:p>
            <a:r>
              <a:rPr lang="en-US" sz="3000" dirty="0">
                <a:latin typeface="Times New Roman" panose="02020603050405020304" pitchFamily="18" charset="0"/>
                <a:cs typeface="Times New Roman" panose="02020603050405020304" pitchFamily="18" charset="0"/>
                <a:hlinkClick r:id="rId6"/>
              </a:rPr>
              <a:t>https://opg.optica.org/optica/</a:t>
            </a:r>
            <a:r>
              <a:rPr lang="en-US" sz="3000" dirty="0">
                <a:latin typeface="Times New Roman" panose="02020603050405020304" pitchFamily="18" charset="0"/>
                <a:cs typeface="Times New Roman" panose="02020603050405020304" pitchFamily="18" charset="0"/>
              </a:rPr>
              <a:t> [27/10/24]</a:t>
            </a:r>
          </a:p>
          <a:p>
            <a:pPr marL="0" indent="0">
              <a:buNone/>
            </a:pPr>
            <a:endParaRPr lang="en-US"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0DD5CDE-8D49-4D63-A7D2-7DCA2F7D30B2}"/>
              </a:ext>
            </a:extLst>
          </p:cNvPr>
          <p:cNvSpPr>
            <a:spLocks noGrp="1"/>
          </p:cNvSpPr>
          <p:nvPr>
            <p:ph type="sldNum" sz="quarter" idx="12"/>
          </p:nvPr>
        </p:nvSpPr>
        <p:spPr/>
        <p:txBody>
          <a:bodyPr/>
          <a:lstStyle/>
          <a:p>
            <a:fld id="{1329572F-0332-4082-9015-12A7F340B430}" type="slidenum">
              <a:rPr lang="en-US" smtClean="0"/>
              <a:t>20</a:t>
            </a:fld>
            <a:endParaRPr lang="en-US"/>
          </a:p>
        </p:txBody>
      </p:sp>
    </p:spTree>
    <p:extLst>
      <p:ext uri="{BB962C8B-B14F-4D97-AF65-F5344CB8AC3E}">
        <p14:creationId xmlns:p14="http://schemas.microsoft.com/office/powerpoint/2010/main" val="973674341"/>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8008C-DF78-491E-850D-9B512878AC32}"/>
              </a:ext>
            </a:extLst>
          </p:cNvPr>
          <p:cNvSpPr>
            <a:spLocks noGrp="1"/>
          </p:cNvSpPr>
          <p:nvPr>
            <p:ph type="title"/>
          </p:nvPr>
        </p:nvSpPr>
        <p:spPr>
          <a:xfrm>
            <a:off x="3625392" y="2513317"/>
            <a:ext cx="4941216" cy="1831365"/>
          </a:xfrm>
        </p:spPr>
        <p:txBody>
          <a:bodyPr>
            <a:noAutofit/>
          </a:bodyPr>
          <a:lstStyle/>
          <a:p>
            <a:r>
              <a:rPr lang="en-US" sz="6000" dirty="0">
                <a:latin typeface="Times New Roman" panose="02020603050405020304" pitchFamily="18" charset="0"/>
                <a:cs typeface="Times New Roman" panose="02020603050405020304" pitchFamily="18" charset="0"/>
              </a:rPr>
              <a:t>THANK YOU!</a:t>
            </a:r>
          </a:p>
        </p:txBody>
      </p:sp>
      <p:sp>
        <p:nvSpPr>
          <p:cNvPr id="4" name="Slide Number Placeholder 3">
            <a:extLst>
              <a:ext uri="{FF2B5EF4-FFF2-40B4-BE49-F238E27FC236}">
                <a16:creationId xmlns:a16="http://schemas.microsoft.com/office/drawing/2014/main" id="{CC92FC0A-7A4C-47B2-9254-984549D36A97}"/>
              </a:ext>
            </a:extLst>
          </p:cNvPr>
          <p:cNvSpPr>
            <a:spLocks noGrp="1"/>
          </p:cNvSpPr>
          <p:nvPr>
            <p:ph type="sldNum" sz="quarter" idx="12"/>
          </p:nvPr>
        </p:nvSpPr>
        <p:spPr/>
        <p:txBody>
          <a:bodyPr/>
          <a:lstStyle/>
          <a:p>
            <a:fld id="{1329572F-0332-4082-9015-12A7F340B430}" type="slidenum">
              <a:rPr lang="en-US" smtClean="0"/>
              <a:t>21</a:t>
            </a:fld>
            <a:endParaRPr lang="en-US"/>
          </a:p>
        </p:txBody>
      </p:sp>
    </p:spTree>
    <p:extLst>
      <p:ext uri="{BB962C8B-B14F-4D97-AF65-F5344CB8AC3E}">
        <p14:creationId xmlns:p14="http://schemas.microsoft.com/office/powerpoint/2010/main" val="108485044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6F1BC-F632-40F2-8C67-7F8DC2F9345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is Quantum Computing?</a:t>
            </a:r>
          </a:p>
        </p:txBody>
      </p:sp>
      <p:sp>
        <p:nvSpPr>
          <p:cNvPr id="3" name="Content Placeholder 2">
            <a:extLst>
              <a:ext uri="{FF2B5EF4-FFF2-40B4-BE49-F238E27FC236}">
                <a16:creationId xmlns:a16="http://schemas.microsoft.com/office/drawing/2014/main" id="{22FD886D-30B2-4B8D-8D0B-AA63B73322CD}"/>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Quantum computing is a field that uses quantum mechanics to solve complex problems faster than classical computers. It uses quantum bits, or qubits, to process information, and takes advantage of quantum mechanical effects like </a:t>
            </a:r>
            <a:r>
              <a:rPr lang="en-US" b="1" dirty="0">
                <a:latin typeface="Times New Roman" panose="02020603050405020304" pitchFamily="18" charset="0"/>
                <a:cs typeface="Times New Roman" panose="02020603050405020304" pitchFamily="18" charset="0"/>
              </a:rPr>
              <a:t>superposition</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entanglement</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E41153AF-B24A-4204-A7A6-CF8B065638B3}"/>
              </a:ext>
            </a:extLst>
          </p:cNvPr>
          <p:cNvSpPr>
            <a:spLocks noGrp="1"/>
          </p:cNvSpPr>
          <p:nvPr>
            <p:ph type="sldNum" sz="quarter" idx="12"/>
          </p:nvPr>
        </p:nvSpPr>
        <p:spPr/>
        <p:txBody>
          <a:bodyPr/>
          <a:lstStyle/>
          <a:p>
            <a:fld id="{1329572F-0332-4082-9015-12A7F340B430}" type="slidenum">
              <a:rPr lang="en-US" smtClean="0"/>
              <a:t>3</a:t>
            </a:fld>
            <a:endParaRPr lang="en-US"/>
          </a:p>
        </p:txBody>
      </p:sp>
      <p:pic>
        <p:nvPicPr>
          <p:cNvPr id="6" name="Picture 5">
            <a:extLst>
              <a:ext uri="{FF2B5EF4-FFF2-40B4-BE49-F238E27FC236}">
                <a16:creationId xmlns:a16="http://schemas.microsoft.com/office/drawing/2014/main" id="{E9EB513A-5B65-4C75-B70D-87538639C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27" y="3627991"/>
            <a:ext cx="7219316" cy="2659201"/>
          </a:xfrm>
          <a:prstGeom prst="rect">
            <a:avLst/>
          </a:prstGeom>
        </p:spPr>
      </p:pic>
      <p:pic>
        <p:nvPicPr>
          <p:cNvPr id="8" name="Picture 7">
            <a:extLst>
              <a:ext uri="{FF2B5EF4-FFF2-40B4-BE49-F238E27FC236}">
                <a16:creationId xmlns:a16="http://schemas.microsoft.com/office/drawing/2014/main" id="{D959F2E2-847E-48A8-B6A3-ED430AB556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2792" y="3627992"/>
            <a:ext cx="3305408" cy="2659201"/>
          </a:xfrm>
          <a:prstGeom prst="rect">
            <a:avLst/>
          </a:prstGeom>
        </p:spPr>
      </p:pic>
    </p:spTree>
    <p:extLst>
      <p:ext uri="{BB962C8B-B14F-4D97-AF65-F5344CB8AC3E}">
        <p14:creationId xmlns:p14="http://schemas.microsoft.com/office/powerpoint/2010/main" val="402337291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6F1BC-F632-40F2-8C67-7F8DC2F9345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Types of Qubit Architectures</a:t>
            </a:r>
          </a:p>
        </p:txBody>
      </p:sp>
      <p:sp>
        <p:nvSpPr>
          <p:cNvPr id="3" name="Content Placeholder 2">
            <a:extLst>
              <a:ext uri="{FF2B5EF4-FFF2-40B4-BE49-F238E27FC236}">
                <a16:creationId xmlns:a16="http://schemas.microsoft.com/office/drawing/2014/main" id="{22FD886D-30B2-4B8D-8D0B-AA63B73322CD}"/>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*Superconducting Qubits</a:t>
            </a:r>
          </a:p>
          <a:p>
            <a:pPr marL="0" indent="0">
              <a:buNone/>
            </a:pPr>
            <a:r>
              <a:rPr lang="en-US" dirty="0">
                <a:latin typeface="Times New Roman" panose="02020603050405020304" pitchFamily="18" charset="0"/>
                <a:cs typeface="Times New Roman" panose="02020603050405020304" pitchFamily="18" charset="0"/>
              </a:rPr>
              <a:t>*Trapped-Ion Qubits</a:t>
            </a:r>
          </a:p>
          <a:p>
            <a:pPr marL="0" indent="0">
              <a:buNone/>
            </a:pPr>
            <a:r>
              <a:rPr lang="en-US" dirty="0">
                <a:latin typeface="Times New Roman" panose="02020603050405020304" pitchFamily="18" charset="0"/>
                <a:cs typeface="Times New Roman" panose="02020603050405020304" pitchFamily="18" charset="0"/>
              </a:rPr>
              <a:t>*Photonic Qubits</a:t>
            </a:r>
          </a:p>
          <a:p>
            <a:pPr marL="0" indent="0">
              <a:buNone/>
            </a:pPr>
            <a:r>
              <a:rPr lang="en-US" dirty="0">
                <a:latin typeface="Times New Roman" panose="02020603050405020304" pitchFamily="18" charset="0"/>
                <a:cs typeface="Times New Roman" panose="02020603050405020304" pitchFamily="18" charset="0"/>
              </a:rPr>
              <a:t>*Spin Qubits</a:t>
            </a:r>
          </a:p>
        </p:txBody>
      </p:sp>
      <p:sp>
        <p:nvSpPr>
          <p:cNvPr id="4" name="Slide Number Placeholder 3">
            <a:extLst>
              <a:ext uri="{FF2B5EF4-FFF2-40B4-BE49-F238E27FC236}">
                <a16:creationId xmlns:a16="http://schemas.microsoft.com/office/drawing/2014/main" id="{E41153AF-B24A-4204-A7A6-CF8B065638B3}"/>
              </a:ext>
            </a:extLst>
          </p:cNvPr>
          <p:cNvSpPr>
            <a:spLocks noGrp="1"/>
          </p:cNvSpPr>
          <p:nvPr>
            <p:ph type="sldNum" sz="quarter" idx="12"/>
          </p:nvPr>
        </p:nvSpPr>
        <p:spPr/>
        <p:txBody>
          <a:bodyPr/>
          <a:lstStyle/>
          <a:p>
            <a:fld id="{1329572F-0332-4082-9015-12A7F340B430}" type="slidenum">
              <a:rPr lang="en-US" smtClean="0"/>
              <a:t>4</a:t>
            </a:fld>
            <a:endParaRPr lang="en-US"/>
          </a:p>
        </p:txBody>
      </p:sp>
    </p:spTree>
    <p:extLst>
      <p:ext uri="{BB962C8B-B14F-4D97-AF65-F5344CB8AC3E}">
        <p14:creationId xmlns:p14="http://schemas.microsoft.com/office/powerpoint/2010/main" val="220372615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6F1BC-F632-40F2-8C67-7F8DC2F9345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Superconducting Qubits</a:t>
            </a:r>
          </a:p>
        </p:txBody>
      </p:sp>
      <p:sp>
        <p:nvSpPr>
          <p:cNvPr id="3" name="Content Placeholder 2">
            <a:extLst>
              <a:ext uri="{FF2B5EF4-FFF2-40B4-BE49-F238E27FC236}">
                <a16:creationId xmlns:a16="http://schemas.microsoft.com/office/drawing/2014/main" id="{22FD886D-30B2-4B8D-8D0B-AA63B73322CD}"/>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*Utilize superconducting circuits to manipulate qubits.</a:t>
            </a:r>
          </a:p>
          <a:p>
            <a:pPr marL="0" indent="0">
              <a:buNone/>
            </a:pPr>
            <a:r>
              <a:rPr lang="en-US" dirty="0">
                <a:latin typeface="Times New Roman" panose="02020603050405020304" pitchFamily="18" charset="0"/>
                <a:cs typeface="Times New Roman" panose="02020603050405020304" pitchFamily="18" charset="0"/>
              </a:rPr>
              <a:t>*Currently the most advanced and widely used qubit technology.</a:t>
            </a:r>
          </a:p>
        </p:txBody>
      </p:sp>
      <p:sp>
        <p:nvSpPr>
          <p:cNvPr id="4" name="Slide Number Placeholder 3">
            <a:extLst>
              <a:ext uri="{FF2B5EF4-FFF2-40B4-BE49-F238E27FC236}">
                <a16:creationId xmlns:a16="http://schemas.microsoft.com/office/drawing/2014/main" id="{E41153AF-B24A-4204-A7A6-CF8B065638B3}"/>
              </a:ext>
            </a:extLst>
          </p:cNvPr>
          <p:cNvSpPr>
            <a:spLocks noGrp="1"/>
          </p:cNvSpPr>
          <p:nvPr>
            <p:ph type="sldNum" sz="quarter" idx="12"/>
          </p:nvPr>
        </p:nvSpPr>
        <p:spPr/>
        <p:txBody>
          <a:bodyPr/>
          <a:lstStyle/>
          <a:p>
            <a:fld id="{1329572F-0332-4082-9015-12A7F340B430}" type="slidenum">
              <a:rPr lang="en-US" smtClean="0"/>
              <a:t>5</a:t>
            </a:fld>
            <a:endParaRPr lang="en-US"/>
          </a:p>
        </p:txBody>
      </p:sp>
      <p:pic>
        <p:nvPicPr>
          <p:cNvPr id="6" name="Picture 5">
            <a:extLst>
              <a:ext uri="{FF2B5EF4-FFF2-40B4-BE49-F238E27FC236}">
                <a16:creationId xmlns:a16="http://schemas.microsoft.com/office/drawing/2014/main" id="{45A8CBD6-8E8B-45C5-A440-98234B9B4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610" y="3237820"/>
            <a:ext cx="8704779" cy="2939143"/>
          </a:xfrm>
          <a:prstGeom prst="rect">
            <a:avLst/>
          </a:prstGeom>
        </p:spPr>
      </p:pic>
    </p:spTree>
    <p:extLst>
      <p:ext uri="{BB962C8B-B14F-4D97-AF65-F5344CB8AC3E}">
        <p14:creationId xmlns:p14="http://schemas.microsoft.com/office/powerpoint/2010/main" val="54278866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6F1BC-F632-40F2-8C67-7F8DC2F9345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Trapped-Ion Qubits</a:t>
            </a:r>
          </a:p>
        </p:txBody>
      </p:sp>
      <p:sp>
        <p:nvSpPr>
          <p:cNvPr id="3" name="Content Placeholder 2">
            <a:extLst>
              <a:ext uri="{FF2B5EF4-FFF2-40B4-BE49-F238E27FC236}">
                <a16:creationId xmlns:a16="http://schemas.microsoft.com/office/drawing/2014/main" id="{22FD886D-30B2-4B8D-8D0B-AA63B73322CD}"/>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*Employ lasers to control individual ions trapped in electromagnetic fields.</a:t>
            </a:r>
          </a:p>
          <a:p>
            <a:pPr marL="0" indent="0">
              <a:buNone/>
            </a:pPr>
            <a:r>
              <a:rPr lang="en-US" dirty="0">
                <a:latin typeface="Times New Roman" panose="02020603050405020304" pitchFamily="18" charset="0"/>
                <a:cs typeface="Times New Roman" panose="02020603050405020304" pitchFamily="18" charset="0"/>
              </a:rPr>
              <a:t>*Offer long coherence times and high-fidelity operations.</a:t>
            </a:r>
          </a:p>
        </p:txBody>
      </p:sp>
      <p:sp>
        <p:nvSpPr>
          <p:cNvPr id="4" name="Slide Number Placeholder 3">
            <a:extLst>
              <a:ext uri="{FF2B5EF4-FFF2-40B4-BE49-F238E27FC236}">
                <a16:creationId xmlns:a16="http://schemas.microsoft.com/office/drawing/2014/main" id="{E41153AF-B24A-4204-A7A6-CF8B065638B3}"/>
              </a:ext>
            </a:extLst>
          </p:cNvPr>
          <p:cNvSpPr>
            <a:spLocks noGrp="1"/>
          </p:cNvSpPr>
          <p:nvPr>
            <p:ph type="sldNum" sz="quarter" idx="12"/>
          </p:nvPr>
        </p:nvSpPr>
        <p:spPr/>
        <p:txBody>
          <a:bodyPr/>
          <a:lstStyle/>
          <a:p>
            <a:fld id="{1329572F-0332-4082-9015-12A7F340B430}" type="slidenum">
              <a:rPr lang="en-US" smtClean="0"/>
              <a:t>6</a:t>
            </a:fld>
            <a:endParaRPr lang="en-US"/>
          </a:p>
        </p:txBody>
      </p:sp>
      <p:pic>
        <p:nvPicPr>
          <p:cNvPr id="7" name="Picture 6">
            <a:extLst>
              <a:ext uri="{FF2B5EF4-FFF2-40B4-BE49-F238E27FC236}">
                <a16:creationId xmlns:a16="http://schemas.microsoft.com/office/drawing/2014/main" id="{DC4DA411-1C4E-4853-9AE4-0C8B8F189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4767" y="3264612"/>
            <a:ext cx="6662465" cy="3456863"/>
          </a:xfrm>
          <a:prstGeom prst="rect">
            <a:avLst/>
          </a:prstGeom>
        </p:spPr>
      </p:pic>
    </p:spTree>
    <p:extLst>
      <p:ext uri="{BB962C8B-B14F-4D97-AF65-F5344CB8AC3E}">
        <p14:creationId xmlns:p14="http://schemas.microsoft.com/office/powerpoint/2010/main" val="291164628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6F1BC-F632-40F2-8C67-7F8DC2F9345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Photonic Qubits</a:t>
            </a:r>
          </a:p>
        </p:txBody>
      </p:sp>
      <p:sp>
        <p:nvSpPr>
          <p:cNvPr id="3" name="Content Placeholder 2">
            <a:extLst>
              <a:ext uri="{FF2B5EF4-FFF2-40B4-BE49-F238E27FC236}">
                <a16:creationId xmlns:a16="http://schemas.microsoft.com/office/drawing/2014/main" id="{22FD886D-30B2-4B8D-8D0B-AA63B73322CD}"/>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*Utilize photons as qubits, offering potential advantages in scalability and error connection.</a:t>
            </a:r>
          </a:p>
          <a:p>
            <a:pPr marL="0" indent="0">
              <a:buNone/>
            </a:pPr>
            <a:r>
              <a:rPr lang="en-US" dirty="0">
                <a:latin typeface="Times New Roman" panose="02020603050405020304" pitchFamily="18" charset="0"/>
                <a:cs typeface="Times New Roman" panose="02020603050405020304" pitchFamily="18" charset="0"/>
              </a:rPr>
              <a:t>*Quantum information can be encoded in multiple ways, including in the polarization of the photons (horizontal or vertical) or in their paths of travel (path encoding)</a:t>
            </a:r>
            <a:r>
              <a:rPr lang="en-US" dirty="0"/>
              <a:t>.</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1153AF-B24A-4204-A7A6-CF8B065638B3}"/>
              </a:ext>
            </a:extLst>
          </p:cNvPr>
          <p:cNvSpPr>
            <a:spLocks noGrp="1"/>
          </p:cNvSpPr>
          <p:nvPr>
            <p:ph type="sldNum" sz="quarter" idx="12"/>
          </p:nvPr>
        </p:nvSpPr>
        <p:spPr/>
        <p:txBody>
          <a:bodyPr/>
          <a:lstStyle/>
          <a:p>
            <a:fld id="{1329572F-0332-4082-9015-12A7F340B430}" type="slidenum">
              <a:rPr lang="en-US" smtClean="0"/>
              <a:t>7</a:t>
            </a:fld>
            <a:endParaRPr lang="en-US"/>
          </a:p>
        </p:txBody>
      </p:sp>
      <p:pic>
        <p:nvPicPr>
          <p:cNvPr id="6" name="Picture 5">
            <a:extLst>
              <a:ext uri="{FF2B5EF4-FFF2-40B4-BE49-F238E27FC236}">
                <a16:creationId xmlns:a16="http://schemas.microsoft.com/office/drawing/2014/main" id="{4C201E23-9AE5-4D9A-A186-128F549E6E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9501" y="3649133"/>
            <a:ext cx="3159965" cy="3012501"/>
          </a:xfrm>
          <a:prstGeom prst="rect">
            <a:avLst/>
          </a:prstGeom>
        </p:spPr>
      </p:pic>
    </p:spTree>
    <p:extLst>
      <p:ext uri="{BB962C8B-B14F-4D97-AF65-F5344CB8AC3E}">
        <p14:creationId xmlns:p14="http://schemas.microsoft.com/office/powerpoint/2010/main" val="414163954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6F1BC-F632-40F2-8C67-7F8DC2F9345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Spin Qubits</a:t>
            </a:r>
          </a:p>
        </p:txBody>
      </p:sp>
      <p:sp>
        <p:nvSpPr>
          <p:cNvPr id="3" name="Content Placeholder 2">
            <a:extLst>
              <a:ext uri="{FF2B5EF4-FFF2-40B4-BE49-F238E27FC236}">
                <a16:creationId xmlns:a16="http://schemas.microsoft.com/office/drawing/2014/main" id="{22FD886D-30B2-4B8D-8D0B-AA63B73322CD}"/>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*Exploit the spin states of electrons nuclei as qubits.</a:t>
            </a:r>
          </a:p>
          <a:p>
            <a:pPr marL="0" indent="0">
              <a:buNone/>
            </a:pPr>
            <a:r>
              <a:rPr lang="en-US" dirty="0">
                <a:latin typeface="Times New Roman" panose="02020603050405020304" pitchFamily="18" charset="0"/>
                <a:cs typeface="Times New Roman" panose="02020603050405020304" pitchFamily="18" charset="0"/>
              </a:rPr>
              <a:t>*Promising for quantum sensing and quantum simulation.</a:t>
            </a:r>
          </a:p>
        </p:txBody>
      </p:sp>
      <p:sp>
        <p:nvSpPr>
          <p:cNvPr id="4" name="Slide Number Placeholder 3">
            <a:extLst>
              <a:ext uri="{FF2B5EF4-FFF2-40B4-BE49-F238E27FC236}">
                <a16:creationId xmlns:a16="http://schemas.microsoft.com/office/drawing/2014/main" id="{E41153AF-B24A-4204-A7A6-CF8B065638B3}"/>
              </a:ext>
            </a:extLst>
          </p:cNvPr>
          <p:cNvSpPr>
            <a:spLocks noGrp="1"/>
          </p:cNvSpPr>
          <p:nvPr>
            <p:ph type="sldNum" sz="quarter" idx="12"/>
          </p:nvPr>
        </p:nvSpPr>
        <p:spPr/>
        <p:txBody>
          <a:bodyPr/>
          <a:lstStyle/>
          <a:p>
            <a:fld id="{1329572F-0332-4082-9015-12A7F340B430}" type="slidenum">
              <a:rPr lang="en-US" smtClean="0"/>
              <a:t>8</a:t>
            </a:fld>
            <a:endParaRPr lang="en-US"/>
          </a:p>
        </p:txBody>
      </p:sp>
      <p:pic>
        <p:nvPicPr>
          <p:cNvPr id="6" name="Picture 5">
            <a:extLst>
              <a:ext uri="{FF2B5EF4-FFF2-40B4-BE49-F238E27FC236}">
                <a16:creationId xmlns:a16="http://schemas.microsoft.com/office/drawing/2014/main" id="{7E4DF61F-8C56-4632-BE94-FB18C358E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4171" y="3188607"/>
            <a:ext cx="4223657" cy="3167743"/>
          </a:xfrm>
          <a:prstGeom prst="rect">
            <a:avLst/>
          </a:prstGeom>
        </p:spPr>
      </p:pic>
    </p:spTree>
    <p:extLst>
      <p:ext uri="{BB962C8B-B14F-4D97-AF65-F5344CB8AC3E}">
        <p14:creationId xmlns:p14="http://schemas.microsoft.com/office/powerpoint/2010/main" val="292853782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6F1BC-F632-40F2-8C67-7F8DC2F9345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Quantum Error Correction</a:t>
            </a:r>
          </a:p>
        </p:txBody>
      </p:sp>
      <p:sp>
        <p:nvSpPr>
          <p:cNvPr id="3" name="Content Placeholder 2">
            <a:extLst>
              <a:ext uri="{FF2B5EF4-FFF2-40B4-BE49-F238E27FC236}">
                <a16:creationId xmlns:a16="http://schemas.microsoft.com/office/drawing/2014/main" id="{22FD886D-30B2-4B8D-8D0B-AA63B73322CD}"/>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*Quantum Error Correction Codes:</a:t>
            </a:r>
          </a:p>
          <a:p>
            <a:pPr marL="0" indent="0">
              <a:buNone/>
            </a:pPr>
            <a:r>
              <a:rPr lang="en-US" dirty="0">
                <a:latin typeface="Times New Roman" panose="02020603050405020304" pitchFamily="18" charset="0"/>
                <a:cs typeface="Times New Roman" panose="02020603050405020304" pitchFamily="18" charset="0"/>
              </a:rPr>
              <a:t>-Detect and correct errors that occur during quantum computations.</a:t>
            </a:r>
          </a:p>
          <a:p>
            <a:pPr marL="0" indent="0">
              <a:buNone/>
            </a:pPr>
            <a:r>
              <a:rPr lang="en-US" dirty="0">
                <a:latin typeface="Times New Roman" panose="02020603050405020304" pitchFamily="18" charset="0"/>
                <a:cs typeface="Times New Roman" panose="02020603050405020304" pitchFamily="18" charset="0"/>
              </a:rPr>
              <a:t>-Essential for reliable quantum computing.</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*Topological Quantum Computing</a:t>
            </a:r>
          </a:p>
          <a:p>
            <a:pPr marL="0" indent="0">
              <a:buNone/>
            </a:pPr>
            <a:r>
              <a:rPr lang="en-US" dirty="0">
                <a:latin typeface="Times New Roman" panose="02020603050405020304" pitchFamily="18" charset="0"/>
                <a:cs typeface="Times New Roman" panose="02020603050405020304" pitchFamily="18" charset="0"/>
              </a:rPr>
              <a:t>-A promising approach that uses topological properties of matter to create robust qubits.</a:t>
            </a:r>
          </a:p>
          <a:p>
            <a:pPr marL="0" indent="0">
              <a:buNone/>
            </a:pPr>
            <a:r>
              <a:rPr lang="en-US" dirty="0">
                <a:latin typeface="Times New Roman" panose="02020603050405020304" pitchFamily="18" charset="0"/>
                <a:cs typeface="Times New Roman" panose="02020603050405020304" pitchFamily="18" charset="0"/>
              </a:rPr>
              <a:t>-Offers potential for fault-tolerant quantum computation.</a:t>
            </a:r>
          </a:p>
        </p:txBody>
      </p:sp>
      <p:sp>
        <p:nvSpPr>
          <p:cNvPr id="4" name="Slide Number Placeholder 3">
            <a:extLst>
              <a:ext uri="{FF2B5EF4-FFF2-40B4-BE49-F238E27FC236}">
                <a16:creationId xmlns:a16="http://schemas.microsoft.com/office/drawing/2014/main" id="{E41153AF-B24A-4204-A7A6-CF8B065638B3}"/>
              </a:ext>
            </a:extLst>
          </p:cNvPr>
          <p:cNvSpPr>
            <a:spLocks noGrp="1"/>
          </p:cNvSpPr>
          <p:nvPr>
            <p:ph type="sldNum" sz="quarter" idx="12"/>
          </p:nvPr>
        </p:nvSpPr>
        <p:spPr/>
        <p:txBody>
          <a:bodyPr/>
          <a:lstStyle/>
          <a:p>
            <a:fld id="{1329572F-0332-4082-9015-12A7F340B430}" type="slidenum">
              <a:rPr lang="en-US" smtClean="0"/>
              <a:t>9</a:t>
            </a:fld>
            <a:endParaRPr lang="en-US"/>
          </a:p>
        </p:txBody>
      </p:sp>
    </p:spTree>
    <p:extLst>
      <p:ext uri="{BB962C8B-B14F-4D97-AF65-F5344CB8AC3E}">
        <p14:creationId xmlns:p14="http://schemas.microsoft.com/office/powerpoint/2010/main" val="3827414621"/>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TotalTime>
  <Words>768</Words>
  <Application>Microsoft Office PowerPoint</Application>
  <PresentationFormat>Widescreen</PresentationFormat>
  <Paragraphs>109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Architectural Innovations in Quantum and Optical Computing</vt:lpstr>
      <vt:lpstr>Introduction</vt:lpstr>
      <vt:lpstr>What is Quantum Computing?</vt:lpstr>
      <vt:lpstr>Types of Qubit Architectures</vt:lpstr>
      <vt:lpstr>Superconducting Qubits</vt:lpstr>
      <vt:lpstr>Trapped-Ion Qubits</vt:lpstr>
      <vt:lpstr>Photonic Qubits</vt:lpstr>
      <vt:lpstr>Spin Qubits</vt:lpstr>
      <vt:lpstr>Quantum Error Correction</vt:lpstr>
      <vt:lpstr>Quantum Algorithms</vt:lpstr>
      <vt:lpstr> What is Optical Computing?</vt:lpstr>
      <vt:lpstr> Types of Optical Computing Architectures</vt:lpstr>
      <vt:lpstr>Optical Fourier Processor </vt:lpstr>
      <vt:lpstr>Optical Neural Networks</vt:lpstr>
      <vt:lpstr>Optical Digital Computers</vt:lpstr>
      <vt:lpstr>All-Optical Signal Processing</vt:lpstr>
      <vt:lpstr>Photonic Quantum Computing</vt:lpstr>
      <vt:lpstr>Challenges and Future Directions</vt:lpstr>
      <vt:lpstr>Conclusion</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MVC and Swing Model</dc:title>
  <dc:creator>PC</dc:creator>
  <cp:lastModifiedBy>PC</cp:lastModifiedBy>
  <cp:revision>69</cp:revision>
  <dcterms:created xsi:type="dcterms:W3CDTF">2023-05-19T11:58:13Z</dcterms:created>
  <dcterms:modified xsi:type="dcterms:W3CDTF">2024-10-29T12:59:58Z</dcterms:modified>
</cp:coreProperties>
</file>