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377" r:id="rId2"/>
    <p:sldId id="257" r:id="rId3"/>
    <p:sldId id="378" r:id="rId4"/>
    <p:sldId id="369" r:id="rId5"/>
    <p:sldId id="379" r:id="rId6"/>
    <p:sldId id="380" r:id="rId7"/>
    <p:sldId id="381" r:id="rId8"/>
    <p:sldId id="382" r:id="rId9"/>
    <p:sldId id="332" r:id="rId10"/>
    <p:sldId id="3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ABD"/>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222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58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09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4516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42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2b2333f522ad8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2b2333f522ad8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780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72b2333f522ad8b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72b2333f522ad8b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1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ull Picture Slide">
    <p:spTree>
      <p:nvGrpSpPr>
        <p:cNvPr id="1" name=""/>
        <p:cNvGrpSpPr/>
        <p:nvPr/>
      </p:nvGrpSpPr>
      <p:grpSpPr>
        <a:xfrm>
          <a:off x="0" y="0"/>
          <a:ext cx="0" cy="0"/>
          <a:chOff x="0" y="0"/>
          <a:chExt cx="0" cy="0"/>
        </a:xfrm>
      </p:grpSpPr>
      <p:sp>
        <p:nvSpPr>
          <p:cNvPr id="3" name="Picture Placeholder 4"/>
          <p:cNvSpPr>
            <a:spLocks noGrp="1"/>
          </p:cNvSpPr>
          <p:nvPr>
            <p:ph type="pic" sz="quarter" idx="11"/>
          </p:nvPr>
        </p:nvSpPr>
        <p:spPr>
          <a:xfrm>
            <a:off x="0" y="0"/>
            <a:ext cx="9144000" cy="5143500"/>
          </a:xfrm>
          <a:prstGeom prst="rect">
            <a:avLst/>
          </a:prstGeom>
        </p:spPr>
        <p:txBody>
          <a:bodyPr anchor="ctr" anchorCtr="0"/>
          <a:lstStyle>
            <a:lvl1pPr marL="0" indent="0" algn="ctr">
              <a:buNone/>
              <a:defRPr sz="1200">
                <a:solidFill>
                  <a:schemeClr val="accent1">
                    <a:lumMod val="50000"/>
                    <a:lumOff val="50000"/>
                  </a:schemeClr>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20310818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68">
          <p15:clr>
            <a:srgbClr val="FBAE40"/>
          </p15:clr>
        </p15:guide>
        <p15:guide id="2" pos="14568">
          <p15:clr>
            <a:srgbClr val="FBAE40"/>
          </p15:clr>
        </p15:guide>
        <p15:guide id="3" orient="horz" pos="7601">
          <p15:clr>
            <a:srgbClr val="FBAE40"/>
          </p15:clr>
        </p15:guide>
        <p15:guide id="4" orient="horz" pos="103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5265" y="528514"/>
            <a:ext cx="6582970" cy="4086471"/>
          </a:xfrm>
          <a:prstGeom prst="rect">
            <a:avLst/>
          </a:prstGeom>
          <a:solidFill>
            <a:srgbClr val="B1CA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GB" sz="2800" dirty="0">
                <a:solidFill>
                  <a:schemeClr val="tx1"/>
                </a:solidFill>
                <a:latin typeface="Times New Roman" panose="02020603050405020304" pitchFamily="18" charset="0"/>
                <a:cs typeface="Times New Roman" panose="02020603050405020304" pitchFamily="18" charset="0"/>
              </a:rPr>
              <a:t>Welcome To Our Presentation</a:t>
            </a:r>
          </a:p>
          <a:p>
            <a:pPr algn="ctr">
              <a:lnSpc>
                <a:spcPct val="150000"/>
              </a:lnSpc>
            </a:pPr>
            <a:r>
              <a:rPr lang="en-GB" sz="2800" dirty="0">
                <a:solidFill>
                  <a:schemeClr val="tx1"/>
                </a:solidFill>
                <a:latin typeface="Times New Roman" panose="02020603050405020304" pitchFamily="18" charset="0"/>
                <a:cs typeface="Times New Roman" panose="02020603050405020304" pitchFamily="18" charset="0"/>
              </a:rPr>
              <a:t>Car Parking System Using Arduino</a:t>
            </a:r>
            <a:r>
              <a:rPr lang="en-GB" sz="2400" dirty="0">
                <a:solidFill>
                  <a:schemeClr val="tx1"/>
                </a:solidFill>
                <a:latin typeface="Times New Roman" panose="02020603050405020304" pitchFamily="18" charset="0"/>
                <a:cs typeface="Times New Roman" panose="02020603050405020304" pitchFamily="18" charset="0"/>
              </a:rPr>
              <a:t>       </a:t>
            </a:r>
          </a:p>
          <a:p>
            <a:pPr algn="ctr">
              <a:lnSpc>
                <a:spcPct val="150000"/>
              </a:lnSpc>
            </a:pPr>
            <a:endParaRPr lang="en-GB" sz="28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Notre Dame University Bangladesh - Wikipedia">
            <a:extLst>
              <a:ext uri="{FF2B5EF4-FFF2-40B4-BE49-F238E27FC236}">
                <a16:creationId xmlns:a16="http://schemas.microsoft.com/office/drawing/2014/main" id="{0F0EF304-36AA-207C-C574-649D4E27EE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6212" y="753693"/>
            <a:ext cx="1001076" cy="991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E03A1E-BDC1-B714-1085-9B3B5B571808}"/>
              </a:ext>
            </a:extLst>
          </p:cNvPr>
          <p:cNvSpPr txBox="1"/>
          <p:nvPr/>
        </p:nvSpPr>
        <p:spPr>
          <a:xfrm>
            <a:off x="4578406" y="4750927"/>
            <a:ext cx="396688" cy="307777"/>
          </a:xfrm>
          <a:prstGeom prst="rect">
            <a:avLst/>
          </a:prstGeom>
          <a:noFill/>
        </p:spPr>
        <p:txBody>
          <a:bodyPr wrap="square">
            <a:spAutoFit/>
          </a:bodyPr>
          <a:lstStyle/>
          <a:p>
            <a:r>
              <a:rPr lang="en-GB" dirty="0"/>
              <a:t>01</a:t>
            </a:r>
          </a:p>
        </p:txBody>
      </p:sp>
      <p:sp>
        <p:nvSpPr>
          <p:cNvPr id="7" name="TextBox 6">
            <a:extLst>
              <a:ext uri="{FF2B5EF4-FFF2-40B4-BE49-F238E27FC236}">
                <a16:creationId xmlns:a16="http://schemas.microsoft.com/office/drawing/2014/main" id="{8A5330FD-6B42-A98F-86B5-8302736D84D3}"/>
              </a:ext>
            </a:extLst>
          </p:cNvPr>
          <p:cNvSpPr txBox="1"/>
          <p:nvPr/>
        </p:nvSpPr>
        <p:spPr>
          <a:xfrm>
            <a:off x="1801905" y="3651143"/>
            <a:ext cx="2104513" cy="738664"/>
          </a:xfrm>
          <a:prstGeom prst="rect">
            <a:avLst/>
          </a:prstGeom>
          <a:noFill/>
        </p:spPr>
        <p:txBody>
          <a:bodyPr wrap="square" rtlCol="0">
            <a:spAutoFit/>
          </a:bodyPr>
          <a:lstStyle/>
          <a:p>
            <a:r>
              <a:rPr lang="en-GB" sz="1400" dirty="0">
                <a:solidFill>
                  <a:schemeClr val="tx1"/>
                </a:solidFill>
                <a:latin typeface="Times New Roman" panose="02020603050405020304" pitchFamily="18" charset="0"/>
                <a:cs typeface="Times New Roman" panose="02020603050405020304" pitchFamily="18" charset="0"/>
              </a:rPr>
              <a:t>Md. </a:t>
            </a:r>
            <a:r>
              <a:rPr lang="en-GB" sz="1400" dirty="0" err="1">
                <a:solidFill>
                  <a:schemeClr val="tx1"/>
                </a:solidFill>
                <a:latin typeface="Times New Roman" panose="02020603050405020304" pitchFamily="18" charset="0"/>
                <a:cs typeface="Times New Roman" panose="02020603050405020304" pitchFamily="18" charset="0"/>
              </a:rPr>
              <a:t>Tanjil</a:t>
            </a:r>
            <a:r>
              <a:rPr lang="en-GB" sz="1400" dirty="0">
                <a:solidFill>
                  <a:schemeClr val="tx1"/>
                </a:solidFill>
                <a:latin typeface="Times New Roman" panose="02020603050405020304" pitchFamily="18" charset="0"/>
                <a:cs typeface="Times New Roman" panose="02020603050405020304" pitchFamily="18" charset="0"/>
              </a:rPr>
              <a:t> Hossain </a:t>
            </a:r>
            <a:r>
              <a:rPr lang="en-GB" sz="1400" dirty="0" err="1">
                <a:solidFill>
                  <a:schemeClr val="tx1"/>
                </a:solidFill>
                <a:latin typeface="Times New Roman" panose="02020603050405020304" pitchFamily="18" charset="0"/>
                <a:cs typeface="Times New Roman" panose="02020603050405020304" pitchFamily="18" charset="0"/>
              </a:rPr>
              <a:t>Midul</a:t>
            </a:r>
            <a:endParaRPr lang="en-GB" sz="1400" dirty="0">
              <a:solidFill>
                <a:schemeClr val="tx1"/>
              </a:solidFill>
              <a:latin typeface="Times New Roman" panose="02020603050405020304" pitchFamily="18" charset="0"/>
              <a:cs typeface="Times New Roman" panose="02020603050405020304" pitchFamily="18" charset="0"/>
            </a:endParaRPr>
          </a:p>
          <a:p>
            <a:r>
              <a:rPr lang="en-GB" sz="1400" dirty="0">
                <a:solidFill>
                  <a:schemeClr val="tx1"/>
                </a:solidFill>
                <a:latin typeface="Times New Roman" panose="02020603050405020304" pitchFamily="18" charset="0"/>
                <a:cs typeface="Times New Roman" panose="02020603050405020304" pitchFamily="18" charset="0"/>
              </a:rPr>
              <a:t>Id: 0692220005101014</a:t>
            </a:r>
          </a:p>
          <a:p>
            <a:r>
              <a:rPr lang="en-GB" dirty="0">
                <a:solidFill>
                  <a:schemeClr val="tx1"/>
                </a:solidFill>
                <a:latin typeface="Times New Roman" panose="02020603050405020304" pitchFamily="18" charset="0"/>
                <a:cs typeface="Times New Roman" panose="02020603050405020304" pitchFamily="18" charset="0"/>
              </a:rPr>
              <a:t>Batch : CSE-19</a:t>
            </a:r>
            <a:endParaRPr lang="en-GB" dirty="0"/>
          </a:p>
        </p:txBody>
      </p:sp>
      <p:sp>
        <p:nvSpPr>
          <p:cNvPr id="8" name="TextBox 7">
            <a:extLst>
              <a:ext uri="{FF2B5EF4-FFF2-40B4-BE49-F238E27FC236}">
                <a16:creationId xmlns:a16="http://schemas.microsoft.com/office/drawing/2014/main" id="{AC8B9260-36A3-5C59-71D7-00E2A3FBD6BA}"/>
              </a:ext>
            </a:extLst>
          </p:cNvPr>
          <p:cNvSpPr txBox="1"/>
          <p:nvPr/>
        </p:nvSpPr>
        <p:spPr>
          <a:xfrm>
            <a:off x="3906418" y="3651143"/>
            <a:ext cx="1963224" cy="738664"/>
          </a:xfrm>
          <a:prstGeom prst="rect">
            <a:avLst/>
          </a:prstGeom>
          <a:noFill/>
        </p:spPr>
        <p:txBody>
          <a:bodyPr wrap="square" rtlCol="0">
            <a:spAutoFit/>
          </a:bodyPr>
          <a:lstStyle/>
          <a:p>
            <a:r>
              <a:rPr lang="en-GB" dirty="0">
                <a:solidFill>
                  <a:schemeClr val="tx1"/>
                </a:solidFill>
                <a:latin typeface="Times New Roman" panose="02020603050405020304" pitchFamily="18" charset="0"/>
                <a:cs typeface="Times New Roman" panose="02020603050405020304" pitchFamily="18" charset="0"/>
              </a:rPr>
              <a:t>Md </a:t>
            </a:r>
            <a:r>
              <a:rPr lang="en-GB" dirty="0" err="1">
                <a:solidFill>
                  <a:schemeClr val="tx1"/>
                </a:solidFill>
                <a:latin typeface="Times New Roman" panose="02020603050405020304" pitchFamily="18" charset="0"/>
                <a:cs typeface="Times New Roman" panose="02020603050405020304" pitchFamily="18" charset="0"/>
              </a:rPr>
              <a:t>Tasdiqul</a:t>
            </a:r>
            <a:r>
              <a:rPr lang="en-GB" dirty="0">
                <a:solidFill>
                  <a:schemeClr val="tx1"/>
                </a:solidFill>
                <a:latin typeface="Times New Roman" panose="02020603050405020304" pitchFamily="18" charset="0"/>
                <a:cs typeface="Times New Roman" panose="02020603050405020304" pitchFamily="18" charset="0"/>
              </a:rPr>
              <a:t> Huq</a:t>
            </a:r>
          </a:p>
          <a:p>
            <a:r>
              <a:rPr lang="en-GB" sz="1400" dirty="0">
                <a:solidFill>
                  <a:schemeClr val="tx1"/>
                </a:solidFill>
                <a:latin typeface="Times New Roman" panose="02020603050405020304" pitchFamily="18" charset="0"/>
                <a:cs typeface="Times New Roman" panose="02020603050405020304" pitchFamily="18" charset="0"/>
              </a:rPr>
              <a:t>Id:</a:t>
            </a:r>
            <a:r>
              <a:rPr lang="en-GB" dirty="0">
                <a:solidFill>
                  <a:schemeClr val="tx1"/>
                </a:solidFill>
                <a:latin typeface="Times New Roman" panose="02020603050405020304" pitchFamily="18" charset="0"/>
                <a:cs typeface="Times New Roman" panose="02020603050405020304" pitchFamily="18" charset="0"/>
              </a:rPr>
              <a:t>0692220005101006</a:t>
            </a:r>
          </a:p>
          <a:p>
            <a:r>
              <a:rPr lang="en-GB" dirty="0">
                <a:solidFill>
                  <a:schemeClr val="tx1"/>
                </a:solidFill>
                <a:latin typeface="Times New Roman" panose="02020603050405020304" pitchFamily="18" charset="0"/>
                <a:cs typeface="Times New Roman" panose="02020603050405020304" pitchFamily="18" charset="0"/>
              </a:rPr>
              <a:t>Batch : CSE-19</a:t>
            </a:r>
            <a:endParaRPr lang="en-GB" dirty="0"/>
          </a:p>
        </p:txBody>
      </p:sp>
      <p:sp>
        <p:nvSpPr>
          <p:cNvPr id="2" name="TextBox 1">
            <a:extLst>
              <a:ext uri="{FF2B5EF4-FFF2-40B4-BE49-F238E27FC236}">
                <a16:creationId xmlns:a16="http://schemas.microsoft.com/office/drawing/2014/main" id="{71A0966E-41A1-974C-6E58-44F817139AEC}"/>
              </a:ext>
            </a:extLst>
          </p:cNvPr>
          <p:cNvSpPr txBox="1"/>
          <p:nvPr/>
        </p:nvSpPr>
        <p:spPr>
          <a:xfrm>
            <a:off x="5946987" y="3651143"/>
            <a:ext cx="1963223" cy="738664"/>
          </a:xfrm>
          <a:prstGeom prst="rect">
            <a:avLst/>
          </a:prstGeom>
          <a:noFill/>
        </p:spPr>
        <p:txBody>
          <a:bodyPr wrap="square" rtlCol="0">
            <a:spAutoFit/>
          </a:bodyPr>
          <a:lstStyle/>
          <a:p>
            <a:r>
              <a:rPr lang="en-GB" dirty="0" err="1">
                <a:solidFill>
                  <a:schemeClr val="tx1"/>
                </a:solidFill>
                <a:latin typeface="Times New Roman" panose="02020603050405020304" pitchFamily="18" charset="0"/>
                <a:cs typeface="Times New Roman" panose="02020603050405020304" pitchFamily="18" charset="0"/>
              </a:rPr>
              <a:t>Mahin</a:t>
            </a:r>
            <a:r>
              <a:rPr lang="en-GB" dirty="0">
                <a:solidFill>
                  <a:schemeClr val="tx1"/>
                </a:solidFill>
                <a:latin typeface="Times New Roman" panose="02020603050405020304" pitchFamily="18" charset="0"/>
                <a:cs typeface="Times New Roman" panose="02020603050405020304" pitchFamily="18" charset="0"/>
              </a:rPr>
              <a:t> Hossain</a:t>
            </a:r>
          </a:p>
          <a:p>
            <a:r>
              <a:rPr lang="en-GB" sz="1400" dirty="0">
                <a:solidFill>
                  <a:schemeClr val="tx1"/>
                </a:solidFill>
                <a:latin typeface="Times New Roman" panose="02020603050405020304" pitchFamily="18" charset="0"/>
                <a:cs typeface="Times New Roman" panose="02020603050405020304" pitchFamily="18" charset="0"/>
              </a:rPr>
              <a:t>Id:0692310005101008</a:t>
            </a:r>
          </a:p>
          <a:p>
            <a:r>
              <a:rPr lang="en-GB" dirty="0">
                <a:solidFill>
                  <a:schemeClr val="tx1"/>
                </a:solidFill>
                <a:latin typeface="Times New Roman" panose="02020603050405020304" pitchFamily="18" charset="0"/>
                <a:cs typeface="Times New Roman" panose="02020603050405020304" pitchFamily="18" charset="0"/>
              </a:rPr>
              <a:t>Batch : CSE-21</a:t>
            </a:r>
            <a:endParaRPr lang="en-GB" dirty="0"/>
          </a:p>
        </p:txBody>
      </p:sp>
      <p:sp>
        <p:nvSpPr>
          <p:cNvPr id="5" name="TextBox 4">
            <a:extLst>
              <a:ext uri="{FF2B5EF4-FFF2-40B4-BE49-F238E27FC236}">
                <a16:creationId xmlns:a16="http://schemas.microsoft.com/office/drawing/2014/main" id="{5EE7CD69-30A3-5DE8-D32B-1C9EA3E7240E}"/>
              </a:ext>
            </a:extLst>
          </p:cNvPr>
          <p:cNvSpPr txBox="1"/>
          <p:nvPr/>
        </p:nvSpPr>
        <p:spPr>
          <a:xfrm>
            <a:off x="4020375" y="3213747"/>
            <a:ext cx="1512750" cy="369332"/>
          </a:xfrm>
          <a:prstGeom prst="rect">
            <a:avLst/>
          </a:prstGeom>
          <a:noFill/>
        </p:spPr>
        <p:txBody>
          <a:bodyPr wrap="square" rtlCol="0">
            <a:spAutoFit/>
          </a:bodyPr>
          <a:lstStyle/>
          <a:p>
            <a:r>
              <a:rPr lang="en-GB" sz="1800" dirty="0" err="1">
                <a:solidFill>
                  <a:schemeClr val="tx1"/>
                </a:solidFill>
                <a:latin typeface="Times New Roman" panose="02020603050405020304" pitchFamily="18" charset="0"/>
                <a:cs typeface="Times New Roman" panose="02020603050405020304" pitchFamily="18" charset="0"/>
              </a:rPr>
              <a:t>Submited</a:t>
            </a:r>
            <a:r>
              <a:rPr lang="en-GB" sz="1800" dirty="0">
                <a:solidFill>
                  <a:schemeClr val="tx1"/>
                </a:solidFill>
                <a:latin typeface="Times New Roman" panose="02020603050405020304" pitchFamily="18" charset="0"/>
                <a:cs typeface="Times New Roman" panose="02020603050405020304" pitchFamily="18" charset="0"/>
              </a:rPr>
              <a:t> By:</a:t>
            </a:r>
          </a:p>
        </p:txBody>
      </p:sp>
    </p:spTree>
    <p:extLst>
      <p:ext uri="{BB962C8B-B14F-4D97-AF65-F5344CB8AC3E}">
        <p14:creationId xmlns:p14="http://schemas.microsoft.com/office/powerpoint/2010/main" val="80268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9271" y="1038295"/>
            <a:ext cx="5865458" cy="2892099"/>
          </a:xfrm>
          <a:prstGeom prst="rect">
            <a:avLst/>
          </a:prstGeom>
          <a:solidFill>
            <a:srgbClr val="9EBDA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latin typeface="Times New Roman" panose="02020603050405020304" pitchFamily="18" charset="0"/>
                <a:cs typeface="Times New Roman" panose="02020603050405020304" pitchFamily="18" charset="0"/>
              </a:rPr>
              <a:t>Thank You .</a:t>
            </a:r>
          </a:p>
        </p:txBody>
      </p:sp>
      <p:sp>
        <p:nvSpPr>
          <p:cNvPr id="5" name="TextBox 4">
            <a:extLst>
              <a:ext uri="{FF2B5EF4-FFF2-40B4-BE49-F238E27FC236}">
                <a16:creationId xmlns:a16="http://schemas.microsoft.com/office/drawing/2014/main" id="{B489D761-A151-823B-AC8B-1A285EE8D48D}"/>
              </a:ext>
            </a:extLst>
          </p:cNvPr>
          <p:cNvSpPr txBox="1"/>
          <p:nvPr/>
        </p:nvSpPr>
        <p:spPr>
          <a:xfrm>
            <a:off x="4380379" y="4724032"/>
            <a:ext cx="383241" cy="307777"/>
          </a:xfrm>
          <a:prstGeom prst="rect">
            <a:avLst/>
          </a:prstGeom>
          <a:noFill/>
        </p:spPr>
        <p:txBody>
          <a:bodyPr wrap="square">
            <a:spAutoFit/>
          </a:bodyPr>
          <a:lstStyle/>
          <a:p>
            <a:r>
              <a:rPr lang="en-GB" dirty="0"/>
              <a:t>10</a:t>
            </a:r>
          </a:p>
        </p:txBody>
      </p:sp>
    </p:spTree>
    <p:extLst>
      <p:ext uri="{BB962C8B-B14F-4D97-AF65-F5344CB8AC3E}">
        <p14:creationId xmlns:p14="http://schemas.microsoft.com/office/powerpoint/2010/main" val="167506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8253" y="318208"/>
            <a:ext cx="86440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2B2B2B"/>
                </a:solidFill>
                <a:latin typeface="Times New Roman"/>
                <a:ea typeface="Times New Roman"/>
                <a:cs typeface="Times New Roman"/>
                <a:sym typeface="Times New Roman"/>
              </a:rPr>
              <a:t>Introduction</a:t>
            </a:r>
            <a:endParaRPr b="1" dirty="0">
              <a:solidFill>
                <a:srgbClr val="2B2B2B"/>
              </a:solidFill>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421429" y="1169893"/>
            <a:ext cx="8301141" cy="29808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400" b="0" i="0" dirty="0">
                <a:solidFill>
                  <a:srgbClr val="2B2B2B"/>
                </a:solidFill>
                <a:effectLst/>
                <a:latin typeface="Times New Roman" panose="02020603050405020304" pitchFamily="18" charset="0"/>
                <a:cs typeface="Times New Roman" panose="02020603050405020304" pitchFamily="18" charset="0"/>
              </a:rPr>
              <a:t> The project aims to create an automated car parking system using Arduino, which efficiently manages parking spaces by detecting vehicle presence and controlling parking barriers. The system enhances user experience and optimizes space utilization in parking facilities.</a:t>
            </a: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8253" y="318208"/>
            <a:ext cx="86440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Objective</a:t>
            </a:r>
          </a:p>
        </p:txBody>
      </p:sp>
      <p:sp>
        <p:nvSpPr>
          <p:cNvPr id="61" name="Google Shape;61;p14"/>
          <p:cNvSpPr txBox="1">
            <a:spLocks noGrp="1"/>
          </p:cNvSpPr>
          <p:nvPr>
            <p:ph type="body" idx="1"/>
          </p:nvPr>
        </p:nvSpPr>
        <p:spPr>
          <a:xfrm>
            <a:off x="421429" y="1169893"/>
            <a:ext cx="8301141" cy="29808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400" b="0" i="0" dirty="0">
                <a:solidFill>
                  <a:srgbClr val="2B2B2B"/>
                </a:solidFill>
                <a:effectLst/>
                <a:latin typeface="Times New Roman" panose="02020603050405020304" pitchFamily="18" charset="0"/>
                <a:cs typeface="Times New Roman" panose="02020603050405020304" pitchFamily="18" charset="0"/>
              </a:rPr>
              <a:t> The primary goal of the project is to develop a smart parking system that automates the process of parking and retrieval, provides real-time information on parking spot availability, and improves overall efficiency in managing parking spaces.</a:t>
            </a: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03</a:t>
            </a:r>
          </a:p>
        </p:txBody>
      </p:sp>
    </p:spTree>
    <p:extLst>
      <p:ext uri="{BB962C8B-B14F-4D97-AF65-F5344CB8AC3E}">
        <p14:creationId xmlns:p14="http://schemas.microsoft.com/office/powerpoint/2010/main" val="24556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38594" y="241993"/>
            <a:ext cx="8704552" cy="7113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Components We Used</a:t>
            </a: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04</a:t>
            </a:r>
          </a:p>
        </p:txBody>
      </p:sp>
      <p:sp>
        <p:nvSpPr>
          <p:cNvPr id="3" name="TextBox 2">
            <a:extLst>
              <a:ext uri="{FF2B5EF4-FFF2-40B4-BE49-F238E27FC236}">
                <a16:creationId xmlns:a16="http://schemas.microsoft.com/office/drawing/2014/main" id="{0217BBA5-D9D1-D88E-449E-C4A01F8AEEDA}"/>
              </a:ext>
            </a:extLst>
          </p:cNvPr>
          <p:cNvSpPr txBox="1"/>
          <p:nvPr/>
        </p:nvSpPr>
        <p:spPr>
          <a:xfrm>
            <a:off x="1107141" y="1163171"/>
            <a:ext cx="1264024" cy="307777"/>
          </a:xfrm>
          <a:prstGeom prst="rect">
            <a:avLst/>
          </a:prstGeom>
          <a:noFill/>
        </p:spPr>
        <p:txBody>
          <a:bodyPr wrap="square" rtlCol="0">
            <a:spAutoFit/>
          </a:bodyPr>
          <a:lstStyle/>
          <a:p>
            <a:pPr marL="0" indent="0" algn="just">
              <a:buNone/>
            </a:pPr>
            <a:r>
              <a:rPr lang="en-GB" sz="1400" b="0" i="0" dirty="0">
                <a:solidFill>
                  <a:srgbClr val="2B2B2B"/>
                </a:solidFill>
                <a:effectLst/>
                <a:latin typeface="Times New Roman" panose="02020603050405020304" pitchFamily="18" charset="0"/>
                <a:cs typeface="Times New Roman" panose="02020603050405020304" pitchFamily="18" charset="0"/>
              </a:rPr>
              <a:t>Arduino Uno</a:t>
            </a:r>
          </a:p>
        </p:txBody>
      </p:sp>
      <p:sp>
        <p:nvSpPr>
          <p:cNvPr id="5" name="TextBox 4">
            <a:extLst>
              <a:ext uri="{FF2B5EF4-FFF2-40B4-BE49-F238E27FC236}">
                <a16:creationId xmlns:a16="http://schemas.microsoft.com/office/drawing/2014/main" id="{C26E78DE-C22B-D6B1-4BF5-0AB62735A08C}"/>
              </a:ext>
            </a:extLst>
          </p:cNvPr>
          <p:cNvSpPr txBox="1"/>
          <p:nvPr/>
        </p:nvSpPr>
        <p:spPr>
          <a:xfrm>
            <a:off x="6828863" y="1163169"/>
            <a:ext cx="1264024" cy="307777"/>
          </a:xfrm>
          <a:prstGeom prst="rect">
            <a:avLst/>
          </a:prstGeom>
          <a:noFill/>
        </p:spPr>
        <p:txBody>
          <a:bodyPr wrap="square" rtlCol="0">
            <a:spAutoFit/>
          </a:bodyPr>
          <a:lstStyle/>
          <a:p>
            <a:pPr marL="0" indent="0">
              <a:buNone/>
            </a:pPr>
            <a:r>
              <a:rPr lang="en-GB" sz="1400" b="0" i="0" dirty="0">
                <a:solidFill>
                  <a:srgbClr val="2B2B2B"/>
                </a:solidFill>
                <a:effectLst/>
                <a:latin typeface="Times New Roman" panose="02020603050405020304" pitchFamily="18" charset="0"/>
                <a:cs typeface="Times New Roman" panose="02020603050405020304" pitchFamily="18" charset="0"/>
              </a:rPr>
              <a:t>Servo Motors</a:t>
            </a:r>
          </a:p>
        </p:txBody>
      </p:sp>
      <p:sp>
        <p:nvSpPr>
          <p:cNvPr id="6" name="TextBox 5">
            <a:extLst>
              <a:ext uri="{FF2B5EF4-FFF2-40B4-BE49-F238E27FC236}">
                <a16:creationId xmlns:a16="http://schemas.microsoft.com/office/drawing/2014/main" id="{43AA12E6-F52F-0542-B711-BFA66E6B83FC}"/>
              </a:ext>
            </a:extLst>
          </p:cNvPr>
          <p:cNvSpPr txBox="1"/>
          <p:nvPr/>
        </p:nvSpPr>
        <p:spPr>
          <a:xfrm>
            <a:off x="3939988" y="1163170"/>
            <a:ext cx="1264024" cy="307777"/>
          </a:xfrm>
          <a:prstGeom prst="rect">
            <a:avLst/>
          </a:prstGeom>
          <a:noFill/>
        </p:spPr>
        <p:txBody>
          <a:bodyPr wrap="square" rtlCol="0">
            <a:spAutoFit/>
          </a:bodyPr>
          <a:lstStyle/>
          <a:p>
            <a:pPr marL="0" indent="0" algn="ctr">
              <a:buNone/>
            </a:pPr>
            <a:r>
              <a:rPr lang="en-GB" sz="1400" b="0" i="0" dirty="0">
                <a:solidFill>
                  <a:srgbClr val="2B2B2B"/>
                </a:solidFill>
                <a:effectLst/>
                <a:latin typeface="Times New Roman" panose="02020603050405020304" pitchFamily="18" charset="0"/>
                <a:cs typeface="Times New Roman" panose="02020603050405020304" pitchFamily="18" charset="0"/>
              </a:rPr>
              <a:t>IR Sensor</a:t>
            </a:r>
          </a:p>
        </p:txBody>
      </p:sp>
      <p:sp>
        <p:nvSpPr>
          <p:cNvPr id="7" name="TextBox 6">
            <a:extLst>
              <a:ext uri="{FF2B5EF4-FFF2-40B4-BE49-F238E27FC236}">
                <a16:creationId xmlns:a16="http://schemas.microsoft.com/office/drawing/2014/main" id="{7A71F3F1-65BD-B60E-D268-3DDC0F095021}"/>
              </a:ext>
            </a:extLst>
          </p:cNvPr>
          <p:cNvSpPr txBox="1"/>
          <p:nvPr/>
        </p:nvSpPr>
        <p:spPr>
          <a:xfrm>
            <a:off x="1107141" y="3005418"/>
            <a:ext cx="1264024" cy="307777"/>
          </a:xfrm>
          <a:prstGeom prst="rect">
            <a:avLst/>
          </a:prstGeom>
          <a:noFill/>
        </p:spPr>
        <p:txBody>
          <a:bodyPr wrap="square" rtlCol="0">
            <a:spAutoFit/>
          </a:bodyPr>
          <a:lstStyle/>
          <a:p>
            <a:pPr marL="0" indent="0" algn="just">
              <a:buNone/>
            </a:pPr>
            <a:r>
              <a:rPr lang="en-GB" sz="1400" b="0" i="0" dirty="0">
                <a:solidFill>
                  <a:srgbClr val="2B2B2B"/>
                </a:solidFill>
                <a:effectLst/>
                <a:latin typeface="Times New Roman" panose="02020603050405020304" pitchFamily="18" charset="0"/>
                <a:cs typeface="Times New Roman" panose="02020603050405020304" pitchFamily="18" charset="0"/>
              </a:rPr>
              <a:t>Jumper Wires</a:t>
            </a:r>
          </a:p>
        </p:txBody>
      </p:sp>
      <p:sp>
        <p:nvSpPr>
          <p:cNvPr id="8" name="TextBox 7">
            <a:extLst>
              <a:ext uri="{FF2B5EF4-FFF2-40B4-BE49-F238E27FC236}">
                <a16:creationId xmlns:a16="http://schemas.microsoft.com/office/drawing/2014/main" id="{2902017B-0EB7-C04A-6C5E-A3D4127C35A5}"/>
              </a:ext>
            </a:extLst>
          </p:cNvPr>
          <p:cNvSpPr txBox="1"/>
          <p:nvPr/>
        </p:nvSpPr>
        <p:spPr>
          <a:xfrm>
            <a:off x="3461068" y="3005416"/>
            <a:ext cx="2459604" cy="307777"/>
          </a:xfrm>
          <a:prstGeom prst="rect">
            <a:avLst/>
          </a:prstGeom>
          <a:noFill/>
        </p:spPr>
        <p:txBody>
          <a:bodyPr wrap="square" rtlCol="0">
            <a:spAutoFit/>
          </a:bodyPr>
          <a:lstStyle/>
          <a:p>
            <a:pPr marL="0" indent="0" algn="just">
              <a:buNone/>
            </a:pPr>
            <a:r>
              <a:rPr lang="en-GB" sz="1400" b="0" i="0" dirty="0">
                <a:solidFill>
                  <a:srgbClr val="2B2B2B"/>
                </a:solidFill>
                <a:effectLst/>
                <a:latin typeface="Times New Roman" panose="02020603050405020304" pitchFamily="18" charset="0"/>
                <a:cs typeface="Times New Roman" panose="02020603050405020304" pitchFamily="18" charset="0"/>
              </a:rPr>
              <a:t>LCD Display With I2C Module</a:t>
            </a:r>
          </a:p>
        </p:txBody>
      </p:sp>
      <p:sp>
        <p:nvSpPr>
          <p:cNvPr id="9" name="TextBox 8">
            <a:extLst>
              <a:ext uri="{FF2B5EF4-FFF2-40B4-BE49-F238E27FC236}">
                <a16:creationId xmlns:a16="http://schemas.microsoft.com/office/drawing/2014/main" id="{5DFBDD76-13C7-32D4-E99D-7017ECDD3D60}"/>
              </a:ext>
            </a:extLst>
          </p:cNvPr>
          <p:cNvSpPr txBox="1"/>
          <p:nvPr/>
        </p:nvSpPr>
        <p:spPr>
          <a:xfrm>
            <a:off x="6828863" y="3005417"/>
            <a:ext cx="1264024" cy="307777"/>
          </a:xfrm>
          <a:prstGeom prst="rect">
            <a:avLst/>
          </a:prstGeom>
          <a:noFill/>
        </p:spPr>
        <p:txBody>
          <a:bodyPr wrap="square" rtlCol="0">
            <a:spAutoFit/>
          </a:bodyPr>
          <a:lstStyle/>
          <a:p>
            <a:pPr marL="0" indent="0" algn="just">
              <a:buNone/>
            </a:pPr>
            <a:r>
              <a:rPr lang="en-GB" sz="1400" b="0" i="0" dirty="0">
                <a:solidFill>
                  <a:srgbClr val="2B2B2B"/>
                </a:solidFill>
                <a:effectLst/>
                <a:latin typeface="Times New Roman" panose="02020603050405020304" pitchFamily="18" charset="0"/>
                <a:cs typeface="Times New Roman" panose="02020603050405020304" pitchFamily="18" charset="0"/>
              </a:rPr>
              <a:t>Breadboard</a:t>
            </a:r>
          </a:p>
        </p:txBody>
      </p:sp>
      <p:pic>
        <p:nvPicPr>
          <p:cNvPr id="19" name="Picture 18">
            <a:extLst>
              <a:ext uri="{FF2B5EF4-FFF2-40B4-BE49-F238E27FC236}">
                <a16:creationId xmlns:a16="http://schemas.microsoft.com/office/drawing/2014/main" id="{73A41BC0-1118-8097-474B-25446F65D172}"/>
              </a:ext>
            </a:extLst>
          </p:cNvPr>
          <p:cNvPicPr>
            <a:picLocks noChangeAspect="1"/>
          </p:cNvPicPr>
          <p:nvPr/>
        </p:nvPicPr>
        <p:blipFill>
          <a:blip r:embed="rId3"/>
          <a:stretch>
            <a:fillRect/>
          </a:stretch>
        </p:blipFill>
        <p:spPr>
          <a:xfrm>
            <a:off x="638362" y="1578646"/>
            <a:ext cx="2201582" cy="1238390"/>
          </a:xfrm>
          <a:prstGeom prst="rect">
            <a:avLst/>
          </a:prstGeom>
        </p:spPr>
      </p:pic>
      <p:pic>
        <p:nvPicPr>
          <p:cNvPr id="23" name="Picture 22">
            <a:extLst>
              <a:ext uri="{FF2B5EF4-FFF2-40B4-BE49-F238E27FC236}">
                <a16:creationId xmlns:a16="http://schemas.microsoft.com/office/drawing/2014/main" id="{DEA7E50D-C909-60CB-3971-358F6BE7FF9F}"/>
              </a:ext>
            </a:extLst>
          </p:cNvPr>
          <p:cNvPicPr>
            <a:picLocks noChangeAspect="1"/>
          </p:cNvPicPr>
          <p:nvPr/>
        </p:nvPicPr>
        <p:blipFill>
          <a:blip r:embed="rId4"/>
          <a:stretch>
            <a:fillRect/>
          </a:stretch>
        </p:blipFill>
        <p:spPr>
          <a:xfrm>
            <a:off x="3939988" y="1670014"/>
            <a:ext cx="1375709" cy="1136336"/>
          </a:xfrm>
          <a:prstGeom prst="rect">
            <a:avLst/>
          </a:prstGeom>
        </p:spPr>
      </p:pic>
      <p:pic>
        <p:nvPicPr>
          <p:cNvPr id="29" name="Picture 28">
            <a:extLst>
              <a:ext uri="{FF2B5EF4-FFF2-40B4-BE49-F238E27FC236}">
                <a16:creationId xmlns:a16="http://schemas.microsoft.com/office/drawing/2014/main" id="{EF02D29B-373D-C037-C85A-00EA86955FAC}"/>
              </a:ext>
            </a:extLst>
          </p:cNvPr>
          <p:cNvPicPr>
            <a:picLocks noChangeAspect="1"/>
          </p:cNvPicPr>
          <p:nvPr/>
        </p:nvPicPr>
        <p:blipFill>
          <a:blip r:embed="rId5"/>
          <a:stretch>
            <a:fillRect/>
          </a:stretch>
        </p:blipFill>
        <p:spPr>
          <a:xfrm>
            <a:off x="922805" y="3515503"/>
            <a:ext cx="1692252" cy="1238391"/>
          </a:xfrm>
          <a:prstGeom prst="rect">
            <a:avLst/>
          </a:prstGeom>
        </p:spPr>
      </p:pic>
      <p:pic>
        <p:nvPicPr>
          <p:cNvPr id="31" name="Picture 30">
            <a:extLst>
              <a:ext uri="{FF2B5EF4-FFF2-40B4-BE49-F238E27FC236}">
                <a16:creationId xmlns:a16="http://schemas.microsoft.com/office/drawing/2014/main" id="{804A36BC-81E4-D838-7B06-4F1B4883BF4F}"/>
              </a:ext>
            </a:extLst>
          </p:cNvPr>
          <p:cNvPicPr>
            <a:picLocks noChangeAspect="1"/>
          </p:cNvPicPr>
          <p:nvPr/>
        </p:nvPicPr>
        <p:blipFill>
          <a:blip r:embed="rId6"/>
          <a:stretch>
            <a:fillRect/>
          </a:stretch>
        </p:blipFill>
        <p:spPr>
          <a:xfrm>
            <a:off x="3939988" y="3384453"/>
            <a:ext cx="1369441" cy="1369441"/>
          </a:xfrm>
          <a:prstGeom prst="rect">
            <a:avLst/>
          </a:prstGeom>
        </p:spPr>
      </p:pic>
      <p:pic>
        <p:nvPicPr>
          <p:cNvPr id="33" name="Picture 32">
            <a:extLst>
              <a:ext uri="{FF2B5EF4-FFF2-40B4-BE49-F238E27FC236}">
                <a16:creationId xmlns:a16="http://schemas.microsoft.com/office/drawing/2014/main" id="{767F5458-1C44-E8E5-DDFC-A0227F86F9CB}"/>
              </a:ext>
            </a:extLst>
          </p:cNvPr>
          <p:cNvPicPr>
            <a:picLocks noChangeAspect="1"/>
          </p:cNvPicPr>
          <p:nvPr/>
        </p:nvPicPr>
        <p:blipFill>
          <a:blip r:embed="rId7"/>
          <a:stretch>
            <a:fillRect/>
          </a:stretch>
        </p:blipFill>
        <p:spPr>
          <a:xfrm>
            <a:off x="6698875" y="1435841"/>
            <a:ext cx="1524000" cy="1524000"/>
          </a:xfrm>
          <a:prstGeom prst="rect">
            <a:avLst/>
          </a:prstGeom>
        </p:spPr>
      </p:pic>
      <p:pic>
        <p:nvPicPr>
          <p:cNvPr id="35" name="Picture 34">
            <a:extLst>
              <a:ext uri="{FF2B5EF4-FFF2-40B4-BE49-F238E27FC236}">
                <a16:creationId xmlns:a16="http://schemas.microsoft.com/office/drawing/2014/main" id="{E18465E8-70D2-0881-D580-A5938210BCB4}"/>
              </a:ext>
            </a:extLst>
          </p:cNvPr>
          <p:cNvPicPr>
            <a:picLocks noChangeAspect="1"/>
          </p:cNvPicPr>
          <p:nvPr/>
        </p:nvPicPr>
        <p:blipFill>
          <a:blip r:embed="rId8"/>
          <a:stretch>
            <a:fillRect/>
          </a:stretch>
        </p:blipFill>
        <p:spPr>
          <a:xfrm>
            <a:off x="6553079" y="3313193"/>
            <a:ext cx="1668116" cy="1668116"/>
          </a:xfrm>
          <a:prstGeom prst="rect">
            <a:avLst/>
          </a:prstGeom>
        </p:spPr>
      </p:pic>
    </p:spTree>
    <p:extLst>
      <p:ext uri="{BB962C8B-B14F-4D97-AF65-F5344CB8AC3E}">
        <p14:creationId xmlns:p14="http://schemas.microsoft.com/office/powerpoint/2010/main" val="131428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530" y="127017"/>
            <a:ext cx="8704552" cy="7113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Circuit Diagram</a:t>
            </a: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05</a:t>
            </a:r>
          </a:p>
        </p:txBody>
      </p:sp>
      <p:pic>
        <p:nvPicPr>
          <p:cNvPr id="3" name="Picture 2">
            <a:extLst>
              <a:ext uri="{FF2B5EF4-FFF2-40B4-BE49-F238E27FC236}">
                <a16:creationId xmlns:a16="http://schemas.microsoft.com/office/drawing/2014/main" id="{2714C900-00EC-921D-8197-DD4687B22FC2}"/>
              </a:ext>
            </a:extLst>
          </p:cNvPr>
          <p:cNvPicPr>
            <a:picLocks noChangeAspect="1"/>
          </p:cNvPicPr>
          <p:nvPr/>
        </p:nvPicPr>
        <p:blipFill>
          <a:blip r:embed="rId3"/>
          <a:stretch>
            <a:fillRect/>
          </a:stretch>
        </p:blipFill>
        <p:spPr>
          <a:xfrm>
            <a:off x="1588994" y="816054"/>
            <a:ext cx="5562600" cy="3511391"/>
          </a:xfrm>
          <a:prstGeom prst="rect">
            <a:avLst/>
          </a:prstGeom>
        </p:spPr>
      </p:pic>
    </p:spTree>
    <p:extLst>
      <p:ext uri="{BB962C8B-B14F-4D97-AF65-F5344CB8AC3E}">
        <p14:creationId xmlns:p14="http://schemas.microsoft.com/office/powerpoint/2010/main" val="143437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529" y="211739"/>
            <a:ext cx="8704552" cy="7113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Working Rule</a:t>
            </a:r>
          </a:p>
        </p:txBody>
      </p:sp>
      <p:sp>
        <p:nvSpPr>
          <p:cNvPr id="61" name="Google Shape;61;p14"/>
          <p:cNvSpPr txBox="1">
            <a:spLocks noGrp="1"/>
          </p:cNvSpPr>
          <p:nvPr>
            <p:ph type="body" idx="1"/>
          </p:nvPr>
        </p:nvSpPr>
        <p:spPr>
          <a:xfrm>
            <a:off x="533576" y="923081"/>
            <a:ext cx="8220459" cy="3937431"/>
          </a:xfrm>
          <a:prstGeom prst="rect">
            <a:avLst/>
          </a:prstGeom>
        </p:spPr>
        <p:txBody>
          <a:bodyPr spcFirstLastPara="1" wrap="square" lIns="91425" tIns="91425" rIns="91425" bIns="91425" anchor="t" anchorCtr="0">
            <a:noAutofit/>
          </a:bodyPr>
          <a:lstStyle/>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The IR Sensor detects the presence of a vehicle in a parking space. When a car enters the parking spot, the sensor sends a signal to the Arduino, which then activates the servo motor to open the parking barrier. The LED display shows the availability of parking spots. When the car leaves, the sensor detects the absence of the vehicle, and the barrier closes automatically.</a:t>
            </a:r>
            <a:endParaRPr lang="en-GB" sz="2800" b="0" i="0" dirty="0">
              <a:solidFill>
                <a:srgbClr val="2B2B2B"/>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06</a:t>
            </a:r>
          </a:p>
        </p:txBody>
      </p:sp>
    </p:spTree>
    <p:extLst>
      <p:ext uri="{BB962C8B-B14F-4D97-AF65-F5344CB8AC3E}">
        <p14:creationId xmlns:p14="http://schemas.microsoft.com/office/powerpoint/2010/main" val="86727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530" y="127017"/>
            <a:ext cx="8704552" cy="5789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Arduino Code</a:t>
            </a: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835723"/>
            <a:ext cx="403412" cy="307777"/>
          </a:xfrm>
          <a:prstGeom prst="rect">
            <a:avLst/>
          </a:prstGeom>
          <a:noFill/>
        </p:spPr>
        <p:txBody>
          <a:bodyPr wrap="square">
            <a:spAutoFit/>
          </a:bodyPr>
          <a:lstStyle/>
          <a:p>
            <a:r>
              <a:rPr lang="en-GB" dirty="0"/>
              <a:t>07</a:t>
            </a:r>
          </a:p>
        </p:txBody>
      </p:sp>
      <p:sp>
        <p:nvSpPr>
          <p:cNvPr id="2" name="TextBox 1">
            <a:extLst>
              <a:ext uri="{FF2B5EF4-FFF2-40B4-BE49-F238E27FC236}">
                <a16:creationId xmlns:a16="http://schemas.microsoft.com/office/drawing/2014/main" id="{57550965-9564-0517-3E04-F8314FBD5A10}"/>
              </a:ext>
            </a:extLst>
          </p:cNvPr>
          <p:cNvSpPr txBox="1"/>
          <p:nvPr/>
        </p:nvSpPr>
        <p:spPr>
          <a:xfrm>
            <a:off x="291530" y="860612"/>
            <a:ext cx="2525631" cy="3816429"/>
          </a:xfrm>
          <a:prstGeom prst="rect">
            <a:avLst/>
          </a:prstGeom>
          <a:solidFill>
            <a:srgbClr val="B1CABD"/>
          </a:solidFill>
        </p:spPr>
        <p:txBody>
          <a:bodyPr wrap="square" rtlCol="0">
            <a:spAutoFit/>
          </a:bodyPr>
          <a:lstStyle/>
          <a:p>
            <a:r>
              <a:rPr lang="en-GB" sz="1100" dirty="0"/>
              <a:t>#include &lt;</a:t>
            </a:r>
            <a:r>
              <a:rPr lang="en-GB" sz="1100" dirty="0" err="1"/>
              <a:t>Wire.h</a:t>
            </a:r>
            <a:r>
              <a:rPr lang="en-GB" sz="1100" dirty="0"/>
              <a:t>&gt; </a:t>
            </a:r>
          </a:p>
          <a:p>
            <a:r>
              <a:rPr lang="en-GB" sz="1100" dirty="0"/>
              <a:t>#include &lt;LiquidCrystal_I2C.h&gt;</a:t>
            </a:r>
          </a:p>
          <a:p>
            <a:r>
              <a:rPr lang="en-GB" sz="1100" dirty="0"/>
              <a:t>LiquidCrystal_I2C lcd(0x27,16,2);   </a:t>
            </a:r>
          </a:p>
          <a:p>
            <a:r>
              <a:rPr lang="en-GB" sz="1100" dirty="0"/>
              <a:t>#include &lt;</a:t>
            </a:r>
            <a:r>
              <a:rPr lang="en-GB" sz="1100" dirty="0" err="1"/>
              <a:t>Servo.h</a:t>
            </a:r>
            <a:r>
              <a:rPr lang="en-GB" sz="1100" dirty="0"/>
              <a:t>&gt; </a:t>
            </a:r>
          </a:p>
          <a:p>
            <a:endParaRPr lang="en-GB" sz="1100" dirty="0"/>
          </a:p>
          <a:p>
            <a:r>
              <a:rPr lang="en-GB" sz="1100" dirty="0"/>
              <a:t>Servo </a:t>
            </a:r>
            <a:r>
              <a:rPr lang="en-GB" sz="1100" dirty="0" err="1"/>
              <a:t>myservo</a:t>
            </a:r>
            <a:r>
              <a:rPr lang="en-GB" sz="1100" dirty="0"/>
              <a:t>;</a:t>
            </a:r>
          </a:p>
          <a:p>
            <a:r>
              <a:rPr lang="en-GB" sz="1100" dirty="0"/>
              <a:t>int IR1 = 2;</a:t>
            </a:r>
          </a:p>
          <a:p>
            <a:r>
              <a:rPr lang="en-GB" sz="1100" dirty="0"/>
              <a:t>int IR2 = 3;</a:t>
            </a:r>
          </a:p>
          <a:p>
            <a:r>
              <a:rPr lang="en-GB" sz="1100" dirty="0"/>
              <a:t>int Slot = 4;  //number of parking Slots</a:t>
            </a:r>
          </a:p>
          <a:p>
            <a:r>
              <a:rPr lang="en-GB" sz="1100" dirty="0"/>
              <a:t>int flag1 = 0;</a:t>
            </a:r>
          </a:p>
          <a:p>
            <a:r>
              <a:rPr lang="en-GB" sz="1100" dirty="0"/>
              <a:t>int flag2 = 0;</a:t>
            </a:r>
          </a:p>
          <a:p>
            <a:r>
              <a:rPr lang="en-GB" sz="1100" dirty="0"/>
              <a:t>void setup() {</a:t>
            </a:r>
          </a:p>
          <a:p>
            <a:endParaRPr lang="en-GB" sz="1100" dirty="0"/>
          </a:p>
          <a:p>
            <a:r>
              <a:rPr lang="en-GB" sz="1100" dirty="0"/>
              <a:t>  </a:t>
            </a:r>
            <a:r>
              <a:rPr lang="en-GB" sz="1100" dirty="0" err="1"/>
              <a:t>Serial.begin</a:t>
            </a:r>
            <a:r>
              <a:rPr lang="en-GB" sz="1100" dirty="0"/>
              <a:t>(9600); </a:t>
            </a:r>
          </a:p>
          <a:p>
            <a:r>
              <a:rPr lang="en-GB" sz="1100" dirty="0"/>
              <a:t>    </a:t>
            </a:r>
            <a:r>
              <a:rPr lang="en-GB" sz="1100" dirty="0" err="1"/>
              <a:t>lcd.init</a:t>
            </a:r>
            <a:r>
              <a:rPr lang="en-GB" sz="1100" dirty="0"/>
              <a:t>(); //initialize the lcd</a:t>
            </a:r>
          </a:p>
          <a:p>
            <a:r>
              <a:rPr lang="en-GB" sz="1100" dirty="0"/>
              <a:t>    </a:t>
            </a:r>
            <a:r>
              <a:rPr lang="en-GB" sz="1100" dirty="0" err="1"/>
              <a:t>lcd.backlight</a:t>
            </a:r>
            <a:r>
              <a:rPr lang="en-GB" sz="1100" dirty="0"/>
              <a:t>(); //open the backlight</a:t>
            </a:r>
          </a:p>
          <a:p>
            <a:r>
              <a:rPr lang="en-GB" sz="1100" dirty="0" err="1"/>
              <a:t>pinMode</a:t>
            </a:r>
            <a:r>
              <a:rPr lang="en-GB" sz="1100" dirty="0"/>
              <a:t>(IR1, INPUT);</a:t>
            </a:r>
          </a:p>
          <a:p>
            <a:r>
              <a:rPr lang="en-GB" sz="1100" dirty="0" err="1"/>
              <a:t>pinMode</a:t>
            </a:r>
            <a:r>
              <a:rPr lang="en-GB" sz="1100" dirty="0"/>
              <a:t>(IR2, INPUT);</a:t>
            </a:r>
          </a:p>
          <a:p>
            <a:r>
              <a:rPr lang="en-GB" sz="1100" dirty="0" err="1"/>
              <a:t>myservo.attach</a:t>
            </a:r>
            <a:r>
              <a:rPr lang="en-GB" sz="1100" dirty="0"/>
              <a:t>(4);</a:t>
            </a:r>
          </a:p>
          <a:p>
            <a:r>
              <a:rPr lang="en-GB" sz="1100" dirty="0" err="1"/>
              <a:t>myservo.write</a:t>
            </a:r>
            <a:r>
              <a:rPr lang="en-GB" sz="1100" dirty="0"/>
              <a:t>(100);</a:t>
            </a:r>
          </a:p>
          <a:p>
            <a:r>
              <a:rPr lang="en-GB" sz="1100" dirty="0" err="1"/>
              <a:t>lcd.setCursor</a:t>
            </a:r>
            <a:r>
              <a:rPr lang="en-GB" sz="1100" dirty="0"/>
              <a:t> (0,0);</a:t>
            </a:r>
          </a:p>
          <a:p>
            <a:r>
              <a:rPr lang="en-GB" sz="1100" dirty="0" err="1"/>
              <a:t>lcd.print</a:t>
            </a:r>
            <a:r>
              <a:rPr lang="en-GB" sz="1100" dirty="0"/>
              <a:t>("     ARDUINO    ");</a:t>
            </a:r>
          </a:p>
        </p:txBody>
      </p:sp>
      <p:sp>
        <p:nvSpPr>
          <p:cNvPr id="7" name="TextBox 6">
            <a:extLst>
              <a:ext uri="{FF2B5EF4-FFF2-40B4-BE49-F238E27FC236}">
                <a16:creationId xmlns:a16="http://schemas.microsoft.com/office/drawing/2014/main" id="{1D0B9A2C-2C86-AB75-05D6-3F972883BED0}"/>
              </a:ext>
            </a:extLst>
          </p:cNvPr>
          <p:cNvSpPr txBox="1"/>
          <p:nvPr/>
        </p:nvSpPr>
        <p:spPr>
          <a:xfrm>
            <a:off x="3208808" y="860612"/>
            <a:ext cx="2810435" cy="3816429"/>
          </a:xfrm>
          <a:prstGeom prst="rect">
            <a:avLst/>
          </a:prstGeom>
          <a:solidFill>
            <a:srgbClr val="B1CABD"/>
          </a:solidFill>
        </p:spPr>
        <p:txBody>
          <a:bodyPr wrap="square" rtlCol="0">
            <a:spAutoFit/>
          </a:bodyPr>
          <a:lstStyle/>
          <a:p>
            <a:r>
              <a:rPr lang="en-GB" sz="1100" dirty="0" err="1"/>
              <a:t>lcd.setCursor</a:t>
            </a:r>
            <a:r>
              <a:rPr lang="en-GB" sz="1100" dirty="0"/>
              <a:t> (0,1);</a:t>
            </a:r>
          </a:p>
          <a:p>
            <a:r>
              <a:rPr lang="en-GB" sz="1100" dirty="0" err="1"/>
              <a:t>lcd.print</a:t>
            </a:r>
            <a:r>
              <a:rPr lang="en-GB" sz="1100" dirty="0"/>
              <a:t>(" PARKING SYSTEM ");</a:t>
            </a:r>
          </a:p>
          <a:p>
            <a:r>
              <a:rPr lang="en-GB" sz="1100" dirty="0"/>
              <a:t>delay (2000);</a:t>
            </a:r>
          </a:p>
          <a:p>
            <a:r>
              <a:rPr lang="en-GB" sz="1100" dirty="0" err="1"/>
              <a:t>lcd.clear</a:t>
            </a:r>
            <a:r>
              <a:rPr lang="en-GB" sz="1100" dirty="0"/>
              <a:t>();  </a:t>
            </a:r>
          </a:p>
          <a:p>
            <a:r>
              <a:rPr lang="en-GB" sz="1100" dirty="0"/>
              <a:t>}</a:t>
            </a:r>
          </a:p>
          <a:p>
            <a:r>
              <a:rPr lang="en-GB" sz="1100" dirty="0"/>
              <a:t>void loop(){ </a:t>
            </a:r>
          </a:p>
          <a:p>
            <a:r>
              <a:rPr lang="en-GB" sz="1100" dirty="0"/>
              <a:t>if(</a:t>
            </a:r>
            <a:r>
              <a:rPr lang="en-GB" sz="1100" dirty="0" err="1"/>
              <a:t>digitalRead</a:t>
            </a:r>
            <a:r>
              <a:rPr lang="en-GB" sz="1100" dirty="0"/>
              <a:t> (IR1) == LOW &amp;&amp; flag1==0){</a:t>
            </a:r>
          </a:p>
          <a:p>
            <a:endParaRPr lang="en-GB" sz="1100" dirty="0"/>
          </a:p>
          <a:p>
            <a:r>
              <a:rPr lang="en-GB" sz="1100" dirty="0"/>
              <a:t>if(Slot&gt;0){flag1=1;</a:t>
            </a:r>
          </a:p>
          <a:p>
            <a:endParaRPr lang="en-GB" sz="1100" dirty="0"/>
          </a:p>
          <a:p>
            <a:r>
              <a:rPr lang="en-GB" sz="1100" dirty="0"/>
              <a:t>if(flag2==0){</a:t>
            </a:r>
            <a:r>
              <a:rPr lang="en-GB" sz="1100" dirty="0" err="1"/>
              <a:t>myservo.write</a:t>
            </a:r>
            <a:r>
              <a:rPr lang="en-GB" sz="1100" dirty="0"/>
              <a:t>(0); </a:t>
            </a:r>
          </a:p>
          <a:p>
            <a:r>
              <a:rPr lang="en-GB" sz="1100" dirty="0"/>
              <a:t>Slot = Slot-1;}</a:t>
            </a:r>
          </a:p>
          <a:p>
            <a:r>
              <a:rPr lang="en-GB" sz="1100" dirty="0"/>
              <a:t>}else{</a:t>
            </a:r>
          </a:p>
          <a:p>
            <a:endParaRPr lang="en-GB" sz="1100" dirty="0"/>
          </a:p>
          <a:p>
            <a:r>
              <a:rPr lang="en-GB" sz="1100" dirty="0" err="1"/>
              <a:t>lcd.setCursor</a:t>
            </a:r>
            <a:r>
              <a:rPr lang="en-GB" sz="1100" dirty="0"/>
              <a:t> (0,0);</a:t>
            </a:r>
          </a:p>
          <a:p>
            <a:r>
              <a:rPr lang="en-GB" sz="1100" dirty="0" err="1"/>
              <a:t>lcd.print</a:t>
            </a:r>
            <a:r>
              <a:rPr lang="en-GB" sz="1100" dirty="0"/>
              <a:t>("    SORRY :(    ");  </a:t>
            </a:r>
          </a:p>
          <a:p>
            <a:r>
              <a:rPr lang="en-GB" sz="1100" dirty="0" err="1"/>
              <a:t>lcd.setCursor</a:t>
            </a:r>
            <a:r>
              <a:rPr lang="en-GB" sz="1100" dirty="0"/>
              <a:t> (0,1);</a:t>
            </a:r>
          </a:p>
          <a:p>
            <a:r>
              <a:rPr lang="en-GB" sz="1100" dirty="0" err="1"/>
              <a:t>lcd.print</a:t>
            </a:r>
            <a:r>
              <a:rPr lang="en-GB" sz="1100" dirty="0"/>
              <a:t>("  Parking Full  "); </a:t>
            </a:r>
          </a:p>
          <a:p>
            <a:r>
              <a:rPr lang="en-GB" sz="1100" dirty="0"/>
              <a:t>delay (3000);</a:t>
            </a:r>
          </a:p>
          <a:p>
            <a:r>
              <a:rPr lang="en-GB" sz="1100" dirty="0" err="1"/>
              <a:t>lcd.clear</a:t>
            </a:r>
            <a:r>
              <a:rPr lang="en-GB" sz="1100" dirty="0"/>
              <a:t>(); </a:t>
            </a:r>
          </a:p>
          <a:p>
            <a:r>
              <a:rPr lang="en-GB" sz="1100" dirty="0"/>
              <a:t>}</a:t>
            </a:r>
          </a:p>
          <a:p>
            <a:r>
              <a:rPr lang="en-GB" sz="1100" dirty="0"/>
              <a:t>}</a:t>
            </a:r>
          </a:p>
        </p:txBody>
      </p:sp>
      <p:sp>
        <p:nvSpPr>
          <p:cNvPr id="8" name="TextBox 7">
            <a:extLst>
              <a:ext uri="{FF2B5EF4-FFF2-40B4-BE49-F238E27FC236}">
                <a16:creationId xmlns:a16="http://schemas.microsoft.com/office/drawing/2014/main" id="{0E103C09-4218-ACD2-F332-D5C7B36F5C7A}"/>
              </a:ext>
            </a:extLst>
          </p:cNvPr>
          <p:cNvSpPr txBox="1"/>
          <p:nvPr/>
        </p:nvSpPr>
        <p:spPr>
          <a:xfrm>
            <a:off x="6395021" y="860611"/>
            <a:ext cx="2457449" cy="3816429"/>
          </a:xfrm>
          <a:prstGeom prst="rect">
            <a:avLst/>
          </a:prstGeom>
          <a:solidFill>
            <a:srgbClr val="B1CABD"/>
          </a:solidFill>
        </p:spPr>
        <p:txBody>
          <a:bodyPr wrap="square" rtlCol="0">
            <a:spAutoFit/>
          </a:bodyPr>
          <a:lstStyle/>
          <a:p>
            <a:r>
              <a:rPr lang="en-GB" sz="1100" dirty="0"/>
              <a:t>if(</a:t>
            </a:r>
            <a:r>
              <a:rPr lang="en-GB" sz="1100" dirty="0" err="1"/>
              <a:t>digitalRead</a:t>
            </a:r>
            <a:r>
              <a:rPr lang="en-GB" sz="1100" dirty="0"/>
              <a:t> (IR2) == LOW &amp;&amp; flag2==0){flag2=1;</a:t>
            </a:r>
          </a:p>
          <a:p>
            <a:r>
              <a:rPr lang="en-GB" sz="1100" dirty="0"/>
              <a:t>if(flag1==0){</a:t>
            </a:r>
            <a:r>
              <a:rPr lang="en-GB" sz="1100" dirty="0" err="1"/>
              <a:t>myservo.write</a:t>
            </a:r>
            <a:r>
              <a:rPr lang="en-GB" sz="1100" dirty="0"/>
              <a:t>(0); </a:t>
            </a:r>
          </a:p>
          <a:p>
            <a:r>
              <a:rPr lang="en-GB" sz="1100" dirty="0"/>
              <a:t>Slot = Slot+1;}</a:t>
            </a:r>
          </a:p>
          <a:p>
            <a:r>
              <a:rPr lang="en-GB" sz="1100" dirty="0"/>
              <a:t>}</a:t>
            </a:r>
          </a:p>
          <a:p>
            <a:r>
              <a:rPr lang="en-GB" sz="1100" dirty="0"/>
              <a:t>if(flag1==1 &amp;&amp; flag2==1){</a:t>
            </a:r>
          </a:p>
          <a:p>
            <a:r>
              <a:rPr lang="en-GB" sz="1100" dirty="0"/>
              <a:t>delay (1000);</a:t>
            </a:r>
          </a:p>
          <a:p>
            <a:r>
              <a:rPr lang="en-GB" sz="1100" dirty="0" err="1"/>
              <a:t>myservo.write</a:t>
            </a:r>
            <a:r>
              <a:rPr lang="en-GB" sz="1100" dirty="0"/>
              <a:t>(100);</a:t>
            </a:r>
          </a:p>
          <a:p>
            <a:r>
              <a:rPr lang="en-GB" sz="1100" dirty="0"/>
              <a:t>flag1=0, flag2=0;</a:t>
            </a:r>
          </a:p>
          <a:p>
            <a:r>
              <a:rPr lang="en-GB" sz="1100" dirty="0"/>
              <a:t>}</a:t>
            </a:r>
          </a:p>
          <a:p>
            <a:endParaRPr lang="en-GB" sz="1100" dirty="0"/>
          </a:p>
          <a:p>
            <a:r>
              <a:rPr lang="en-GB" sz="1100" dirty="0" err="1"/>
              <a:t>lcd.setCursor</a:t>
            </a:r>
            <a:r>
              <a:rPr lang="en-GB" sz="1100" dirty="0"/>
              <a:t> (0,0);</a:t>
            </a:r>
          </a:p>
          <a:p>
            <a:r>
              <a:rPr lang="en-GB" sz="1100" dirty="0" err="1"/>
              <a:t>lcd.print</a:t>
            </a:r>
            <a:r>
              <a:rPr lang="en-GB" sz="1100" dirty="0"/>
              <a:t>("    WELCOME!    ");</a:t>
            </a:r>
          </a:p>
          <a:p>
            <a:r>
              <a:rPr lang="en-GB" sz="1100" dirty="0" err="1"/>
              <a:t>lcd.setCursor</a:t>
            </a:r>
            <a:r>
              <a:rPr lang="en-GB" sz="1100" dirty="0"/>
              <a:t> (0,1);</a:t>
            </a:r>
          </a:p>
          <a:p>
            <a:r>
              <a:rPr lang="en-GB" sz="1100" dirty="0" err="1"/>
              <a:t>lcd.print</a:t>
            </a:r>
            <a:r>
              <a:rPr lang="en-GB" sz="1100" dirty="0"/>
              <a:t>("Slot Left: ");</a:t>
            </a:r>
          </a:p>
          <a:p>
            <a:r>
              <a:rPr lang="en-GB" sz="1100" dirty="0" err="1"/>
              <a:t>lcd.print</a:t>
            </a:r>
            <a:r>
              <a:rPr lang="en-GB" sz="1100" dirty="0"/>
              <a:t>(Slot);</a:t>
            </a:r>
          </a:p>
          <a:p>
            <a:r>
              <a:rPr lang="en-GB" sz="1100" dirty="0"/>
              <a:t>}</a:t>
            </a:r>
          </a:p>
          <a:p>
            <a:r>
              <a:rPr lang="en-GB" sz="1100" dirty="0"/>
              <a:t>delay (2000);</a:t>
            </a:r>
          </a:p>
          <a:p>
            <a:endParaRPr lang="en-GB" sz="1100" dirty="0"/>
          </a:p>
          <a:p>
            <a:r>
              <a:rPr lang="en-GB" sz="1100" dirty="0" err="1"/>
              <a:t>lcd.clear</a:t>
            </a:r>
            <a:r>
              <a:rPr lang="en-GB" sz="1100" dirty="0"/>
              <a:t>();  </a:t>
            </a:r>
          </a:p>
          <a:p>
            <a:endParaRPr lang="en-GB" sz="1100" dirty="0"/>
          </a:p>
          <a:p>
            <a:r>
              <a:rPr lang="en-GB" sz="1100" dirty="0"/>
              <a:t>}</a:t>
            </a:r>
          </a:p>
        </p:txBody>
      </p:sp>
    </p:spTree>
    <p:extLst>
      <p:ext uri="{BB962C8B-B14F-4D97-AF65-F5344CB8AC3E}">
        <p14:creationId xmlns:p14="http://schemas.microsoft.com/office/powerpoint/2010/main" val="10386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529" y="211739"/>
            <a:ext cx="8704552" cy="7113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2B2B2B"/>
                </a:solidFill>
                <a:latin typeface="Times New Roman"/>
                <a:ea typeface="Times New Roman"/>
                <a:cs typeface="Times New Roman"/>
                <a:sym typeface="Times New Roman"/>
              </a:rPr>
              <a:t>Advantages and Disadvantages</a:t>
            </a:r>
          </a:p>
        </p:txBody>
      </p:sp>
      <p:sp>
        <p:nvSpPr>
          <p:cNvPr id="61" name="Google Shape;61;p14"/>
          <p:cNvSpPr txBox="1">
            <a:spLocks noGrp="1"/>
          </p:cNvSpPr>
          <p:nvPr>
            <p:ph type="body" idx="1"/>
          </p:nvPr>
        </p:nvSpPr>
        <p:spPr>
          <a:xfrm>
            <a:off x="533576" y="923081"/>
            <a:ext cx="8220459" cy="3937431"/>
          </a:xfrm>
          <a:prstGeom prst="rect">
            <a:avLst/>
          </a:prstGeom>
        </p:spPr>
        <p:txBody>
          <a:bodyPr spcFirstLastPara="1" wrap="square" lIns="91425" tIns="91425" rIns="91425" bIns="91425" anchor="t" anchorCtr="0">
            <a:noAutofit/>
          </a:bodyPr>
          <a:lstStyle/>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Advantages:</a:t>
            </a: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 Efficient use of parking spaces</a:t>
            </a: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 Automation reduces human error</a:t>
            </a: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 Provides real-time parking availability information</a:t>
            </a:r>
          </a:p>
          <a:p>
            <a:pPr marL="0" indent="0" algn="just">
              <a:buNone/>
            </a:pPr>
            <a:endParaRPr lang="en-GB" sz="2400" b="0" i="0" dirty="0">
              <a:solidFill>
                <a:srgbClr val="2B2B2B"/>
              </a:solidFill>
              <a:effectLst/>
              <a:latin typeface="Times New Roman" panose="02020603050405020304" pitchFamily="18" charset="0"/>
              <a:cs typeface="Times New Roman" panose="02020603050405020304" pitchFamily="18" charset="0"/>
            </a:endParaRP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Disadvantages:</a:t>
            </a: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 Initial setup cost</a:t>
            </a:r>
          </a:p>
          <a:p>
            <a:pPr marL="0" indent="0" algn="just">
              <a:buNone/>
            </a:pPr>
            <a:r>
              <a:rPr lang="en-GB" sz="2400" b="0" i="0" dirty="0">
                <a:solidFill>
                  <a:srgbClr val="2B2B2B"/>
                </a:solidFill>
                <a:effectLst/>
                <a:latin typeface="Times New Roman" panose="02020603050405020304" pitchFamily="18" charset="0"/>
                <a:cs typeface="Times New Roman" panose="02020603050405020304" pitchFamily="18" charset="0"/>
              </a:rPr>
              <a:t>- Maintenance may be required</a:t>
            </a:r>
            <a:endParaRPr lang="en-GB" sz="2800" b="0" i="0" dirty="0">
              <a:solidFill>
                <a:srgbClr val="2B2B2B"/>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1FE23B-87A0-901B-2A6E-92F7E727384E}"/>
              </a:ext>
            </a:extLst>
          </p:cNvPr>
          <p:cNvSpPr txBox="1"/>
          <p:nvPr/>
        </p:nvSpPr>
        <p:spPr>
          <a:xfrm>
            <a:off x="4370294" y="4708706"/>
            <a:ext cx="403412" cy="307777"/>
          </a:xfrm>
          <a:prstGeom prst="rect">
            <a:avLst/>
          </a:prstGeom>
          <a:noFill/>
        </p:spPr>
        <p:txBody>
          <a:bodyPr wrap="square">
            <a:spAutoFit/>
          </a:bodyPr>
          <a:lstStyle/>
          <a:p>
            <a:r>
              <a:rPr lang="en-GB" dirty="0"/>
              <a:t>08</a:t>
            </a:r>
          </a:p>
        </p:txBody>
      </p:sp>
    </p:spTree>
    <p:extLst>
      <p:ext uri="{BB962C8B-B14F-4D97-AF65-F5344CB8AC3E}">
        <p14:creationId xmlns:p14="http://schemas.microsoft.com/office/powerpoint/2010/main" val="198131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90569" y="29187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dirty="0">
                <a:solidFill>
                  <a:srgbClr val="2B2B2B"/>
                </a:solidFill>
                <a:latin typeface="Times New Roman" panose="02020603050405020304" pitchFamily="18" charset="0"/>
                <a:cs typeface="Times New Roman" panose="02020603050405020304" pitchFamily="18" charset="0"/>
              </a:rPr>
              <a:t>Conclusion:</a:t>
            </a:r>
          </a:p>
        </p:txBody>
      </p:sp>
      <p:sp>
        <p:nvSpPr>
          <p:cNvPr id="67" name="Google Shape;67;p15"/>
          <p:cNvSpPr txBox="1">
            <a:spLocks noGrp="1"/>
          </p:cNvSpPr>
          <p:nvPr>
            <p:ph type="body" idx="1"/>
          </p:nvPr>
        </p:nvSpPr>
        <p:spPr>
          <a:xfrm>
            <a:off x="547363" y="1107256"/>
            <a:ext cx="8049274" cy="309494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400" dirty="0">
                <a:solidFill>
                  <a:srgbClr val="2B2B2B"/>
                </a:solidFill>
                <a:latin typeface="Times New Roman" panose="02020603050405020304" pitchFamily="18" charset="0"/>
                <a:cs typeface="Times New Roman" panose="02020603050405020304" pitchFamily="18" charset="0"/>
              </a:rPr>
              <a:t>In conclusion, the Arduino-based car parking system offers a smart and automated solution for managing parking spaces effectively. By integrating technology with parking management, this project aims to improve the overall parking experience for users while optimizing space utilization.</a:t>
            </a:r>
          </a:p>
        </p:txBody>
      </p:sp>
      <p:sp>
        <p:nvSpPr>
          <p:cNvPr id="3" name="TextBox 2">
            <a:extLst>
              <a:ext uri="{FF2B5EF4-FFF2-40B4-BE49-F238E27FC236}">
                <a16:creationId xmlns:a16="http://schemas.microsoft.com/office/drawing/2014/main" id="{04C1CE7E-AACE-A063-BE9A-14535E1B0DFC}"/>
              </a:ext>
            </a:extLst>
          </p:cNvPr>
          <p:cNvSpPr txBox="1"/>
          <p:nvPr/>
        </p:nvSpPr>
        <p:spPr>
          <a:xfrm>
            <a:off x="4377018" y="4691766"/>
            <a:ext cx="383242" cy="307777"/>
          </a:xfrm>
          <a:prstGeom prst="rect">
            <a:avLst/>
          </a:prstGeom>
          <a:noFill/>
        </p:spPr>
        <p:txBody>
          <a:bodyPr wrap="square">
            <a:spAutoFit/>
          </a:bodyPr>
          <a:lstStyle/>
          <a:p>
            <a:r>
              <a:rPr lang="en-GB" dirty="0"/>
              <a:t>09</a:t>
            </a:r>
          </a:p>
        </p:txBody>
      </p:sp>
    </p:spTree>
    <p:extLst>
      <p:ext uri="{BB962C8B-B14F-4D97-AF65-F5344CB8AC3E}">
        <p14:creationId xmlns:p14="http://schemas.microsoft.com/office/powerpoint/2010/main" val="13980653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641</Words>
  <Application>Microsoft Office PowerPoint</Application>
  <PresentationFormat>On-screen Show (16:9)</PresentationFormat>
  <Paragraphs>115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 Light</vt:lpstr>
      <vt:lpstr>Times New Roman</vt:lpstr>
      <vt:lpstr>Simple Light</vt:lpstr>
      <vt:lpstr>PowerPoint Presentation</vt:lpstr>
      <vt:lpstr>Introduction</vt:lpstr>
      <vt:lpstr>Objective</vt:lpstr>
      <vt:lpstr>Components We Used</vt:lpstr>
      <vt:lpstr>Circuit Diagram</vt:lpstr>
      <vt:lpstr>Working Rule</vt:lpstr>
      <vt:lpstr>Arduino Code</vt:lpstr>
      <vt:lpstr>Advantages and 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 OVER URBANIZATION</dc:title>
  <dc:creator>NDUB</dc:creator>
  <cp:lastModifiedBy>mddulalhossain2473@gmail.com</cp:lastModifiedBy>
  <cp:revision>18</cp:revision>
  <dcterms:modified xsi:type="dcterms:W3CDTF">2024-05-22T08:37:15Z</dcterms:modified>
</cp:coreProperties>
</file>