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57" r:id="rId4"/>
    <p:sldId id="278" r:id="rId5"/>
    <p:sldId id="281" r:id="rId6"/>
    <p:sldId id="284" r:id="rId7"/>
    <p:sldId id="258" r:id="rId8"/>
    <p:sldId id="285" r:id="rId9"/>
    <p:sldId id="273" r:id="rId10"/>
    <p:sldId id="274" r:id="rId11"/>
    <p:sldId id="291" r:id="rId12"/>
    <p:sldId id="290" r:id="rId13"/>
    <p:sldId id="276" r:id="rId14"/>
    <p:sldId id="289" r:id="rId15"/>
    <p:sldId id="277" r:id="rId16"/>
    <p:sldId id="286" r:id="rId17"/>
    <p:sldId id="287" r:id="rId18"/>
    <p:sldId id="288" r:id="rId19"/>
    <p:sldId id="282" r:id="rId20"/>
    <p:sldId id="283" r:id="rId21"/>
    <p:sldId id="265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A4E25-8881-9747-BDE6-0BF45B4B7CAA}" v="595" dt="2024-05-06T03:46:25.266"/>
    <p1510:client id="{695A65E6-5EC8-2D3F-12E4-584F5EF62AB3}" v="207" dt="2024-05-06T03:46:02.173"/>
    <p1510:client id="{F6067D91-AF3C-1ACE-98C5-346EABD8FAE2}" v="79" dt="2024-05-06T03:46:23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9"/>
    <p:restoredTop sz="94612"/>
  </p:normalViewPr>
  <p:slideViewPr>
    <p:cSldViewPr snapToGrid="0" snapToObjects="1">
      <p:cViewPr varScale="1">
        <p:scale>
          <a:sx n="225" d="100"/>
          <a:sy n="225" d="100"/>
        </p:scale>
        <p:origin x="176" y="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1:42:41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1307 1 24575,'-54'0'0,"-1"0"0,-11 0 0,1 1 0,1 2 0,12 2 0,17 8 0,5-3 0,0 2 0,9-7 0,0 3 0,3-7 0,-3 6 0,-1-6 0,5 3 0,-4-1 0,5-2 0,0 3 0,4-4 0,-3 0 0,7 0 0,-7 0 0,7 0 0,-7 0 0,7 0 0,-7 0 0,4 0 0,-1 0 0,-3 3 0,7-2 0,-7 3 0,7-4 0,-7 3 0,7-2 0,-7 3 0,7-4 0,-7 0 0,3 3 0,-4-2 0,0 3 0,5-4 0,-4 0 0,4 3 0,-1-3 0,-1 6 0,6-5 0,-7 2 0,2 0 0,-4-2 0,0 6 0,0-6 0,0 6 0,0-6 0,4 3 0,-3-1 0,7-2 0,-2 3 0,4-2 0,-1-1 0,0 4 0,1-1 0,-5 3 0,3 0 0,-7 1 0,3 3 0,-4-2 0,0 6 0,0-7 0,0 4 0,4-5 0,1 1 0,4-2 0,1 1 0,-1-3 0,3 1 0,1-2 0,0 4 0,2-1 0,-2 5 0,3 1 0,0 3 0,0 1 0,0 0 0,0 0 0,0 0 0,0 0 0,3-4 0,5-1 0,4-3 0,4 0 0,0 3 0,0-2 0,0 2 0,0-3 0,0 0 0,5 1 0,-4 2 0,10-1 0,-10 2 0,9-3 0,-3 0 0,5-4 0,0 3 0,-1-7 0,1 7 0,0-3 0,0 1 0,0-2 0,0 0 0,0-3 0,-1 3 0,1-4 0,7 0 0,-6 0 0,5 0 0,-6 0 0,0 0 0,0 0 0,0 0 0,0 0 0,-1 0 0,1 0 0,0 0 0,0 0 0,0 0 0,0 0 0,-6 0-6784,5 0 6784,-5 0 0,6 0 0,0 0 0,0 0 0,0 0 0,0 0 0,0 0 6784,-1 0-6784,1 0 0,0 0 0,-5-4 0,3-1 0,-3 1 0,-1-4 0,5 7 0,-10-6 0,4 6 0,1-7 0,-5 7 0,9-3 0,-8 4 0,3 0 0,0-4 0,-4 3 0,5-3 0,-1 4 0,-4 0 0,10 0 0,-10 0 0,9 0 0,-8 0 0,8 0 0,-9 0 0,5-4 0,-6 3 0,-1-2 0,1-1 0,0 3 0,-4-5 0,3 5 0,-7-2 0,7 3 0,-8 0 0,8-3 0,-7 2 0,3-3 0,0 1 0,-4 2 0,4-6 0,-4 6 0,4-5 0,-4 2 0,4-3 0,-4 0 0,-1 0 0,1 0 0,0 0 0,-1 1 0,1-1 0,0 0 0,-4 0 0,3 4 0,-5-3 0,2 2 0,1-7 0,-3 4 0,2-8 0,1 3 0,-4-4 0,4 0 0,-4 0 0,0 0 0,0 0 0,0 0 0,0 0 0,0 0 0,0 0 0,0 0 0,0 0 0,0 4 0,-4-3 0,-4 6 0,-1-6 0,-6 6 0,7-2 0,-7 3 0,7 1 0,-7 3 0,7-2 0,-7 2 0,3-4 0,-4 4 0,5-3 0,-4 3 0,3 0 0,0-3 0,-3 3 0,3 0 0,0-2 0,-3 5 0,7-5 0,-7 5 0,0-5 0,3 5 0,-6-3 0,6 1 0,0 2 0,-3-3 0,7 1 0,-10 2 0,9-2 0,-9 0 0,11 2 0,-4-3 0,0 4 0,3 0 0,-7 0 0,7 0 0,-7 0 0,7 0 0,-3 0 0,5 0 0,-1 0 0,0 0 0,1 0 0,-1 0 0,1 0 0,-1 0 0,0 0 0,-4 0 0,-1 0 0,0 0 0,1 0 0,5 0 0,-1 0 0,0 0 0,1 0 0,-1 0 0,1 0 0,0 0 0,-5 0 0,3 0 0,-7 0 0,3 0 0,-4 0 0,0 0 0,4 0 0,1 0 0,4 0 0,1 0 0,-1 0 0,-2 0 0,1 0 0,-5 0 0,5 0 0,-7 0 0,-2 0 0,-1 0 0,-3 0 0,0 0 0,7 0 0,-6 0 0,12 0 0,-3 0 0,2 0 0,-3 0 0,1 0 0,-4 0 0,3 0 0,-4 0 0,0 0 0,4 0 0,-3 0 0,8 0 0,-1 3 0,5 1 0,3-1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1:43:02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1:43:02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2809D-B36F-416A-B99C-872810CF0578}" type="datetimeFigureOut">
              <a:rPr lang="en-IN" smtClean="0"/>
              <a:t>24/01/25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21A3-F97D-4A95-85A8-50E8DEC15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33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521A3-F97D-4A95-85A8-50E8DEC155C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1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521A3-F97D-4A95-85A8-50E8DEC155C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00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5.png"/><Relationship Id="rId4" Type="http://schemas.openxmlformats.org/officeDocument/2006/relationships/customXml" Target="../ink/ink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8" y="1597819"/>
            <a:ext cx="8563708" cy="1664127"/>
          </a:xfrm>
        </p:spPr>
        <p:txBody>
          <a:bodyPr>
            <a:normAutofit/>
          </a:bodyPr>
          <a:lstStyle/>
          <a:p>
            <a:pPr fontAlgn="base"/>
            <a:r>
              <a:rPr lang="en-IN" sz="3600" b="1" dirty="0">
                <a:solidFill>
                  <a:srgbClr val="202124"/>
                </a:solidFill>
                <a:latin typeface="Times New Roman"/>
                <a:cs typeface="Times New Roman"/>
              </a:rPr>
              <a:t>Smart Dermatology with Deep Learning</a:t>
            </a:r>
            <a:endParaRPr lang="en-IN" sz="3600" b="1" i="0" dirty="0">
              <a:solidFill>
                <a:srgbClr val="202124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6761" y="3591153"/>
            <a:ext cx="2354615" cy="146801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l"/>
            <a:r>
              <a:rPr lang="en-US" sz="3600" b="1">
                <a:latin typeface="Times New Roman"/>
                <a:cs typeface="Times New Roman"/>
              </a:rPr>
              <a:t>Team members:</a:t>
            </a:r>
            <a:endParaRPr lang="en-US" sz="4800" b="1">
              <a:latin typeface="Times New Roman"/>
              <a:cs typeface="Times New Roman"/>
            </a:endParaRPr>
          </a:p>
          <a:p>
            <a:pPr algn="l"/>
            <a:r>
              <a:rPr lang="en-US" sz="3200">
                <a:latin typeface="Times New Roman"/>
                <a:cs typeface="Times New Roman"/>
              </a:rPr>
              <a:t>Shiva Shankar Kanike</a:t>
            </a:r>
          </a:p>
          <a:p>
            <a:pPr algn="l"/>
            <a:r>
              <a:rPr lang="en-US" sz="3200">
                <a:latin typeface="Times New Roman"/>
                <a:cs typeface="Times New Roman"/>
              </a:rPr>
              <a:t>Sridhar Kandi</a:t>
            </a:r>
          </a:p>
          <a:p>
            <a:pPr algn="l"/>
            <a:r>
              <a:rPr lang="en-US" sz="3200">
                <a:latin typeface="Times New Roman"/>
                <a:cs typeface="Times New Roman"/>
              </a:rPr>
              <a:t>Tauseef Taufiq K</a:t>
            </a:r>
            <a:r>
              <a:rPr lang="en-US">
                <a:latin typeface="Times New Roman"/>
                <a:cs typeface="Times New Roman"/>
              </a:rPr>
              <a:t> </a:t>
            </a:r>
            <a:endParaRPr lang="en-US" sz="3200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16374-EA9C-24EB-21F0-3633EC84D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A328-55A3-4CBD-D2C9-073E787F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2400" b="1" i="0">
                <a:effectLst/>
                <a:latin typeface="Times New Roman"/>
                <a:cs typeface="Times New Roman"/>
              </a:rPr>
              <a:t>Model Development</a:t>
            </a:r>
            <a:endParaRPr lang="en-IN" sz="2400" b="1">
              <a:latin typeface="Times New Roman"/>
              <a:cs typeface="Times New Roman"/>
            </a:endParaRPr>
          </a:p>
        </p:txBody>
      </p:sp>
      <p:pic>
        <p:nvPicPr>
          <p:cNvPr id="4098" name="Picture 2" descr="TensorFlow Intro">
            <a:extLst>
              <a:ext uri="{FF2B5EF4-FFF2-40B4-BE49-F238E27FC236}">
                <a16:creationId xmlns:a16="http://schemas.microsoft.com/office/drawing/2014/main" id="{C8E6BE04-45E4-6079-CEA8-B5193C6C6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222" y="1973545"/>
            <a:ext cx="2570285" cy="16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E907-DB42-E64D-B4DE-5CC9C589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75085" y="1451426"/>
            <a:ext cx="5811715" cy="317339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Times New Roman"/>
                <a:cs typeface="Times New Roman"/>
              </a:rPr>
              <a:t>Employed </a:t>
            </a:r>
            <a:r>
              <a:rPr lang="en-US" sz="1800" b="1">
                <a:latin typeface="Times New Roman"/>
                <a:cs typeface="Times New Roman"/>
              </a:rPr>
              <a:t>Convolutional Neural Networks(CNN) </a:t>
            </a:r>
            <a:r>
              <a:rPr lang="en-US" sz="1800">
                <a:latin typeface="Times New Roman"/>
                <a:cs typeface="Times New Roman"/>
              </a:rPr>
              <a:t>for effective image classification capturing spatial hierarchies through convolutional filters.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Times New Roman"/>
                <a:cs typeface="Times New Roman"/>
              </a:rPr>
              <a:t>Utilize TensorFlow integrated with Apache Spark to develop robust neural models while handling large-scale datasets efficiently.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Times New Roman"/>
                <a:cs typeface="Times New Roman"/>
              </a:rPr>
              <a:t>Monitor accuracy, precision, recall, and F1-score to assess and enhance model effectiveness during the training process.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Times New Roman"/>
                <a:cs typeface="Times New Roman"/>
              </a:rPr>
              <a:t>Connect the trained TensorFlow model to a </a:t>
            </a:r>
            <a:r>
              <a:rPr lang="en-US" sz="1800" err="1">
                <a:latin typeface="Times New Roman"/>
                <a:cs typeface="Times New Roman"/>
              </a:rPr>
              <a:t>Streamlit</a:t>
            </a:r>
            <a:r>
              <a:rPr lang="en-US" sz="1800">
                <a:latin typeface="Times New Roman"/>
                <a:cs typeface="Times New Roman"/>
              </a:rPr>
              <a:t> UI for real-time image classification, enabling practical deployment and user interaction.</a:t>
            </a:r>
            <a:endParaRPr lang="en-IN" sz="18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IN"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492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8A13-A1E2-B7B8-E1D0-18F5775C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6" y="702644"/>
            <a:ext cx="8282354" cy="352433"/>
          </a:xfrm>
        </p:spPr>
        <p:txBody>
          <a:bodyPr>
            <a:noAutofit/>
          </a:bodyPr>
          <a:lstStyle/>
          <a:p>
            <a:pPr algn="l"/>
            <a:r>
              <a:rPr lang="en-US" sz="2400" b="1">
                <a:latin typeface="Times New Roman"/>
                <a:cs typeface="Times New Roman"/>
              </a:rPr>
              <a:t>Confusion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D79D4-AB76-A768-D3B9-1E06B5018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415" y="1086338"/>
            <a:ext cx="4636756" cy="40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3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99F3-7282-6E73-96BB-6ACBE254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>
                <a:latin typeface="Times New Roman"/>
                <a:cs typeface="Times New Roman"/>
              </a:rPr>
              <a:t>Accuracy &amp; Loss Over </a:t>
            </a:r>
            <a:r>
              <a:rPr lang="en-US" sz="2400" b="1" err="1">
                <a:latin typeface="Times New Roman"/>
                <a:cs typeface="Times New Roman"/>
              </a:rPr>
              <a:t>Epocs</a:t>
            </a:r>
            <a:endParaRPr lang="en-US" sz="2400" b="1">
              <a:latin typeface="Times New Roman"/>
              <a:cs typeface="Times New Roman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45B330-F3B5-D0E2-9A09-513BF8621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52" y="1609725"/>
            <a:ext cx="7650495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9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E2211-F448-9004-2D24-5EB27E9B1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756F-1A17-3C32-F566-7A43DBFF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413979"/>
          </a:xfrm>
        </p:spPr>
        <p:txBody>
          <a:bodyPr>
            <a:normAutofit fontScale="90000"/>
          </a:bodyPr>
          <a:lstStyle/>
          <a:p>
            <a:pPr algn="l"/>
            <a:r>
              <a:rPr lang="en-IN" sz="2400" b="1" i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Model Evaluation and Testing</a:t>
            </a:r>
            <a:endParaRPr lang="en-IN" sz="2400" b="1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A0216-3AEC-0859-F38E-717DBB70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69" y="1254653"/>
            <a:ext cx="5621703" cy="2328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7239D6-9999-2CD6-AF01-643CFEC80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4" y="3637461"/>
            <a:ext cx="7227277" cy="123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3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BB32-708D-D24C-9EBB-439A8215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>
                <a:latin typeface="Times New Roman"/>
                <a:cs typeface="Times New Roman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6B0A-FAAF-BCDA-537E-4FA0A58D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709"/>
            <a:ext cx="8229600" cy="3247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When tested with 2000 Images: [ Accuracy is 16.03% ]</a:t>
            </a:r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When tested with 5000 Images: </a:t>
            </a:r>
            <a:r>
              <a:rPr lang="en-US" sz="1800">
                <a:ea typeface="+mn-lt"/>
                <a:cs typeface="+mn-lt"/>
              </a:rPr>
              <a:t>[ Accuracy is 36.56% ]</a:t>
            </a:r>
            <a:endParaRPr lang="en-US" sz="1800"/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When tested with 100000 Images: </a:t>
            </a:r>
            <a:r>
              <a:rPr lang="en-US" sz="1800">
                <a:ea typeface="+mn-lt"/>
                <a:cs typeface="+mn-lt"/>
              </a:rPr>
              <a:t>[ Accuracy is 56.10% ]</a:t>
            </a:r>
            <a:endParaRPr lang="en-US" sz="1800">
              <a:cs typeface="Calibri"/>
            </a:endParaRPr>
          </a:p>
          <a:p>
            <a:endParaRPr lang="en-US" sz="1800"/>
          </a:p>
          <a:p>
            <a:endParaRPr lang="en-US" sz="1800"/>
          </a:p>
        </p:txBody>
      </p:sp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0CFC9379-6414-4588-3382-FD21373B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65" y="3977766"/>
            <a:ext cx="6752467" cy="768513"/>
          </a:xfrm>
          <a:prstGeom prst="rect">
            <a:avLst/>
          </a:prstGeom>
        </p:spPr>
      </p:pic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40CA6A85-FD69-1AE5-A996-ACC2E6F2D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66" y="2728989"/>
            <a:ext cx="6752467" cy="734452"/>
          </a:xfrm>
          <a:prstGeom prst="rect">
            <a:avLst/>
          </a:prstGeom>
        </p:spPr>
      </p:pic>
      <p:pic>
        <p:nvPicPr>
          <p:cNvPr id="6" name="Picture 5" descr="A close-up of a message&#10;&#10;Description automatically generated">
            <a:extLst>
              <a:ext uri="{FF2B5EF4-FFF2-40B4-BE49-F238E27FC236}">
                <a16:creationId xmlns:a16="http://schemas.microsoft.com/office/drawing/2014/main" id="{A2D8CBEC-B119-C336-7B00-998F167F0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66" y="1683433"/>
            <a:ext cx="7047617" cy="73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60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50812-82A6-98CA-8121-D8BAA1E9F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7BFE-0263-E668-E47E-DD6DC014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i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Integration with MongoDB</a:t>
            </a:r>
            <a:endParaRPr lang="en-IN" sz="24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F311-27E9-99C2-E866-FE553DE9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latin typeface="Times New Roman"/>
                <a:cs typeface="Times New Roman"/>
              </a:rPr>
              <a:t>Results Storage: </a:t>
            </a:r>
            <a:r>
              <a:rPr lang="en-US" sz="1800">
                <a:latin typeface="Times New Roman"/>
                <a:cs typeface="Times New Roman"/>
              </a:rPr>
              <a:t>Store training, testing outcomes, and image metadata in MongoDB for streamlined analysis and access.</a:t>
            </a:r>
          </a:p>
        </p:txBody>
      </p:sp>
      <p:pic>
        <p:nvPicPr>
          <p:cNvPr id="2050" name="Picture 2" descr="What Is MongoDB? | Feature Overview and FAQ | OpenLogic by Perforce">
            <a:extLst>
              <a:ext uri="{FF2B5EF4-FFF2-40B4-BE49-F238E27FC236}">
                <a16:creationId xmlns:a16="http://schemas.microsoft.com/office/drawing/2014/main" id="{B9245029-38B7-51ED-B95B-EDA6D6218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890" y="2288846"/>
            <a:ext cx="2539252" cy="168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ngod, mongo, mongosh, mongos, what now? - Helen Scott">
            <a:extLst>
              <a:ext uri="{FF2B5EF4-FFF2-40B4-BE49-F238E27FC236}">
                <a16:creationId xmlns:a16="http://schemas.microsoft.com/office/drawing/2014/main" id="{FCC51325-09BB-146A-F9E7-99D6BF985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33" y="2571750"/>
            <a:ext cx="40767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98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4E23-5D51-0207-53ED-4F99FB91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68" y="702644"/>
            <a:ext cx="8080131" cy="466733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latin typeface="Times New Roman"/>
                <a:cs typeface="Times New Roman"/>
              </a:rPr>
              <a:t>MongoDB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555C8-FF78-91B9-7ADF-0C6AD970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8" y="1169377"/>
            <a:ext cx="7714154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3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82DC-BACF-91D1-0901-49F83E0C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IN" sz="3700" b="1">
                <a:latin typeface="Times New Roman"/>
                <a:cs typeface="Times New Roman"/>
              </a:rPr>
              <a:t>UI Interface using </a:t>
            </a:r>
            <a:r>
              <a:rPr lang="en-IN" sz="3700" b="1" err="1">
                <a:latin typeface="Times New Roman"/>
                <a:cs typeface="Times New Roman"/>
              </a:rPr>
              <a:t>Streamlit</a:t>
            </a:r>
            <a:r>
              <a:rPr lang="en-IN" sz="3700" b="1">
                <a:latin typeface="Times New Roman"/>
                <a:cs typeface="Times New Roman"/>
              </a:rPr>
              <a:t>:</a:t>
            </a:r>
            <a:endParaRPr lang="en-US" sz="37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3395-FD37-CF08-9F1A-696F80B8E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8" y="1547446"/>
            <a:ext cx="7605347" cy="31365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500" b="1" i="0" err="1">
                <a:effectLst/>
                <a:latin typeface="Times New Roman"/>
                <a:cs typeface="Times New Roman"/>
              </a:rPr>
              <a:t>Streamlit</a:t>
            </a:r>
            <a:r>
              <a:rPr lang="en-US" sz="1500" b="0" i="0">
                <a:effectLst/>
                <a:latin typeface="Times New Roman"/>
                <a:cs typeface="Times New Roman"/>
              </a:rPr>
              <a:t> is a user-friendly, open-source Python library designed for rapid development of interactive web applications. With minimal code, data scientists can create compelling data-driven apps seamlessly integrating with popular libraries</a:t>
            </a:r>
          </a:p>
          <a:p>
            <a:pPr algn="just">
              <a:lnSpc>
                <a:spcPct val="90000"/>
              </a:lnSpc>
            </a:pPr>
            <a:endParaRPr lang="en-US" sz="1500">
              <a:latin typeface="Times New Roman"/>
              <a:cs typeface="Times New Roman"/>
            </a:endParaRPr>
          </a:p>
          <a:p>
            <a:pPr algn="just">
              <a:lnSpc>
                <a:spcPct val="90000"/>
              </a:lnSpc>
            </a:pPr>
            <a:endParaRPr lang="en-US" sz="1500">
              <a:latin typeface="Times New Roman"/>
              <a:cs typeface="Times New Roman"/>
            </a:endParaRPr>
          </a:p>
          <a:p>
            <a:pPr algn="just">
              <a:lnSpc>
                <a:spcPct val="90000"/>
              </a:lnSpc>
            </a:pPr>
            <a:r>
              <a:rPr lang="en-US" sz="1500" b="1">
                <a:latin typeface="Times New Roman"/>
                <a:cs typeface="Times New Roman"/>
              </a:rPr>
              <a:t>Advantages: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i="0" u="sng">
                <a:effectLst/>
                <a:latin typeface="Times New Roman"/>
                <a:cs typeface="Times New Roman"/>
              </a:rPr>
              <a:t>Simplicity</a:t>
            </a:r>
            <a:endParaRPr lang="en-US" sz="1500" u="sng">
              <a:latin typeface="Times New Roman"/>
              <a:cs typeface="Times New Roman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i="0" u="sng">
                <a:effectLst/>
                <a:latin typeface="Times New Roman"/>
                <a:cs typeface="Times New Roman"/>
              </a:rPr>
              <a:t>Easy deployment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u="sng">
                <a:latin typeface="Times New Roman"/>
                <a:cs typeface="Times New Roman"/>
              </a:rPr>
              <a:t>Fastness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i="0" u="sng">
                <a:effectLst/>
                <a:latin typeface="Times New Roman"/>
                <a:cs typeface="Times New Roman"/>
              </a:rPr>
              <a:t>Easy integration</a:t>
            </a:r>
            <a:endParaRPr lang="en-US" sz="1500" i="0">
              <a:effectLst/>
              <a:latin typeface="Times New Roman"/>
              <a:cs typeface="Times New Roman"/>
            </a:endParaRPr>
          </a:p>
          <a:p>
            <a:pPr algn="just">
              <a:lnSpc>
                <a:spcPct val="90000"/>
              </a:lnSpc>
            </a:pPr>
            <a:endParaRPr lang="en-US" sz="1500">
              <a:latin typeface="Times New Roman"/>
              <a:cs typeface="Times New Roman"/>
            </a:endParaRPr>
          </a:p>
        </p:txBody>
      </p:sp>
      <p:pic>
        <p:nvPicPr>
          <p:cNvPr id="4" name="Picture 2" descr="Python Tutorial: Streamlit | DataCamp">
            <a:extLst>
              <a:ext uri="{FF2B5EF4-FFF2-40B4-BE49-F238E27FC236}">
                <a16:creationId xmlns:a16="http://schemas.microsoft.com/office/drawing/2014/main" id="{BE899431-EC3B-EC16-D3CB-68A5019D0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6478" y="2412684"/>
            <a:ext cx="2403600" cy="140610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3881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8F10-64C2-206C-DDD0-14B246AA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702644"/>
            <a:ext cx="8343900" cy="352433"/>
          </a:xfrm>
        </p:spPr>
        <p:txBody>
          <a:bodyPr>
            <a:noAutofit/>
          </a:bodyPr>
          <a:lstStyle/>
          <a:p>
            <a:pPr algn="l"/>
            <a:r>
              <a:rPr lang="en-US" sz="2400" b="1">
                <a:latin typeface="Times New Roman"/>
                <a:cs typeface="Times New Roman"/>
              </a:rPr>
              <a:t>Results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EE603-7D5E-4C33-2EA0-559639118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484" y="1537860"/>
            <a:ext cx="2941376" cy="3433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7F493-2322-BC2C-33A8-63321AB04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53" y="1420864"/>
            <a:ext cx="2575737" cy="2052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FD9A86-0625-6ED5-215C-9B0925E741B4}"/>
              </a:ext>
            </a:extLst>
          </p:cNvPr>
          <p:cNvSpPr txBox="1"/>
          <p:nvPr/>
        </p:nvSpPr>
        <p:spPr>
          <a:xfrm>
            <a:off x="5531712" y="1168528"/>
            <a:ext cx="1250663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 b="1">
                <a:latin typeface="Times New Roman"/>
                <a:cs typeface="Times New Roman"/>
              </a:rPr>
              <a:t>App Output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61838A1-C332-9C4E-A25A-FF39D85836F7}"/>
              </a:ext>
            </a:extLst>
          </p:cNvPr>
          <p:cNvSpPr/>
          <p:nvPr/>
        </p:nvSpPr>
        <p:spPr>
          <a:xfrm>
            <a:off x="1248508" y="1661551"/>
            <a:ext cx="756138" cy="826672"/>
          </a:xfrm>
          <a:custGeom>
            <a:avLst/>
            <a:gdLst>
              <a:gd name="connsiteX0" fmla="*/ 351692 w 756138"/>
              <a:gd name="connsiteY0" fmla="*/ 26572 h 826672"/>
              <a:gd name="connsiteX1" fmla="*/ 281354 w 756138"/>
              <a:gd name="connsiteY1" fmla="*/ 35364 h 826672"/>
              <a:gd name="connsiteX2" fmla="*/ 211015 w 756138"/>
              <a:gd name="connsiteY2" fmla="*/ 61741 h 826672"/>
              <a:gd name="connsiteX3" fmla="*/ 175846 w 756138"/>
              <a:gd name="connsiteY3" fmla="*/ 70534 h 826672"/>
              <a:gd name="connsiteX4" fmla="*/ 123092 w 756138"/>
              <a:gd name="connsiteY4" fmla="*/ 88118 h 826672"/>
              <a:gd name="connsiteX5" fmla="*/ 96715 w 756138"/>
              <a:gd name="connsiteY5" fmla="*/ 96911 h 826672"/>
              <a:gd name="connsiteX6" fmla="*/ 43961 w 756138"/>
              <a:gd name="connsiteY6" fmla="*/ 140872 h 826672"/>
              <a:gd name="connsiteX7" fmla="*/ 26377 w 756138"/>
              <a:gd name="connsiteY7" fmla="*/ 167249 h 826672"/>
              <a:gd name="connsiteX8" fmla="*/ 8792 w 756138"/>
              <a:gd name="connsiteY8" fmla="*/ 237587 h 826672"/>
              <a:gd name="connsiteX9" fmla="*/ 0 w 756138"/>
              <a:gd name="connsiteY9" fmla="*/ 290341 h 826672"/>
              <a:gd name="connsiteX10" fmla="*/ 8792 w 756138"/>
              <a:gd name="connsiteY10" fmla="*/ 448603 h 826672"/>
              <a:gd name="connsiteX11" fmla="*/ 26377 w 756138"/>
              <a:gd name="connsiteY11" fmla="*/ 501357 h 826672"/>
              <a:gd name="connsiteX12" fmla="*/ 43961 w 756138"/>
              <a:gd name="connsiteY12" fmla="*/ 580487 h 826672"/>
              <a:gd name="connsiteX13" fmla="*/ 70338 w 756138"/>
              <a:gd name="connsiteY13" fmla="*/ 677203 h 826672"/>
              <a:gd name="connsiteX14" fmla="*/ 123092 w 756138"/>
              <a:gd name="connsiteY14" fmla="*/ 721164 h 826672"/>
              <a:gd name="connsiteX15" fmla="*/ 175846 w 756138"/>
              <a:gd name="connsiteY15" fmla="*/ 765126 h 826672"/>
              <a:gd name="connsiteX16" fmla="*/ 228600 w 756138"/>
              <a:gd name="connsiteY16" fmla="*/ 782711 h 826672"/>
              <a:gd name="connsiteX17" fmla="*/ 254977 w 756138"/>
              <a:gd name="connsiteY17" fmla="*/ 791503 h 826672"/>
              <a:gd name="connsiteX18" fmla="*/ 281354 w 756138"/>
              <a:gd name="connsiteY18" fmla="*/ 809087 h 826672"/>
              <a:gd name="connsiteX19" fmla="*/ 369277 w 756138"/>
              <a:gd name="connsiteY19" fmla="*/ 826672 h 826672"/>
              <a:gd name="connsiteX20" fmla="*/ 624254 w 756138"/>
              <a:gd name="connsiteY20" fmla="*/ 817880 h 826672"/>
              <a:gd name="connsiteX21" fmla="*/ 650630 w 756138"/>
              <a:gd name="connsiteY21" fmla="*/ 809087 h 826672"/>
              <a:gd name="connsiteX22" fmla="*/ 703384 w 756138"/>
              <a:gd name="connsiteY22" fmla="*/ 765126 h 826672"/>
              <a:gd name="connsiteX23" fmla="*/ 738554 w 756138"/>
              <a:gd name="connsiteY23" fmla="*/ 712372 h 826672"/>
              <a:gd name="connsiteX24" fmla="*/ 756138 w 756138"/>
              <a:gd name="connsiteY24" fmla="*/ 685995 h 826672"/>
              <a:gd name="connsiteX25" fmla="*/ 747346 w 756138"/>
              <a:gd name="connsiteY25" fmla="*/ 431018 h 826672"/>
              <a:gd name="connsiteX26" fmla="*/ 729761 w 756138"/>
              <a:gd name="connsiteY26" fmla="*/ 290341 h 826672"/>
              <a:gd name="connsiteX27" fmla="*/ 712177 w 756138"/>
              <a:gd name="connsiteY27" fmla="*/ 228795 h 826672"/>
              <a:gd name="connsiteX28" fmla="*/ 677007 w 756138"/>
              <a:gd name="connsiteY28" fmla="*/ 176041 h 826672"/>
              <a:gd name="connsiteX29" fmla="*/ 641838 w 756138"/>
              <a:gd name="connsiteY29" fmla="*/ 114495 h 826672"/>
              <a:gd name="connsiteX30" fmla="*/ 615461 w 756138"/>
              <a:gd name="connsiteY30" fmla="*/ 88118 h 826672"/>
              <a:gd name="connsiteX31" fmla="*/ 571500 w 756138"/>
              <a:gd name="connsiteY31" fmla="*/ 52949 h 826672"/>
              <a:gd name="connsiteX32" fmla="*/ 545123 w 756138"/>
              <a:gd name="connsiteY32" fmla="*/ 35364 h 826672"/>
              <a:gd name="connsiteX33" fmla="*/ 492369 w 756138"/>
              <a:gd name="connsiteY33" fmla="*/ 17780 h 826672"/>
              <a:gd name="connsiteX34" fmla="*/ 465992 w 756138"/>
              <a:gd name="connsiteY34" fmla="*/ 195 h 826672"/>
              <a:gd name="connsiteX35" fmla="*/ 307730 w 756138"/>
              <a:gd name="connsiteY35" fmla="*/ 17780 h 826672"/>
              <a:gd name="connsiteX36" fmla="*/ 281354 w 756138"/>
              <a:gd name="connsiteY36" fmla="*/ 61741 h 826672"/>
              <a:gd name="connsiteX37" fmla="*/ 272561 w 756138"/>
              <a:gd name="connsiteY37" fmla="*/ 88118 h 82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56138" h="826672">
                <a:moveTo>
                  <a:pt x="351692" y="26572"/>
                </a:moveTo>
                <a:cubicBezTo>
                  <a:pt x="328246" y="29503"/>
                  <a:pt x="304601" y="31137"/>
                  <a:pt x="281354" y="35364"/>
                </a:cubicBezTo>
                <a:cubicBezTo>
                  <a:pt x="267782" y="37832"/>
                  <a:pt x="216279" y="59986"/>
                  <a:pt x="211015" y="61741"/>
                </a:cubicBezTo>
                <a:cubicBezTo>
                  <a:pt x="199551" y="65562"/>
                  <a:pt x="187420" y="67062"/>
                  <a:pt x="175846" y="70534"/>
                </a:cubicBezTo>
                <a:cubicBezTo>
                  <a:pt x="158092" y="75860"/>
                  <a:pt x="140677" y="82256"/>
                  <a:pt x="123092" y="88118"/>
                </a:cubicBezTo>
                <a:cubicBezTo>
                  <a:pt x="114300" y="91049"/>
                  <a:pt x="104427" y="91770"/>
                  <a:pt x="96715" y="96911"/>
                </a:cubicBezTo>
                <a:cubicBezTo>
                  <a:pt x="70779" y="114201"/>
                  <a:pt x="65116" y="115485"/>
                  <a:pt x="43961" y="140872"/>
                </a:cubicBezTo>
                <a:cubicBezTo>
                  <a:pt x="37196" y="148990"/>
                  <a:pt x="31103" y="157798"/>
                  <a:pt x="26377" y="167249"/>
                </a:cubicBezTo>
                <a:cubicBezTo>
                  <a:pt x="17660" y="184684"/>
                  <a:pt x="11659" y="221815"/>
                  <a:pt x="8792" y="237587"/>
                </a:cubicBezTo>
                <a:cubicBezTo>
                  <a:pt x="5603" y="255127"/>
                  <a:pt x="2931" y="272756"/>
                  <a:pt x="0" y="290341"/>
                </a:cubicBezTo>
                <a:cubicBezTo>
                  <a:pt x="2931" y="343095"/>
                  <a:pt x="2239" y="396176"/>
                  <a:pt x="8792" y="448603"/>
                </a:cubicBezTo>
                <a:cubicBezTo>
                  <a:pt x="11091" y="466996"/>
                  <a:pt x="22742" y="483181"/>
                  <a:pt x="26377" y="501357"/>
                </a:cubicBezTo>
                <a:cubicBezTo>
                  <a:pt x="52882" y="633883"/>
                  <a:pt x="19138" y="468787"/>
                  <a:pt x="43961" y="580487"/>
                </a:cubicBezTo>
                <a:cubicBezTo>
                  <a:pt x="47885" y="598145"/>
                  <a:pt x="58577" y="665442"/>
                  <a:pt x="70338" y="677203"/>
                </a:cubicBezTo>
                <a:cubicBezTo>
                  <a:pt x="147399" y="754264"/>
                  <a:pt x="49646" y="659960"/>
                  <a:pt x="123092" y="721164"/>
                </a:cubicBezTo>
                <a:cubicBezTo>
                  <a:pt x="146756" y="740883"/>
                  <a:pt x="147779" y="752652"/>
                  <a:pt x="175846" y="765126"/>
                </a:cubicBezTo>
                <a:cubicBezTo>
                  <a:pt x="192784" y="772654"/>
                  <a:pt x="211015" y="776849"/>
                  <a:pt x="228600" y="782711"/>
                </a:cubicBezTo>
                <a:cubicBezTo>
                  <a:pt x="237392" y="785642"/>
                  <a:pt x="247266" y="786362"/>
                  <a:pt x="254977" y="791503"/>
                </a:cubicBezTo>
                <a:cubicBezTo>
                  <a:pt x="263769" y="797364"/>
                  <a:pt x="271903" y="804361"/>
                  <a:pt x="281354" y="809087"/>
                </a:cubicBezTo>
                <a:cubicBezTo>
                  <a:pt x="305911" y="821366"/>
                  <a:pt x="346586" y="823431"/>
                  <a:pt x="369277" y="826672"/>
                </a:cubicBezTo>
                <a:cubicBezTo>
                  <a:pt x="454269" y="823741"/>
                  <a:pt x="539377" y="823185"/>
                  <a:pt x="624254" y="817880"/>
                </a:cubicBezTo>
                <a:cubicBezTo>
                  <a:pt x="633504" y="817302"/>
                  <a:pt x="642341" y="813232"/>
                  <a:pt x="650630" y="809087"/>
                </a:cubicBezTo>
                <a:cubicBezTo>
                  <a:pt x="669105" y="799850"/>
                  <a:pt x="691008" y="781038"/>
                  <a:pt x="703384" y="765126"/>
                </a:cubicBezTo>
                <a:cubicBezTo>
                  <a:pt x="716359" y="748444"/>
                  <a:pt x="726831" y="729957"/>
                  <a:pt x="738554" y="712372"/>
                </a:cubicBezTo>
                <a:lnTo>
                  <a:pt x="756138" y="685995"/>
                </a:lnTo>
                <a:cubicBezTo>
                  <a:pt x="753207" y="601003"/>
                  <a:pt x="751593" y="515955"/>
                  <a:pt x="747346" y="431018"/>
                </a:cubicBezTo>
                <a:cubicBezTo>
                  <a:pt x="744149" y="367077"/>
                  <a:pt x="741695" y="344045"/>
                  <a:pt x="729761" y="290341"/>
                </a:cubicBezTo>
                <a:cubicBezTo>
                  <a:pt x="728075" y="282754"/>
                  <a:pt x="717616" y="238585"/>
                  <a:pt x="712177" y="228795"/>
                </a:cubicBezTo>
                <a:cubicBezTo>
                  <a:pt x="701913" y="210320"/>
                  <a:pt x="686458" y="194944"/>
                  <a:pt x="677007" y="176041"/>
                </a:cubicBezTo>
                <a:cubicBezTo>
                  <a:pt x="666256" y="154539"/>
                  <a:pt x="657374" y="133138"/>
                  <a:pt x="641838" y="114495"/>
                </a:cubicBezTo>
                <a:cubicBezTo>
                  <a:pt x="633878" y="104943"/>
                  <a:pt x="623421" y="97670"/>
                  <a:pt x="615461" y="88118"/>
                </a:cubicBezTo>
                <a:cubicBezTo>
                  <a:pt x="584869" y="51407"/>
                  <a:pt x="614802" y="67382"/>
                  <a:pt x="571500" y="52949"/>
                </a:cubicBezTo>
                <a:cubicBezTo>
                  <a:pt x="562708" y="47087"/>
                  <a:pt x="554779" y="39656"/>
                  <a:pt x="545123" y="35364"/>
                </a:cubicBezTo>
                <a:cubicBezTo>
                  <a:pt x="528185" y="27836"/>
                  <a:pt x="492369" y="17780"/>
                  <a:pt x="492369" y="17780"/>
                </a:cubicBezTo>
                <a:cubicBezTo>
                  <a:pt x="483577" y="11918"/>
                  <a:pt x="476532" y="948"/>
                  <a:pt x="465992" y="195"/>
                </a:cubicBezTo>
                <a:cubicBezTo>
                  <a:pt x="437538" y="-1838"/>
                  <a:pt x="344409" y="12540"/>
                  <a:pt x="307730" y="17780"/>
                </a:cubicBezTo>
                <a:cubicBezTo>
                  <a:pt x="298938" y="32434"/>
                  <a:pt x="288996" y="46456"/>
                  <a:pt x="281354" y="61741"/>
                </a:cubicBezTo>
                <a:cubicBezTo>
                  <a:pt x="277209" y="70031"/>
                  <a:pt x="272561" y="88118"/>
                  <a:pt x="272561" y="88118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47C71D7-8DEF-154C-807E-11919A3F268F}"/>
                  </a:ext>
                </a:extLst>
              </p14:cNvPr>
              <p14:cNvContentPartPr/>
              <p14:nvPr/>
            </p14:nvContentPartPr>
            <p14:xfrm>
              <a:off x="4939574" y="4799160"/>
              <a:ext cx="753480" cy="216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47C71D7-8DEF-154C-807E-11919A3F26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3454" y="4793040"/>
                <a:ext cx="765720" cy="2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1251372-2AB1-1C25-CA7D-7D00B194CC38}"/>
              </a:ext>
            </a:extLst>
          </p:cNvPr>
          <p:cNvGrpSpPr/>
          <p:nvPr/>
        </p:nvGrpSpPr>
        <p:grpSpPr>
          <a:xfrm>
            <a:off x="1739174" y="3995280"/>
            <a:ext cx="360" cy="360"/>
            <a:chOff x="1739174" y="399528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6814FB-E89E-AC8B-B4BF-FF65AB40CD0D}"/>
                    </a:ext>
                  </a:extLst>
                </p14:cNvPr>
                <p14:cNvContentPartPr/>
                <p14:nvPr/>
              </p14:nvContentPartPr>
              <p14:xfrm>
                <a:off x="1739174" y="399528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6814FB-E89E-AC8B-B4BF-FF65AB40CD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33054" y="39891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BBA602-B259-D9FC-8300-F83A531EDABF}"/>
                    </a:ext>
                  </a:extLst>
                </p14:cNvPr>
                <p14:cNvContentPartPr/>
                <p14:nvPr/>
              </p14:nvContentPartPr>
              <p14:xfrm>
                <a:off x="1739174" y="399528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BBA602-B259-D9FC-8300-F83A531EDA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33054" y="39891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536A6C1-390C-7FF4-B162-1790698656C7}"/>
              </a:ext>
            </a:extLst>
          </p:cNvPr>
          <p:cNvSpPr txBox="1"/>
          <p:nvPr/>
        </p:nvSpPr>
        <p:spPr>
          <a:xfrm>
            <a:off x="677008" y="3912576"/>
            <a:ext cx="339383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>
                <a:latin typeface="Times New Roman"/>
                <a:cs typeface="Times New Roman"/>
              </a:rPr>
              <a:t>From the Pictures we can observe that the image uploaded from the image directory is predicted </a:t>
            </a:r>
            <a:r>
              <a:rPr lang="en-US" sz="1600" b="1">
                <a:solidFill>
                  <a:srgbClr val="00B050"/>
                </a:solidFill>
                <a:latin typeface="Times New Roman"/>
                <a:cs typeface="Times New Roman"/>
              </a:rPr>
              <a:t>correctly.</a:t>
            </a:r>
          </a:p>
        </p:txBody>
      </p:sp>
    </p:spTree>
    <p:extLst>
      <p:ext uri="{BB962C8B-B14F-4D97-AF65-F5344CB8AC3E}">
        <p14:creationId xmlns:p14="http://schemas.microsoft.com/office/powerpoint/2010/main" val="270156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C626-3ED0-0045-9AAC-883D7D9F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B1CB-F375-7F60-68D7-C1E6AED5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5561"/>
            <a:ext cx="8229600" cy="354329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Effectively classified skin disease images into ten distinct categories using a convolutional neural network (CNN), showcasing the model’s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Recorded a test dataset accuracy of 56.10%, highlighting opportunities for improved generalization across unseen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Anticipate that refining the CNN architecture and allocating more computational resources will significantly enhance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Utilized Apache Spark for data processing, MongoDB for data management, and Power BI for visualization, creating a scalable and robust solution.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Developed a </a:t>
            </a:r>
            <a:r>
              <a:rPr lang="en-US" sz="1800" b="0" i="0" u="none" strike="noStrike" err="1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Streamlit</a:t>
            </a:r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 web app for on-the-fly model testing and user engagement, extending the model’s practical usability.</a:t>
            </a:r>
          </a:p>
        </p:txBody>
      </p:sp>
    </p:spTree>
    <p:extLst>
      <p:ext uri="{BB962C8B-B14F-4D97-AF65-F5344CB8AC3E}">
        <p14:creationId xmlns:p14="http://schemas.microsoft.com/office/powerpoint/2010/main" val="397717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F98BF6-5039-9530-833D-53FB0AF6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396868" cy="2984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>
                <a:latin typeface="Times New Roman"/>
                <a:cs typeface="Times New Roman"/>
              </a:rPr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>
                <a:latin typeface="Times New Roman"/>
                <a:cs typeface="Times New Roman"/>
              </a:rPr>
              <a:t>Data Preparation 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>
                <a:latin typeface="Times New Roman"/>
                <a:cs typeface="Times New Roman"/>
              </a:rPr>
              <a:t>Data Preprocessing</a:t>
            </a:r>
            <a:endParaRPr lang="en-US" sz="200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>
                <a:latin typeface="Times New Roman"/>
                <a:cs typeface="Times New Roman"/>
              </a:rPr>
              <a:t>Model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>
                <a:latin typeface="Times New Roman"/>
                <a:cs typeface="Times New Roman"/>
              </a:rPr>
              <a:t>Train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>
                <a:latin typeface="Times New Roman"/>
                <a:cs typeface="Times New Roman"/>
              </a:rPr>
              <a:t>Model Evaluation and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>
                <a:latin typeface="Times New Roman"/>
                <a:cs typeface="Times New Roman"/>
              </a:rPr>
              <a:t>Integration with MongoDB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>
                <a:latin typeface="Times New Roman"/>
                <a:cs typeface="Times New Roman"/>
              </a:rPr>
              <a:t>Data Visualization through </a:t>
            </a:r>
            <a:r>
              <a:rPr lang="en-IN" sz="2000" err="1">
                <a:latin typeface="Times New Roman"/>
                <a:cs typeface="Times New Roman"/>
              </a:rPr>
              <a:t>PowerBI</a:t>
            </a:r>
            <a:endParaRPr lang="en-IN" sz="20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2000"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2D522C-81E5-FCA3-DA0D-3F75F63B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>
            <a:normAutofit/>
          </a:bodyPr>
          <a:lstStyle/>
          <a:p>
            <a:pPr algn="l"/>
            <a:r>
              <a:rPr lang="en-IN" sz="2400" b="1">
                <a:latin typeface="Times New Roman"/>
                <a:cs typeface="Times New Roman"/>
              </a:rPr>
              <a:t>Steps Followed</a:t>
            </a:r>
          </a:p>
        </p:txBody>
      </p:sp>
    </p:spTree>
    <p:extLst>
      <p:ext uri="{BB962C8B-B14F-4D97-AF65-F5344CB8AC3E}">
        <p14:creationId xmlns:p14="http://schemas.microsoft.com/office/powerpoint/2010/main" val="233891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2B1C-4827-231E-1581-7FFA3289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83" y="702644"/>
            <a:ext cx="8221195" cy="492786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365AB-58CE-8D75-8126-BA5788812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51" y="1195754"/>
            <a:ext cx="8229600" cy="394940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212121"/>
              </a:buClr>
              <a:buSzPts val="1400"/>
            </a:pPr>
            <a:r>
              <a:rPr lang="en-US" sz="1800" dirty="0">
                <a:ea typeface="+mn-lt"/>
                <a:cs typeface="+mn-lt"/>
              </a:rPr>
              <a:t>Proficient in MongoDB: Efficient data storage, quick retrieval for large datasets.</a:t>
            </a:r>
            <a:endParaRPr lang="en-US" sz="1800" dirty="0">
              <a:cs typeface="Calibri"/>
            </a:endParaRPr>
          </a:p>
          <a:p>
            <a:pPr>
              <a:buClr>
                <a:srgbClr val="212121"/>
              </a:buClr>
              <a:buSzPts val="1400"/>
            </a:pPr>
            <a:r>
              <a:rPr lang="en-US" sz="1800">
                <a:ea typeface="+mn-lt"/>
                <a:cs typeface="+mn-lt"/>
              </a:rPr>
              <a:t>Applied Apache Spark: Advanced image processing, enhancing distributed computing.</a:t>
            </a:r>
            <a:endParaRPr lang="en-US" sz="1800"/>
          </a:p>
          <a:p>
            <a:pPr>
              <a:buClr>
                <a:srgbClr val="212121"/>
              </a:buClr>
              <a:buSzPts val="1400"/>
            </a:pPr>
            <a:r>
              <a:rPr lang="en-US" sz="1800" dirty="0">
                <a:ea typeface="+mn-lt"/>
                <a:cs typeface="+mn-lt"/>
              </a:rPr>
              <a:t>Enhanced model robustness by leveraging TensorFlow's extensive library and implementing vital data augmentation techniques</a:t>
            </a:r>
          </a:p>
          <a:p>
            <a:pPr>
              <a:buClr>
                <a:srgbClr val="212121"/>
              </a:buClr>
              <a:buSzPts val="1400"/>
            </a:pPr>
            <a:r>
              <a:rPr lang="en-US" sz="1800" dirty="0">
                <a:ea typeface="+mn-lt"/>
                <a:cs typeface="+mn-lt"/>
              </a:rPr>
              <a:t>Developed fine-tuned CNN: Skin disease recognition, optimizing neural networks.</a:t>
            </a:r>
            <a:endParaRPr lang="en-US" sz="1800"/>
          </a:p>
          <a:p>
            <a:pPr>
              <a:buClr>
                <a:srgbClr val="212121"/>
              </a:buClr>
              <a:buSzPts val="1400"/>
            </a:pPr>
            <a:r>
              <a:rPr lang="en-US" sz="1800" dirty="0">
                <a:ea typeface="+mn-lt"/>
                <a:cs typeface="+mn-lt"/>
              </a:rPr>
              <a:t>Created end-to-end workflow: MongoDB, Pandas, </a:t>
            </a:r>
            <a:r>
              <a:rPr lang="en-US" sz="1800" dirty="0" err="1">
                <a:ea typeface="+mn-lt"/>
                <a:cs typeface="+mn-lt"/>
              </a:rPr>
              <a:t>PowerBI</a:t>
            </a:r>
            <a:r>
              <a:rPr lang="en-US" sz="1800" dirty="0">
                <a:ea typeface="+mn-lt"/>
                <a:cs typeface="+mn-lt"/>
              </a:rPr>
              <a:t>, seamless data management.</a:t>
            </a:r>
            <a:endParaRPr lang="en-US" sz="1800"/>
          </a:p>
          <a:p>
            <a:pPr>
              <a:buClr>
                <a:srgbClr val="212121"/>
              </a:buClr>
              <a:buSzPts val="1400"/>
            </a:pPr>
            <a:r>
              <a:rPr lang="en-US" sz="1800" dirty="0">
                <a:ea typeface="+mn-lt"/>
                <a:cs typeface="+mn-lt"/>
              </a:rPr>
              <a:t>Developed user-friendly web app: Facilitating model interaction, enhancing accessibility.</a:t>
            </a:r>
          </a:p>
          <a:p>
            <a:pPr>
              <a:buClr>
                <a:srgbClr val="212121"/>
              </a:buClr>
              <a:buSzPts val="1400"/>
            </a:pPr>
            <a:r>
              <a:rPr lang="en-US" sz="1800">
                <a:ea typeface="+mn-lt"/>
                <a:cs typeface="+mn-lt"/>
              </a:rPr>
              <a:t>Enhanced versatility: Integrated Spark, TensorFlow, </a:t>
            </a:r>
            <a:r>
              <a:rPr lang="en-US" sz="1800" err="1">
                <a:ea typeface="+mn-lt"/>
                <a:cs typeface="+mn-lt"/>
              </a:rPr>
              <a:t>PowerBI</a:t>
            </a:r>
            <a:r>
              <a:rPr lang="en-US" sz="1800">
                <a:ea typeface="+mn-lt"/>
                <a:cs typeface="+mn-lt"/>
              </a:rPr>
              <a:t> for complex data projects.</a:t>
            </a: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0424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56CF6D-22C6-E0A9-B80D-9EF0FF65E183}"/>
              </a:ext>
            </a:extLst>
          </p:cNvPr>
          <p:cNvSpPr txBox="1"/>
          <p:nvPr/>
        </p:nvSpPr>
        <p:spPr>
          <a:xfrm>
            <a:off x="1338146" y="2170771"/>
            <a:ext cx="4652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D66D7-B601-F826-D1AC-618E2492CE52}"/>
              </a:ext>
            </a:extLst>
          </p:cNvPr>
          <p:cNvSpPr txBox="1"/>
          <p:nvPr/>
        </p:nvSpPr>
        <p:spPr>
          <a:xfrm>
            <a:off x="5925015" y="2245112"/>
            <a:ext cx="134684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😊</a:t>
            </a:r>
          </a:p>
          <a:p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49549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929E-086F-7C19-3560-72AEBE3C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3700" b="1">
                <a:latin typeface="Times New Roman"/>
                <a:cs typeface="Times New Roman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0C21A-8626-AD32-EA02-4A90496E0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92102"/>
            <a:ext cx="5591908" cy="317339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0" i="0" u="none" strike="noStrike">
                <a:effectLst/>
                <a:latin typeface="Times New Roman"/>
                <a:cs typeface="Times New Roman"/>
              </a:rPr>
              <a:t>Millions globally are affected by skin diseases, impacting both physical health and quality of life.</a:t>
            </a:r>
          </a:p>
          <a:p>
            <a:pPr>
              <a:lnSpc>
                <a:spcPct val="90000"/>
              </a:lnSpc>
            </a:pPr>
            <a:r>
              <a:rPr lang="en-US" sz="1600" b="0" i="0" u="none" strike="noStrike">
                <a:effectLst/>
                <a:latin typeface="Times New Roman"/>
                <a:cs typeface="Times New Roman"/>
              </a:rPr>
              <a:t>Accurate and early diagnosis is crucial but often hindered by the lack of available specialized medical expertise.</a:t>
            </a:r>
          </a:p>
          <a:p>
            <a:pPr>
              <a:lnSpc>
                <a:spcPct val="90000"/>
              </a:lnSpc>
            </a:pPr>
            <a:r>
              <a:rPr lang="en-US" sz="1600" b="0" i="0" u="none" strike="noStrike">
                <a:effectLst/>
                <a:latin typeface="Times New Roman"/>
                <a:cs typeface="Times New Roman"/>
              </a:rPr>
              <a:t>Specialized care for skin diseases is not uniformly accessible, particularly in remote and underserved areas.</a:t>
            </a:r>
          </a:p>
          <a:p>
            <a:pPr>
              <a:lnSpc>
                <a:spcPct val="90000"/>
              </a:lnSpc>
            </a:pPr>
            <a:r>
              <a:rPr lang="en-US" sz="1600" b="0" i="0" u="none" strike="noStrike">
                <a:effectLst/>
                <a:latin typeface="Times New Roman"/>
                <a:cs typeface="Times New Roman"/>
              </a:rPr>
              <a:t>Developing an automated system for image analysis can significantly enhance early diagnosis capabilities.</a:t>
            </a:r>
          </a:p>
          <a:p>
            <a:pPr>
              <a:lnSpc>
                <a:spcPct val="90000"/>
              </a:lnSpc>
            </a:pPr>
            <a:r>
              <a:rPr lang="en-US" sz="1600" b="0" i="0" u="none" strike="noStrike">
                <a:effectLst/>
                <a:latin typeface="Times New Roman"/>
                <a:cs typeface="Times New Roman"/>
              </a:rPr>
              <a:t>Such a system can reduce the diagnostic burden on healthcare professionals and provide vital support to areas lacking specialized care.</a:t>
            </a:r>
            <a:endParaRPr lang="en-IN" sz="1600">
              <a:latin typeface="Times New Roman"/>
              <a:cs typeface="Times New Roman"/>
            </a:endParaRPr>
          </a:p>
        </p:txBody>
      </p:sp>
      <p:pic>
        <p:nvPicPr>
          <p:cNvPr id="5" name="Picture 4" descr="A hand with a magnifying glass&#10;&#10;Description automatically generated">
            <a:extLst>
              <a:ext uri="{FF2B5EF4-FFF2-40B4-BE49-F238E27FC236}">
                <a16:creationId xmlns:a16="http://schemas.microsoft.com/office/drawing/2014/main" id="{FB762EF5-D145-2A7A-1897-38575562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64" y="1750343"/>
            <a:ext cx="2321236" cy="23212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421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9D56-D4C8-8464-7337-60882994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3700" b="1">
                <a:latin typeface="Times New Roman"/>
                <a:cs typeface="Times New Roman"/>
              </a:rPr>
              <a:t> Project Overview</a:t>
            </a:r>
            <a:endParaRPr lang="en-US" sz="37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8E3B-1BA9-9FB6-9B96-4762AC669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5249008" cy="3173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 sz="1400" b="0" i="0" u="none" strike="noStrike">
              <a:effectLst/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400" b="0" i="0" u="none" strike="noStrike">
                <a:effectLst/>
                <a:latin typeface="Times New Roman"/>
                <a:cs typeface="Times New Roman"/>
              </a:rPr>
              <a:t>Utilize TensorFlow to develop a deep learning model that classifies various skin diseases from images, supporting early dermatological diagnosis and improving treatment strategies.</a:t>
            </a:r>
          </a:p>
          <a:p>
            <a:pPr>
              <a:lnSpc>
                <a:spcPct val="90000"/>
              </a:lnSpc>
            </a:pPr>
            <a:r>
              <a:rPr lang="en-US" sz="1400" b="0" i="0" u="none" strike="noStrike">
                <a:effectLst/>
                <a:latin typeface="Times New Roman"/>
                <a:cs typeface="Times New Roman"/>
              </a:rPr>
              <a:t>Leverage a diverse dataset with over 40,000 images, categorized into ten specific skin conditions such as Melanoma, Eczema, and Psoriasis, each stored in distinct folders for systematic training.</a:t>
            </a:r>
          </a:p>
          <a:p>
            <a:pPr>
              <a:lnSpc>
                <a:spcPct val="90000"/>
              </a:lnSpc>
            </a:pPr>
            <a:r>
              <a:rPr lang="en-US" sz="1400" b="0" i="0" u="none" strike="noStrike">
                <a:effectLst/>
                <a:latin typeface="Times New Roman"/>
                <a:cs typeface="Times New Roman"/>
              </a:rPr>
              <a:t>Use MongoDB to store and manage test results, enabling efficient retrieval and analysis of model performance data.</a:t>
            </a:r>
          </a:p>
          <a:p>
            <a:pPr>
              <a:lnSpc>
                <a:spcPct val="90000"/>
              </a:lnSpc>
            </a:pPr>
            <a:r>
              <a:rPr lang="en-US" sz="1400" b="0" i="0" u="none" strike="noStrike">
                <a:effectLst/>
                <a:latin typeface="Times New Roman"/>
                <a:cs typeface="Times New Roman"/>
              </a:rPr>
              <a:t>Employ convolutional neural networks and data augmentation, visualizing results in Power BI for in-depth performance analysis.</a:t>
            </a:r>
          </a:p>
          <a:p>
            <a:pPr>
              <a:lnSpc>
                <a:spcPct val="90000"/>
              </a:lnSpc>
            </a:pPr>
            <a:r>
              <a:rPr lang="en-US" sz="1400" b="0" i="0" u="none" strike="noStrike">
                <a:effectLst/>
                <a:latin typeface="Times New Roman"/>
                <a:cs typeface="Times New Roman"/>
              </a:rPr>
              <a:t>Deploy the model in a </a:t>
            </a:r>
            <a:r>
              <a:rPr lang="en-US" sz="1400" b="0" i="0" u="none" strike="noStrike" err="1">
                <a:effectLst/>
                <a:latin typeface="Times New Roman"/>
                <a:cs typeface="Times New Roman"/>
              </a:rPr>
              <a:t>Streamlit</a:t>
            </a:r>
            <a:r>
              <a:rPr lang="en-US" sz="1400" b="0" i="0" u="none" strike="noStrike">
                <a:effectLst/>
                <a:latin typeface="Times New Roman"/>
                <a:cs typeface="Times New Roman"/>
              </a:rPr>
              <a:t> application for real-time predictions, with plans to expand the dataset and explore more complex architectures.</a:t>
            </a:r>
            <a:endParaRPr lang="en-US" sz="14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81107-184E-8134-85EA-6F967228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977" y="1778282"/>
            <a:ext cx="2919046" cy="23602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0156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7DB5-9600-AE50-D7EC-0B1E0121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>
                <a:solidFill>
                  <a:srgbClr val="262626"/>
                </a:solidFill>
                <a:latin typeface="Times New Roman"/>
                <a:cs typeface="Times New Roman"/>
              </a:rPr>
              <a:t>W</a:t>
            </a:r>
            <a:r>
              <a:rPr lang="en-US" sz="2400" b="1" i="0" u="none" strike="noStrike">
                <a:solidFill>
                  <a:srgbClr val="262626"/>
                </a:solidFill>
                <a:effectLst/>
                <a:latin typeface="Times New Roman"/>
                <a:cs typeface="Times New Roman"/>
              </a:rPr>
              <a:t>hat was Implemented?</a:t>
            </a:r>
            <a:endParaRPr lang="en-US" sz="24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8814-FE1B-D896-5C43-73B6C915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0709"/>
            <a:ext cx="8229600" cy="32343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Leveraged Apache Spark to manage and process a 20GB dataset of skin disease images efficiently.</a:t>
            </a:r>
          </a:p>
          <a:p>
            <a:r>
              <a:rPr lang="en-US" sz="16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Developed a convolutional neural network using TensorFlow and </a:t>
            </a:r>
            <a:r>
              <a:rPr lang="en-US" sz="1600" b="0" i="0" u="none" strike="noStrike" err="1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Keras</a:t>
            </a:r>
            <a:r>
              <a:rPr lang="en-US" sz="16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 to classify various skin diseases.</a:t>
            </a:r>
          </a:p>
          <a:p>
            <a:r>
              <a:rPr lang="en-US" sz="16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Utilized MongoDB for storing and managing the results of the model predictions, ensuring scalability and efficient data access.</a:t>
            </a:r>
          </a:p>
          <a:p>
            <a:r>
              <a:rPr lang="en-US" sz="16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Used Power BI to visualize and analyze the data, providing insights into model accuracy and performance metrics.</a:t>
            </a:r>
          </a:p>
          <a:p>
            <a:r>
              <a:rPr lang="en-US" sz="16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Created a user-friendly web application that allows users to upload images and receive predictions on skin diseases.</a:t>
            </a:r>
          </a:p>
          <a:p>
            <a:r>
              <a:rPr lang="en-US" sz="16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Integrated functionalities in the web app for users to interact with the model easily, enhancing user experience and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197865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4C38-FF84-D6D3-93DA-E1C8549E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702644"/>
            <a:ext cx="8440615" cy="907535"/>
          </a:xfrm>
        </p:spPr>
        <p:txBody>
          <a:bodyPr>
            <a:noAutofit/>
          </a:bodyPr>
          <a:lstStyle/>
          <a:p>
            <a:pPr algn="l"/>
            <a:r>
              <a:rPr lang="en-US" sz="2400" b="1" i="0" u="none" strike="noStrike">
                <a:solidFill>
                  <a:srgbClr val="262626"/>
                </a:solidFill>
                <a:effectLst/>
                <a:latin typeface="Times New Roman"/>
                <a:cs typeface="Times New Roman"/>
              </a:rPr>
              <a:t>Original </a:t>
            </a:r>
            <a:r>
              <a:rPr lang="en-US" sz="2400" b="1">
                <a:solidFill>
                  <a:srgbClr val="262626"/>
                </a:solidFill>
                <a:latin typeface="Times New Roman"/>
                <a:cs typeface="Times New Roman"/>
              </a:rPr>
              <a:t>D</a:t>
            </a:r>
            <a:r>
              <a:rPr lang="en-US" sz="2400" b="1" i="0" u="none" strike="noStrike">
                <a:solidFill>
                  <a:srgbClr val="262626"/>
                </a:solidFill>
                <a:effectLst/>
                <a:latin typeface="Times New Roman"/>
                <a:cs typeface="Times New Roman"/>
              </a:rPr>
              <a:t>efense v/s Tasks Implemented</a:t>
            </a:r>
            <a:endParaRPr lang="en-US" sz="24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9AFD-67FD-0F9A-7601-11F31579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5" y="1390371"/>
            <a:ext cx="8440615" cy="2984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endParaRPr lang="en-US" sz="1800" b="0" i="0" u="none" strike="noStrike">
              <a:solidFill>
                <a:srgbClr val="0D0D0D"/>
              </a:solidFill>
              <a:effectLst/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</a:pPr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Originally aimed to develop an animal recognition model, shifted focus to skin diseases due to a dataset clash while retaining the original technical setup(</a:t>
            </a:r>
            <a:r>
              <a:rPr lang="en-US" sz="1800" b="1" i="0" u="none" strike="noStrike">
                <a:solidFill>
                  <a:srgbClr val="FF0000"/>
                </a:solidFill>
                <a:effectLst/>
                <a:latin typeface="Times New Roman"/>
                <a:cs typeface="Times New Roman"/>
              </a:rPr>
              <a:t>Change</a:t>
            </a:r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Utilized Apache Spark, MongoDB, and Power BI for data processing, storage, and visualization, maintaining system efficacy despite dataset changes(</a:t>
            </a:r>
            <a:r>
              <a:rPr lang="en-US" sz="1800" b="1" i="0" u="none" strike="noStrike">
                <a:solidFill>
                  <a:srgbClr val="00B050"/>
                </a:solidFill>
                <a:effectLst/>
                <a:latin typeface="Times New Roman"/>
                <a:cs typeface="Times New Roman"/>
              </a:rPr>
              <a:t>Implemented</a:t>
            </a:r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Adapted the web application to support skin disease Recognition(</a:t>
            </a:r>
            <a:r>
              <a:rPr lang="en-US" sz="1800" b="1" i="0" u="none" strike="noStrike">
                <a:solidFill>
                  <a:srgbClr val="00B050"/>
                </a:solidFill>
                <a:effectLst/>
                <a:latin typeface="Times New Roman"/>
                <a:cs typeface="Times New Roman"/>
              </a:rPr>
              <a:t>Implemented</a:t>
            </a:r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).</a:t>
            </a:r>
          </a:p>
          <a:p>
            <a:pPr>
              <a:lnSpc>
                <a:spcPct val="110000"/>
              </a:lnSpc>
            </a:pPr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Enhanced model evaluation with confusion matrices, learning curves, and accuracy tracking over training iterations to assess performance dynamics(</a:t>
            </a:r>
            <a:r>
              <a:rPr lang="en-US" sz="1800" b="1" i="0" u="none" strike="noStrike">
                <a:solidFill>
                  <a:srgbClr val="00B050"/>
                </a:solidFill>
                <a:effectLst/>
                <a:latin typeface="Times New Roman"/>
                <a:cs typeface="Times New Roman"/>
              </a:rPr>
              <a:t>Implemented</a:t>
            </a:r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4274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4DD8-4ADD-9B42-1F9B-9DB00CF8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>
                <a:latin typeface="Times New Roman"/>
                <a:cs typeface="Times New Roman"/>
              </a:rPr>
              <a:t>Data set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3EE50-8DF0-3BEB-0CFB-80C4C5347837}"/>
              </a:ext>
            </a:extLst>
          </p:cNvPr>
          <p:cNvSpPr txBox="1"/>
          <p:nvPr/>
        </p:nvSpPr>
        <p:spPr>
          <a:xfrm>
            <a:off x="58184" y="4361734"/>
            <a:ext cx="890739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latin typeface="Times New Roman"/>
                <a:cs typeface="Times New Roman"/>
              </a:rPr>
              <a:t>Reference: https://www.kaggle.com/datasets/mohdshadab23/skin-disease-dataset?select=Dataset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708EE-3E91-7E09-EB1F-DDFF0E114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96" y="1346709"/>
            <a:ext cx="7595171" cy="27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9C47-8421-A199-9A15-C12D9728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>
                <a:latin typeface="Times New Roman"/>
                <a:cs typeface="Times New Roman"/>
              </a:rPr>
              <a:t>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77911-DF0C-FEF7-CB04-751682DD1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60" y="1571724"/>
            <a:ext cx="5811715" cy="3469479"/>
          </a:xfrm>
          <a:prstGeom prst="rect">
            <a:avLst/>
          </a:prstGeom>
        </p:spPr>
      </p:pic>
      <p:pic>
        <p:nvPicPr>
          <p:cNvPr id="9" name="Picture 8" descr="A logo with black text&#10;&#10;Description automatically generated">
            <a:extLst>
              <a:ext uri="{FF2B5EF4-FFF2-40B4-BE49-F238E27FC236}">
                <a16:creationId xmlns:a16="http://schemas.microsoft.com/office/drawing/2014/main" id="{DFFCA826-3DC8-6479-4741-758BF3FCE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870" y="1846384"/>
            <a:ext cx="745067" cy="386862"/>
          </a:xfrm>
          <a:prstGeom prst="rect">
            <a:avLst/>
          </a:prstGeom>
        </p:spPr>
      </p:pic>
      <p:pic>
        <p:nvPicPr>
          <p:cNvPr id="11" name="Picture 10" descr="A green leaf with black background&#10;&#10;Description automatically generated">
            <a:extLst>
              <a:ext uri="{FF2B5EF4-FFF2-40B4-BE49-F238E27FC236}">
                <a16:creationId xmlns:a16="http://schemas.microsoft.com/office/drawing/2014/main" id="{F251E025-669E-ADC1-82BC-ECE6A2165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83" y="1667281"/>
            <a:ext cx="745067" cy="745067"/>
          </a:xfrm>
          <a:prstGeom prst="rect">
            <a:avLst/>
          </a:prstGeom>
        </p:spPr>
      </p:pic>
      <p:pic>
        <p:nvPicPr>
          <p:cNvPr id="13" name="Picture 12" descr="A logo with a bar chart&#10;&#10;Description automatically generated with medium confidence">
            <a:extLst>
              <a:ext uri="{FF2B5EF4-FFF2-40B4-BE49-F238E27FC236}">
                <a16:creationId xmlns:a16="http://schemas.microsoft.com/office/drawing/2014/main" id="{ACBA48BF-2707-BF2E-5C07-928F50F60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693" y="2509743"/>
            <a:ext cx="634999" cy="6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2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5E9-F569-5A4C-B8BB-5AB92530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i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Data </a:t>
            </a:r>
            <a:r>
              <a:rPr lang="en-IN" sz="2400" b="1" i="0" err="1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Preprocessing</a:t>
            </a:r>
            <a:endParaRPr lang="en-IN" sz="24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7FEB-F221-8B4D-98C9-B2181615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35" y="1488174"/>
            <a:ext cx="7931574" cy="332477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defTabSz="914400">
              <a:buNone/>
            </a:pPr>
            <a:r>
              <a:rPr lang="en-US" sz="1800" b="1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Data Loading:</a:t>
            </a:r>
            <a:endParaRPr lang="en-US" b="1">
              <a:latin typeface="Times New Roman"/>
              <a:cs typeface="Times New Roman"/>
            </a:endParaRPr>
          </a:p>
          <a:p>
            <a:pPr defTabSz="914400"/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Loaded images from the specified directory.</a:t>
            </a:r>
            <a:endParaRPr lang="en-US">
              <a:latin typeface="Times New Roman"/>
              <a:cs typeface="Calibri"/>
            </a:endParaRPr>
          </a:p>
          <a:p>
            <a:pPr defTabSz="914400"/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Ensured compatibility by using a consistent image format.</a:t>
            </a:r>
            <a:endParaRPr lang="en-US">
              <a:latin typeface="Times New Roman"/>
              <a:cs typeface="Calibri"/>
            </a:endParaRPr>
          </a:p>
          <a:p>
            <a:pPr defTabSz="914400">
              <a:buNone/>
            </a:pPr>
            <a:r>
              <a:rPr lang="en-US" sz="1800" b="1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Data Augmentation:</a:t>
            </a:r>
            <a:endParaRPr lang="en-US" b="1">
              <a:latin typeface="Times New Roman"/>
              <a:cs typeface="Times New Roman"/>
            </a:endParaRPr>
          </a:p>
          <a:p>
            <a:pPr defTabSz="914400"/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Applied transformations like rotation, flipping, scaling, and color jittering.</a:t>
            </a:r>
            <a:endParaRPr lang="en-US">
              <a:latin typeface="Times New Roman"/>
              <a:cs typeface="Calibri"/>
            </a:endParaRPr>
          </a:p>
          <a:p>
            <a:pPr defTabSz="914400"/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Increased the diversity of training data to improve model generalization.</a:t>
            </a:r>
            <a:endParaRPr lang="en-US">
              <a:latin typeface="Times New Roman"/>
              <a:cs typeface="Calibri"/>
            </a:endParaRPr>
          </a:p>
          <a:p>
            <a:pPr defTabSz="914400">
              <a:buNone/>
            </a:pPr>
            <a:r>
              <a:rPr lang="en-US" sz="1800" b="1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Data Splitting:</a:t>
            </a:r>
            <a:endParaRPr lang="en-US" b="1">
              <a:latin typeface="Times New Roman"/>
              <a:cs typeface="Times New Roman"/>
            </a:endParaRPr>
          </a:p>
          <a:p>
            <a:pPr defTabSz="914400"/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Divided the dataset into training and validation sets.</a:t>
            </a:r>
            <a:endParaRPr lang="en-US">
              <a:latin typeface="Times New Roman"/>
              <a:cs typeface="Calibri"/>
            </a:endParaRPr>
          </a:p>
          <a:p>
            <a:pPr defTabSz="914400"/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Maintained a representative distribution across both sets.</a:t>
            </a:r>
            <a:endParaRPr lang="en-US">
              <a:latin typeface="Times New Roman"/>
              <a:cs typeface="Calibri"/>
            </a:endParaRPr>
          </a:p>
          <a:p>
            <a:pPr defTabSz="914400">
              <a:buNone/>
            </a:pPr>
            <a:r>
              <a:rPr lang="en-US" sz="1800" b="1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Image Resizing and Normalization:</a:t>
            </a:r>
            <a:endParaRPr lang="en-US" b="1">
              <a:latin typeface="Times New Roman"/>
              <a:cs typeface="Times New Roman"/>
            </a:endParaRPr>
          </a:p>
          <a:p>
            <a:pPr defTabSz="914400"/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Resized images to a consistent size (e.g., 224x224 or 299x299 pixels).</a:t>
            </a:r>
            <a:endParaRPr lang="en-US">
              <a:latin typeface="Times New Roman"/>
              <a:cs typeface="Calibri"/>
            </a:endParaRPr>
          </a:p>
          <a:p>
            <a:pPr defTabSz="914400"/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Normalized pixel values to a standard range (e.g., 0-1).</a:t>
            </a:r>
            <a:endParaRPr lang="en-US">
              <a:latin typeface="Times New Roman"/>
              <a:cs typeface="Calibri"/>
            </a:endParaRPr>
          </a:p>
          <a:p>
            <a:pPr defTabSz="914400">
              <a:buNone/>
            </a:pPr>
            <a:r>
              <a:rPr lang="en-US" sz="1800" b="1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Data Transformation and Loaders:</a:t>
            </a:r>
            <a:endParaRPr lang="en-US" b="1">
              <a:latin typeface="Times New Roman"/>
              <a:cs typeface="Times New Roman"/>
            </a:endParaRPr>
          </a:p>
          <a:p>
            <a:pPr defTabSz="914400"/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Converted images to tensors for compatibility with deep learning frameworks.</a:t>
            </a:r>
            <a:endParaRPr lang="en-US">
              <a:latin typeface="Times New Roman"/>
              <a:cs typeface="Calibri"/>
            </a:endParaRPr>
          </a:p>
          <a:p>
            <a:pPr defTabSz="914400"/>
            <a:r>
              <a:rPr lang="en-US" sz="18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Created data loaders for efficient batch processing during training.</a:t>
            </a:r>
            <a:endParaRPr lang="en-US">
              <a:latin typeface="Times New Roman"/>
              <a:cs typeface="Calibri"/>
            </a:endParaRPr>
          </a:p>
          <a:p>
            <a:pPr marL="0" indent="0" defTabSz="914400">
              <a:buNone/>
            </a:pPr>
            <a:endParaRPr lang="en-US" sz="1800">
              <a:solidFill>
                <a:srgbClr val="0D0D0D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07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1031</Words>
  <Application>Microsoft Macintosh PowerPoint</Application>
  <PresentationFormat>On-screen Show (16:9)</PresentationFormat>
  <Paragraphs>109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Smart Dermatology with Deep Learning</vt:lpstr>
      <vt:lpstr>Steps Followed</vt:lpstr>
      <vt:lpstr>Problem Statement</vt:lpstr>
      <vt:lpstr> Project Overview</vt:lpstr>
      <vt:lpstr>What was Implemented?</vt:lpstr>
      <vt:lpstr>Original Defense v/s Tasks Implemented</vt:lpstr>
      <vt:lpstr>Data set details</vt:lpstr>
      <vt:lpstr>Architecture Diagram</vt:lpstr>
      <vt:lpstr>Data Preprocessing</vt:lpstr>
      <vt:lpstr>Model Development</vt:lpstr>
      <vt:lpstr>Confusion Matrix</vt:lpstr>
      <vt:lpstr>Accuracy &amp; Loss Over Epocs</vt:lpstr>
      <vt:lpstr>Model Evaluation and Testing</vt:lpstr>
      <vt:lpstr>Results</vt:lpstr>
      <vt:lpstr>Integration with MongoDB</vt:lpstr>
      <vt:lpstr>MongoDB Results</vt:lpstr>
      <vt:lpstr>UI Interface using Streamlit:</vt:lpstr>
      <vt:lpstr>Results Visualization</vt:lpstr>
      <vt:lpstr>Conclusion</vt:lpstr>
      <vt:lpstr>Learning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Tauseef Taufiq K</cp:lastModifiedBy>
  <cp:revision>170</cp:revision>
  <dcterms:created xsi:type="dcterms:W3CDTF">2019-02-27T15:38:32Z</dcterms:created>
  <dcterms:modified xsi:type="dcterms:W3CDTF">2025-01-25T00:09:38Z</dcterms:modified>
</cp:coreProperties>
</file>