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10363200" cy="3481137"/>
          </a:xfrm>
        </p:spPr>
        <p:txBody>
          <a:bodyPr/>
          <a:lstStyle/>
          <a:p>
            <a:r>
              <a:rPr lang="en-US" dirty="0"/>
              <a:t>Data Bank :: From A Data Driven Prospective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C3BA19-F46C-130F-9743-56141F991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653" y="4953000"/>
            <a:ext cx="9352547" cy="1219200"/>
          </a:xfrm>
        </p:spPr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An Innovative Intersection of Banking, Cryptocurrency, and Data Storage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Introduction to Data Bank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The Challenge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Model Overview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Silent</a:t>
            </a:r>
            <a:r>
              <a:rPr lang="en-PK" b="1" dirty="0">
                <a:solidFill>
                  <a:srgbClr val="0D0D0D"/>
                </a:solidFill>
                <a:latin typeface="Söhne"/>
              </a:rPr>
              <a:t> security features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Overview of Data Provisioning</a:t>
            </a:r>
            <a:r>
              <a:rPr lang="en-US" dirty="0"/>
              <a:t>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Introduction to Data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GB" sz="1800" b="0" i="0" u="none" strike="noStrike" baseline="0" dirty="0">
              <a:solidFill>
                <a:srgbClr val="404040"/>
              </a:solidFill>
              <a:latin typeface="Roboto-Regular"/>
            </a:endParaRPr>
          </a:p>
          <a:p>
            <a:pPr algn="l"/>
            <a:endParaRPr lang="en-GB" sz="1800" dirty="0">
              <a:solidFill>
                <a:srgbClr val="404040"/>
              </a:solidFill>
              <a:latin typeface="Roboto-Regular"/>
            </a:endParaRPr>
          </a:p>
          <a:p>
            <a:pPr algn="l"/>
            <a:endParaRPr lang="en-GB" sz="1800" b="0" i="0" u="none" strike="noStrike" baseline="0" dirty="0">
              <a:solidFill>
                <a:srgbClr val="404040"/>
              </a:solidFill>
              <a:latin typeface="Roboto-Regular"/>
            </a:endParaRPr>
          </a:p>
          <a:p>
            <a:pPr algn="l"/>
            <a:endParaRPr lang="en-GB" sz="1800" dirty="0">
              <a:solidFill>
                <a:srgbClr val="404040"/>
              </a:solidFill>
              <a:latin typeface="Roboto-Regular"/>
            </a:endParaRPr>
          </a:p>
          <a:p>
            <a:pPr algn="l"/>
            <a:r>
              <a:rPr lang="en-GB" dirty="0">
                <a:solidFill>
                  <a:srgbClr val="0D0D0D"/>
                </a:solidFill>
                <a:latin typeface="Söhne"/>
              </a:rPr>
              <a:t>Data Bank runs just like any other digital bank - but it isn’t only for banking activities, it also have the world’s most secure distributed data storage </a:t>
            </a:r>
            <a:r>
              <a:rPr lang="en-PK" dirty="0">
                <a:solidFill>
                  <a:srgbClr val="0D0D0D"/>
                </a:solidFill>
                <a:latin typeface="Söhne"/>
              </a:rPr>
              <a:t>platform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algn="l"/>
            <a:r>
              <a:rPr lang="en-GB" dirty="0">
                <a:solidFill>
                  <a:srgbClr val="0D0D0D"/>
                </a:solidFill>
                <a:latin typeface="Söhne"/>
              </a:rPr>
              <a:t>Customers are allocated cloud data storage limits which are directly linked to how much money they have in their accounts.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Data Bank's goals: Expand customer base and accurately track data storage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The role of this case study is to carry out an detail data analysis in forecasting and planning for Data Bank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PK" sz="1800" b="1" i="0" u="none" strike="noStrike" baseline="0" dirty="0">
                <a:solidFill>
                  <a:srgbClr val="222222"/>
                </a:solidFill>
                <a:latin typeface="Roboto-Bold"/>
              </a:rPr>
              <a:t>Entity Relationship Diagram</a:t>
            </a:r>
            <a:endParaRPr lang="en-US" sz="1800" b="1" i="0" u="none" strike="noStrike" baseline="0" dirty="0">
              <a:solidFill>
                <a:srgbClr val="222222"/>
              </a:solidFill>
              <a:latin typeface="Roboto-Bold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6ED44-0DCE-0F3C-D01B-3CE5DC1F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219075"/>
            <a:ext cx="6736682" cy="22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0968"/>
            <a:ext cx="10972800" cy="499519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22222"/>
                </a:solidFill>
                <a:latin typeface="Roboto-Bold"/>
              </a:rPr>
              <a:t> </a:t>
            </a:r>
            <a:r>
              <a:rPr lang="en-PK" sz="1800" b="1" dirty="0">
                <a:solidFill>
                  <a:srgbClr val="222222"/>
                </a:solidFill>
                <a:latin typeface="Roboto-Bold"/>
              </a:rPr>
              <a:t>Table 1: Regions</a:t>
            </a:r>
            <a:endParaRPr lang="en-US" sz="1800" b="1" dirty="0">
              <a:solidFill>
                <a:srgbClr val="222222"/>
              </a:solidFill>
              <a:latin typeface="Roboto-Bold"/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404040"/>
                </a:solidFill>
                <a:latin typeface="Roboto-Regular"/>
              </a:rPr>
              <a:t>Just like popular cryptocurrency platforms - Data Bank is also run off a network of nodes where both money and data is stored across the globe. </a:t>
            </a:r>
          </a:p>
          <a:p>
            <a:pPr algn="l"/>
            <a:r>
              <a:rPr lang="en-GB" sz="1800" b="0" i="0" u="none" strike="noStrike" baseline="0" dirty="0">
                <a:solidFill>
                  <a:srgbClr val="404040"/>
                </a:solidFill>
                <a:latin typeface="Roboto-Regular"/>
              </a:rPr>
              <a:t>In a traditional banking sense - you can think of these nodes as bank branches or stores that exist around the world.</a:t>
            </a:r>
          </a:p>
          <a:p>
            <a:pPr marL="0" indent="0" algn="ctr">
              <a:buNone/>
            </a:pPr>
            <a:r>
              <a:rPr lang="en-PK" sz="1800" b="1" i="0" u="none" strike="noStrike" baseline="0" dirty="0">
                <a:solidFill>
                  <a:srgbClr val="222222"/>
                </a:solidFill>
                <a:latin typeface="Roboto-Bold"/>
              </a:rPr>
              <a:t>Table 2: Customer Nodes</a:t>
            </a:r>
            <a:endParaRPr lang="en-US" sz="1800" b="1" i="0" u="none" strike="noStrike" baseline="0" dirty="0">
              <a:solidFill>
                <a:srgbClr val="222222"/>
              </a:solidFill>
              <a:latin typeface="Roboto-Bold"/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404040"/>
                </a:solidFill>
                <a:latin typeface="Roboto-Regular"/>
              </a:rPr>
              <a:t>Customers are randomly distributed across the nodes according to their region - this also specifies exactly which node contains both their cash and </a:t>
            </a:r>
            <a:r>
              <a:rPr lang="en-PK" sz="1800" b="0" i="0" u="none" strike="noStrike" baseline="0" dirty="0">
                <a:solidFill>
                  <a:srgbClr val="404040"/>
                </a:solidFill>
                <a:latin typeface="Roboto-Regular"/>
              </a:rPr>
              <a:t>data.</a:t>
            </a:r>
          </a:p>
          <a:p>
            <a:pPr algn="l"/>
            <a:r>
              <a:rPr lang="en-GB" sz="1800" b="0" i="0" u="none" strike="noStrike" baseline="0" dirty="0">
                <a:solidFill>
                  <a:srgbClr val="404040"/>
                </a:solidFill>
                <a:latin typeface="Roboto-Regular"/>
              </a:rPr>
              <a:t>This random distribution changes frequently to reduce the risk of hackers getting into Data Bank’s system and stealing customer’s money and data.</a:t>
            </a:r>
          </a:p>
          <a:p>
            <a:pPr algn="l"/>
            <a:endParaRPr lang="en-GB" sz="1800" b="0" i="0" u="none" strike="noStrike" baseline="0" dirty="0">
              <a:solidFill>
                <a:srgbClr val="404040"/>
              </a:solidFill>
              <a:latin typeface="Roboto-Regular"/>
            </a:endParaRPr>
          </a:p>
          <a:p>
            <a:pPr marL="0" indent="0" algn="ctr">
              <a:buNone/>
            </a:pPr>
            <a:r>
              <a:rPr lang="en-PK" sz="1800" b="1" i="0" u="none" strike="noStrike" baseline="0" dirty="0">
                <a:solidFill>
                  <a:srgbClr val="222222"/>
                </a:solidFill>
                <a:latin typeface="Roboto-Bold"/>
              </a:rPr>
              <a:t>Table 3: Customer Transactions</a:t>
            </a:r>
            <a:endParaRPr lang="en-US" sz="1800" b="1" i="0" u="none" strike="noStrike" baseline="0" dirty="0">
              <a:solidFill>
                <a:srgbClr val="222222"/>
              </a:solidFill>
              <a:latin typeface="Roboto-Bold"/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404040"/>
                </a:solidFill>
                <a:latin typeface="Roboto-Regular"/>
              </a:rPr>
              <a:t>This table stores all customer deposits, withdrawals and purchases made using their Data Bank debit card.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Silent</a:t>
            </a:r>
            <a:r>
              <a:rPr lang="en-PK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Security</a:t>
            </a:r>
            <a:r>
              <a:rPr lang="en-PK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25053"/>
            <a:ext cx="10972800" cy="4201111"/>
          </a:xfrm>
        </p:spPr>
        <p:txBody>
          <a:bodyPr>
            <a:normAutofit/>
          </a:bodyPr>
          <a:lstStyle/>
          <a:p>
            <a:r>
              <a:rPr lang="en-US" dirty="0"/>
              <a:t>Distinct nodes per Region</a:t>
            </a:r>
          </a:p>
          <a:p>
            <a:r>
              <a:rPr lang="en-US" dirty="0"/>
              <a:t>5 nodes per region – a feature unlike any other in the industry</a:t>
            </a:r>
          </a:p>
          <a:p>
            <a:r>
              <a:rPr lang="en-US" dirty="0"/>
              <a:t>Revolving nodes ensures customer safety and safeguards against hackers.</a:t>
            </a:r>
          </a:p>
          <a:p>
            <a:r>
              <a:rPr lang="en-US" dirty="0"/>
              <a:t>Reallocation time is at an average of 1 day – a benchmark in the industry</a:t>
            </a:r>
          </a:p>
          <a:p>
            <a:r>
              <a:rPr lang="en-US" dirty="0"/>
              <a:t>Distributed Data Storage </a:t>
            </a:r>
            <a:r>
              <a:rPr lang="en-GB" dirty="0">
                <a:solidFill>
                  <a:srgbClr val="0D0D0D"/>
                </a:solidFill>
                <a:latin typeface="Söhne"/>
              </a:rPr>
              <a:t>u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tilizing a distributed data storage system increases security by decentralizing data across multiple locations, making it more difficult for attackers to compromise the entire system.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Enhances data resilience and reduces the risk of data loss or theft from centralized points of attack.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Overview of Data Provisioning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 of customer transaction data, Data Bank offers unique incentives for its loyal customers.</a:t>
            </a:r>
          </a:p>
          <a:p>
            <a:pPr marL="0" indent="0">
              <a:buNone/>
            </a:pPr>
            <a:endParaRPr lang="en-US" dirty="0"/>
          </a:p>
          <a:p>
            <a:pPr lvl="4"/>
            <a:r>
              <a:rPr lang="en-GB" sz="1800" dirty="0">
                <a:solidFill>
                  <a:srgbClr val="404040"/>
                </a:solidFill>
                <a:latin typeface="Roboto-Regular"/>
              </a:rPr>
              <a:t>D</a:t>
            </a:r>
            <a:r>
              <a:rPr lang="en-GB" sz="1800" b="0" i="0" u="none" strike="noStrike" baseline="0" dirty="0">
                <a:solidFill>
                  <a:srgbClr val="404040"/>
                </a:solidFill>
                <a:latin typeface="Roboto-Regular"/>
              </a:rPr>
              <a:t>ata is allocated based off the amount of money at the end of </a:t>
            </a:r>
            <a:r>
              <a:rPr lang="en-PK" sz="1800" b="0" i="0" u="none" strike="noStrike" baseline="0" dirty="0">
                <a:solidFill>
                  <a:srgbClr val="404040"/>
                </a:solidFill>
                <a:latin typeface="Roboto-Regular"/>
              </a:rPr>
              <a:t>the previous month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-Regular"/>
              </a:rPr>
              <a:t>.</a:t>
            </a:r>
          </a:p>
          <a:p>
            <a:pPr lvl="4"/>
            <a:r>
              <a:rPr lang="en-GB" sz="1800" dirty="0">
                <a:solidFill>
                  <a:srgbClr val="404040"/>
                </a:solidFill>
                <a:latin typeface="Roboto-Regular"/>
              </a:rPr>
              <a:t>D</a:t>
            </a:r>
            <a:r>
              <a:rPr lang="en-GB" sz="1800" b="0" i="0" u="none" strike="noStrike" baseline="0" dirty="0">
                <a:solidFill>
                  <a:srgbClr val="404040"/>
                </a:solidFill>
                <a:latin typeface="Roboto-Regular"/>
              </a:rPr>
              <a:t>ata is allocated on the average amount of money kept in the account in the previous 30 days.</a:t>
            </a:r>
          </a:p>
          <a:p>
            <a:pPr lvl="4"/>
            <a:r>
              <a:rPr lang="en-GB" sz="1800" dirty="0">
                <a:solidFill>
                  <a:srgbClr val="404040"/>
                </a:solidFill>
                <a:latin typeface="Roboto-Regular"/>
              </a:rPr>
              <a:t>Data is updated in real time.</a:t>
            </a:r>
            <a:endParaRPr lang="en-US" sz="1800" dirty="0">
              <a:solidFill>
                <a:srgbClr val="404040"/>
              </a:solidFill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Bank with its unique approach has taken the industry by storm</a:t>
            </a:r>
          </a:p>
          <a:p>
            <a:r>
              <a:rPr lang="en-US" dirty="0"/>
              <a:t>Based on data analysis of Data Bank, it offer customers top notch security feature unlike any other in the industry.</a:t>
            </a:r>
          </a:p>
          <a:p>
            <a:r>
              <a:rPr lang="en-US" dirty="0"/>
              <a:t>With ever growing customer base, Data Bank offer valuable incentives for its customers which is again unlike in the industry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254</TotalTime>
  <Words>487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Courier New</vt:lpstr>
      <vt:lpstr>Palatino Linotype</vt:lpstr>
      <vt:lpstr>Roboto-Bold</vt:lpstr>
      <vt:lpstr>Roboto-Regular</vt:lpstr>
      <vt:lpstr>Söhne</vt:lpstr>
      <vt:lpstr>Company background presentation</vt:lpstr>
      <vt:lpstr>Data Bank :: From A Data Driven Prospective</vt:lpstr>
      <vt:lpstr>Agenda</vt:lpstr>
      <vt:lpstr>Introduction to Data Bank</vt:lpstr>
      <vt:lpstr>The Challenge</vt:lpstr>
      <vt:lpstr>Data Model Overview</vt:lpstr>
      <vt:lpstr>PowerPoint Presentation</vt:lpstr>
      <vt:lpstr>Silent Security Features</vt:lpstr>
      <vt:lpstr>Overview of Data Provisioning.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Bank :: From A Data Driven Prospective</dc:title>
  <dc:creator>Tauseef Ahmed Siddiqui</dc:creator>
  <cp:lastModifiedBy>Tauseef Ahmed Siddiqui</cp:lastModifiedBy>
  <cp:revision>2</cp:revision>
  <dcterms:created xsi:type="dcterms:W3CDTF">2024-02-16T23:25:43Z</dcterms:created>
  <dcterms:modified xsi:type="dcterms:W3CDTF">2024-02-17T23:05:10Z</dcterms:modified>
</cp:coreProperties>
</file>