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emf" ContentType="image/x-emf"/>
  <Default Extension="jpg" ContentType="image/jpe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20.xml" ContentType="application/vnd.openxmlformats-officedocument.presentationml.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60" r:id="rId5"/>
    <p:sldId id="287" r:id="rId6"/>
    <p:sldId id="292" r:id="rId7"/>
    <p:sldId id="317" r:id="rId8"/>
    <p:sldId id="293" r:id="rId9"/>
    <p:sldId id="294" r:id="rId10"/>
    <p:sldId id="318" r:id="rId11"/>
    <p:sldId id="319" r:id="rId12"/>
    <p:sldId id="295" r:id="rId13"/>
    <p:sldId id="301" r:id="rId14"/>
    <p:sldId id="304" r:id="rId15"/>
    <p:sldId id="315" r:id="rId16"/>
    <p:sldId id="316" r:id="rId17"/>
    <p:sldId id="313" r:id="rId18"/>
    <p:sldId id="310" r:id="rId19"/>
    <p:sldId id="311" r:id="rId20"/>
    <p:sldId id="302" r:id="rId21"/>
    <p:sldId id="312" r:id="rId22"/>
    <p:sldId id="305" r:id="rId23"/>
    <p:sldId id="306" r:id="rId24"/>
    <p:sldId id="307" r:id="rId25"/>
    <p:sldId id="308" r:id="rId26"/>
    <p:sldId id="299" r:id="rId27"/>
    <p:sldId id="309" r:id="rId28"/>
    <p:sldId id="290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43380"/>
    <a:srgbClr val="004578"/>
    <a:srgbClr val="6C1035"/>
    <a:srgbClr val="0073AE"/>
    <a:srgbClr val="658D1B"/>
    <a:srgbClr val="385723"/>
    <a:srgbClr val="017277"/>
    <a:srgbClr val="B2D5D7"/>
    <a:srgbClr val="5E69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47"/>
    <p:restoredTop sz="94613"/>
  </p:normalViewPr>
  <p:slideViewPr>
    <p:cSldViewPr snapToGrid="0" snapToObjects="1">
      <p:cViewPr>
        <p:scale>
          <a:sx n="100" d="100"/>
          <a:sy n="100" d="100"/>
        </p:scale>
        <p:origin x="12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9.xml" Id="rId13" /><Relationship Type="http://schemas.openxmlformats.org/officeDocument/2006/relationships/slide" Target="/ppt/slides/slide14.xml" Id="rId18" /><Relationship Type="http://schemas.openxmlformats.org/officeDocument/2006/relationships/slide" Target="/ppt/slides/slide22.xml" Id="rId26" /><Relationship Type="http://schemas.openxmlformats.org/officeDocument/2006/relationships/slide" Target="/ppt/slides/slide17.xml" Id="rId21" /><Relationship Type="http://schemas.openxmlformats.org/officeDocument/2006/relationships/tableStyles" Target="/ppt/tableStyles.xml" Id="rId34" /><Relationship Type="http://schemas.openxmlformats.org/officeDocument/2006/relationships/slide" Target="/ppt/slides/slide3.xml" Id="rId7" /><Relationship Type="http://schemas.openxmlformats.org/officeDocument/2006/relationships/slide" Target="/ppt/slides/slide8.xml" Id="rId12" /><Relationship Type="http://schemas.openxmlformats.org/officeDocument/2006/relationships/slide" Target="/ppt/slides/slide13.xml" Id="rId17" /><Relationship Type="http://schemas.openxmlformats.org/officeDocument/2006/relationships/slide" Target="/ppt/slides/slide21.xml" Id="rId25" /><Relationship Type="http://schemas.openxmlformats.org/officeDocument/2006/relationships/theme" Target="/ppt/theme/theme1.xml" Id="rId33" /><Relationship Type="http://schemas.openxmlformats.org/officeDocument/2006/relationships/slide" Target="/ppt/slides/slide12.xml" Id="rId16" /><Relationship Type="http://schemas.openxmlformats.org/officeDocument/2006/relationships/slide" Target="/ppt/slides/slide16.xml" Id="rId20" /><Relationship Type="http://schemas.openxmlformats.org/officeDocument/2006/relationships/slide" Target="/ppt/slides/slide25.xml" Id="rId29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2.xml" Id="rId6" /><Relationship Type="http://schemas.openxmlformats.org/officeDocument/2006/relationships/slide" Target="/ppt/slides/slide7.xml" Id="rId11" /><Relationship Type="http://schemas.openxmlformats.org/officeDocument/2006/relationships/slide" Target="/ppt/slides/slide20.xml" Id="rId24" /><Relationship Type="http://schemas.openxmlformats.org/officeDocument/2006/relationships/viewProps" Target="/ppt/viewProps.xml" Id="rId32" /><Relationship Type="http://schemas.openxmlformats.org/officeDocument/2006/relationships/slide" Target="/ppt/slides/slide1.xml" Id="rId5" /><Relationship Type="http://schemas.openxmlformats.org/officeDocument/2006/relationships/slide" Target="/ppt/slides/slide11.xml" Id="rId15" /><Relationship Type="http://schemas.openxmlformats.org/officeDocument/2006/relationships/slide" Target="/ppt/slides/slide19.xml" Id="rId23" /><Relationship Type="http://schemas.openxmlformats.org/officeDocument/2006/relationships/slide" Target="/ppt/slides/slide24.xml" Id="rId28" /><Relationship Type="http://schemas.openxmlformats.org/officeDocument/2006/relationships/slide" Target="/ppt/slides/slide6.xml" Id="rId10" /><Relationship Type="http://schemas.openxmlformats.org/officeDocument/2006/relationships/slide" Target="/ppt/slides/slide15.xml" Id="rId19" /><Relationship Type="http://schemas.openxmlformats.org/officeDocument/2006/relationships/presProps" Target="/ppt/presProps.xml" Id="rId31" /><Relationship Type="http://schemas.openxmlformats.org/officeDocument/2006/relationships/slide" Target="/ppt/slides/slide5.xml" Id="rId9" /><Relationship Type="http://schemas.openxmlformats.org/officeDocument/2006/relationships/slide" Target="/ppt/slides/slide10.xml" Id="rId14" /><Relationship Type="http://schemas.openxmlformats.org/officeDocument/2006/relationships/slide" Target="/ppt/slides/slide18.xml" Id="rId22" /><Relationship Type="http://schemas.openxmlformats.org/officeDocument/2006/relationships/slide" Target="/ppt/slides/slide23.xml" Id="rId27" /><Relationship Type="http://schemas.openxmlformats.org/officeDocument/2006/relationships/notesMaster" Target="/ppt/notesMasters/notesMaster1.xml" Id="rId30" /><Relationship Type="http://schemas.openxmlformats.org/officeDocument/2006/relationships/slide" Target="/ppt/slides/slide4.xml" Id="rId8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5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28D45-CD78-E946-97C3-593DC6155472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F362D4-5DD5-1441-A093-8EF5773AF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image" Target="/ppt/media/image3.emf" Id="rId3" /><Relationship Type="http://schemas.openxmlformats.org/officeDocument/2006/relationships/image" Target="/ppt/media/image2.emf" Id="rId2" /><Relationship Type="http://schemas.openxmlformats.org/officeDocument/2006/relationships/slideMaster" Target="/ppt/slideMasters/slideMaster1.xml" Id="rId1" /><Relationship Type="http://schemas.openxmlformats.org/officeDocument/2006/relationships/image" Target="/ppt/media/image4.png" Id="rId4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D0260B80-0DC2-7045-ADAC-B60780B06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9548" t="32715" b="22252"/>
          <a:stretch/>
        </p:blipFill>
        <p:spPr>
          <a:xfrm>
            <a:off x="0" y="825500"/>
            <a:ext cx="9144000" cy="43180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681D134-C851-054D-AE71-80FED5B08E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37140" y="200112"/>
            <a:ext cx="931635" cy="526201"/>
          </a:xfrm>
          <a:prstGeom prst="rect">
            <a:avLst/>
          </a:prstGeom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3F85E39-8DC6-4541-AE75-979B7FA1469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0056" y="1463591"/>
            <a:ext cx="8148008" cy="8255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3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EVENT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A6C5E46-002A-964E-8146-0843258284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0056" y="2326670"/>
            <a:ext cx="8148008" cy="9568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100" b="1" i="1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Subhead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B163F9-7DD5-0840-8743-76698EBD7AB7}"/>
              </a:ext>
            </a:extLst>
          </p:cNvPr>
          <p:cNvSpPr/>
          <p:nvPr userDrawn="1"/>
        </p:nvSpPr>
        <p:spPr>
          <a:xfrm>
            <a:off x="-2" y="0"/>
            <a:ext cx="9143999" cy="825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80EA1B85-ABCA-874B-8C49-1798C2FE1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1373" y="4099184"/>
            <a:ext cx="8187460" cy="2970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675A3BA-3920-CE47-8A06-D094AF02E5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588" y="160255"/>
            <a:ext cx="1014187" cy="566058"/>
          </a:xfrm>
          <a:prstGeom prst="rect">
            <a:avLst/>
          </a:prstGeom>
        </p:spPr>
      </p:pic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A82807DF-C75B-8C42-92CE-57AFABD72370}"/>
              </a:ext>
            </a:extLst>
          </p:cNvPr>
          <p:cNvSpPr/>
          <p:nvPr userDrawn="1"/>
        </p:nvSpPr>
        <p:spPr>
          <a:xfrm rot="5400000">
            <a:off x="-2" y="0"/>
            <a:ext cx="1174831" cy="1174831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CC7789DF-2CB2-3041-8070-C69020308A34}"/>
              </a:ext>
            </a:extLst>
          </p:cNvPr>
          <p:cNvSpPr/>
          <p:nvPr userDrawn="1"/>
        </p:nvSpPr>
        <p:spPr>
          <a:xfrm flipH="1">
            <a:off x="-1" y="4641891"/>
            <a:ext cx="9143998" cy="501610"/>
          </a:xfrm>
          <a:prstGeom prst="snip1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874DD62-A740-DE43-9406-65E6ECB57F4A}"/>
              </a:ext>
            </a:extLst>
          </p:cNvPr>
          <p:cNvSpPr txBox="1">
            <a:spLocks/>
          </p:cNvSpPr>
          <p:nvPr userDrawn="1"/>
        </p:nvSpPr>
        <p:spPr>
          <a:xfrm>
            <a:off x="543907" y="4805875"/>
            <a:ext cx="1012875" cy="337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0" dirty="0" err="1">
                <a:solidFill>
                  <a:schemeClr val="bg1"/>
                </a:solidFill>
              </a:rPr>
              <a:t>www.ieee.org</a:t>
            </a:r>
            <a:endParaRPr lang="en-US" sz="1600" i="0" dirty="0">
              <a:solidFill>
                <a:schemeClr val="bg1"/>
              </a:solidFill>
            </a:endParaRPr>
          </a:p>
        </p:txBody>
      </p:sp>
      <p:sp>
        <p:nvSpPr>
          <p:cNvPr id="16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483" y="4837765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347663" y="160338"/>
            <a:ext cx="1785937" cy="56673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680"/>
              </a:lnSpc>
              <a:buNone/>
              <a:defRPr sz="1200" b="1"/>
            </a:lvl1pPr>
          </a:lstStyle>
          <a:p>
            <a:r>
              <a:rPr lang="en-US" dirty="0"/>
              <a:t>Sub-brand Logo</a:t>
            </a:r>
          </a:p>
        </p:txBody>
      </p:sp>
    </p:spTree>
    <p:extLst>
      <p:ext uri="{BB962C8B-B14F-4D97-AF65-F5344CB8AC3E}">
        <p14:creationId xmlns:p14="http://schemas.microsoft.com/office/powerpoint/2010/main" val="214780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289" y="1247412"/>
            <a:ext cx="8658713" cy="3092113"/>
          </a:xfrm>
          <a:prstGeom prst="rect">
            <a:avLst/>
          </a:prstGeom>
        </p:spPr>
        <p:txBody>
          <a:bodyPr/>
          <a:lstStyle>
            <a:lvl1pPr>
              <a:buClr>
                <a:srgbClr val="BA0C2F"/>
              </a:buClr>
              <a:defRPr/>
            </a:lvl1pPr>
            <a:lvl2pPr>
              <a:buClr>
                <a:srgbClr val="BA0C2F"/>
              </a:buClr>
              <a:defRPr/>
            </a:lvl2pPr>
            <a:lvl3pPr>
              <a:buClr>
                <a:srgbClr val="BA0C2F"/>
              </a:buClr>
              <a:defRPr/>
            </a:lvl3pPr>
            <a:lvl4pPr>
              <a:buClr>
                <a:srgbClr val="BA0C2F"/>
              </a:buClr>
              <a:defRPr/>
            </a:lvl4pPr>
            <a:lvl5pPr>
              <a:buClr>
                <a:srgbClr val="BA0C2F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7EF7957-62A6-2F32-40BC-75E462878F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289" y="245650"/>
            <a:ext cx="8658712" cy="425669"/>
          </a:xfrm>
          <a:prstGeom prst="rect">
            <a:avLst/>
          </a:prstGeom>
        </p:spPr>
        <p:txBody>
          <a:bodyPr lIns="0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Topic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528E7C2-CE3F-EE06-4447-2CB3BC3EAE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2288" y="710787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buNone/>
              <a:defRPr sz="1800" b="1" i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</p:spTree>
    <p:extLst>
      <p:ext uri="{BB962C8B-B14F-4D97-AF65-F5344CB8AC3E}">
        <p14:creationId xmlns:p14="http://schemas.microsoft.com/office/powerpoint/2010/main" val="127862427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image" Target="/ppt/media/image1.png" Id="rId7" /><Relationship Type="http://schemas.openxmlformats.org/officeDocument/2006/relationships/slideLayout" Target="/ppt/slideLayouts/slideLayout1.xml" Id="rId1" /><Relationship Type="http://schemas.openxmlformats.org/officeDocument/2006/relationships/theme" Target="/ppt/theme/theme1.xml" Id="rId6" /><Relationship Type="http://schemas.openxmlformats.org/officeDocument/2006/relationships/slideLayout" Target="/ppt/slideLayouts/slideLayout5.xml" Id="rId5" /></Relationships>
</file>

<file path=ppt/slideMasters/slideMaster1.xml><?xml version="1.0" encoding="utf-8"?>
<p:sldMaster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ADC0763-5EB5-BB41-B393-C1FD308BB91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96000">
                <a:srgbClr val="658D1B">
                  <a:alpha val="16000"/>
                </a:srgbClr>
              </a:gs>
              <a:gs pos="8000">
                <a:srgbClr val="B2D5D7">
                  <a:alpha val="13725"/>
                </a:srgbClr>
              </a:gs>
              <a:gs pos="55000">
                <a:srgbClr val="004578">
                  <a:alpha val="9000"/>
                </a:srgb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17F481-342B-FA4B-A9B6-7547ECEFDF39}"/>
              </a:ext>
            </a:extLst>
          </p:cNvPr>
          <p:cNvSpPr/>
          <p:nvPr userDrawn="1"/>
        </p:nvSpPr>
        <p:spPr>
          <a:xfrm>
            <a:off x="-2" y="1"/>
            <a:ext cx="9144001" cy="114299"/>
          </a:xfrm>
          <a:prstGeom prst="rect">
            <a:avLst/>
          </a:prstGeom>
          <a:solidFill>
            <a:srgbClr val="843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5D3F7612-F02C-DD4B-8552-A19A708B97CF}"/>
              </a:ext>
            </a:extLst>
          </p:cNvPr>
          <p:cNvSpPr/>
          <p:nvPr userDrawn="1"/>
        </p:nvSpPr>
        <p:spPr>
          <a:xfrm rot="5400000">
            <a:off x="0" y="0"/>
            <a:ext cx="212271" cy="212271"/>
          </a:xfrm>
          <a:prstGeom prst="rtTriangle">
            <a:avLst/>
          </a:prstGeom>
          <a:solidFill>
            <a:srgbClr val="8433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nip Single Corner Rectangle 23">
            <a:extLst>
              <a:ext uri="{FF2B5EF4-FFF2-40B4-BE49-F238E27FC236}">
                <a16:creationId xmlns:a16="http://schemas.microsoft.com/office/drawing/2014/main" id="{5A0B9FDC-3D20-2343-84E4-967CC0230C84}"/>
              </a:ext>
            </a:extLst>
          </p:cNvPr>
          <p:cNvSpPr/>
          <p:nvPr userDrawn="1"/>
        </p:nvSpPr>
        <p:spPr>
          <a:xfrm flipH="1">
            <a:off x="-1" y="4641891"/>
            <a:ext cx="9143998" cy="501610"/>
          </a:xfrm>
          <a:prstGeom prst="snip1Rect">
            <a:avLst>
              <a:gd name="adj" fmla="val 50000"/>
            </a:avLst>
          </a:prstGeom>
          <a:solidFill>
            <a:schemeClr val="bg1">
              <a:alpha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E1919D-5D13-F347-B3A5-557B780F1922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10" y="289238"/>
            <a:ext cx="800598" cy="233775"/>
          </a:xfrm>
          <a:prstGeom prst="rect">
            <a:avLst/>
          </a:prstGeom>
        </p:spPr>
      </p:pic>
      <p:sp>
        <p:nvSpPr>
          <p:cNvPr id="9" name="Slide Number Placeholder 25">
            <a:extLst>
              <a:ext uri="{FF2B5EF4-FFF2-40B4-BE49-F238E27FC236}">
                <a16:creationId xmlns:a16="http://schemas.microsoft.com/office/drawing/2014/main" id="{9D488A91-F8B7-A74D-8D5D-53419EBC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483" y="4837765"/>
            <a:ext cx="4866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004578"/>
                </a:solidFill>
              </a:defRPr>
            </a:lvl1pPr>
          </a:lstStyle>
          <a:p>
            <a:fld id="{3DD97BEB-BAEF-0344-9D5C-EC73E4786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0" r:id="rId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>
          <a:solidFill>
            <a:srgbClr val="0066A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0066A1"/>
        </a:buClr>
        <a:buFont typeface="LucidaGrande" charset="0"/>
        <a:buChar char="▸"/>
        <a:defRPr sz="16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LucidaGrande" charset="0"/>
        <a:buChar char="-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Wingdings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66A1"/>
        </a:buClr>
        <a:buFont typeface="Courier New" charset="0"/>
        <a:buChar char="o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10.png" Id="rId2" /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image" Target="/ppt/media/image19.png" Id="rId3" /><Relationship Type="http://schemas.openxmlformats.org/officeDocument/2006/relationships/image" Target="/ppt/media/image18.png" Id="rId2" /><Relationship Type="http://schemas.openxmlformats.org/officeDocument/2006/relationships/slideLayout" Target="/ppt/slideLayouts/slideLayout5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image" Target="/ppt/media/image20.png" Id="rId2" /><Relationship Type="http://schemas.openxmlformats.org/officeDocument/2006/relationships/slideLayout" Target="/ppt/slideLayouts/slideLayout5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image" Target="/ppt/media/image21.png" Id="rId2" /><Relationship Type="http://schemas.openxmlformats.org/officeDocument/2006/relationships/slideLayout" Target="/ppt/slideLayouts/slideLayout5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image" Target="/ppt/media/image22.png" Id="rId2" /><Relationship Type="http://schemas.openxmlformats.org/officeDocument/2006/relationships/slideLayout" Target="/ppt/slideLayouts/slideLayout5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image" Target="/ppt/media/image23.png" Id="rId2" /><Relationship Type="http://schemas.openxmlformats.org/officeDocument/2006/relationships/slideLayout" Target="/ppt/slideLayouts/slideLayout5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image" Target="/ppt/media/image24.png" Id="rId2" /><Relationship Type="http://schemas.openxmlformats.org/officeDocument/2006/relationships/slideLayout" Target="/ppt/slideLayouts/slideLayout5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image" Target="/ppt/media/image25.png" Id="rId2" /><Relationship Type="http://schemas.openxmlformats.org/officeDocument/2006/relationships/slideLayout" Target="/ppt/slideLayouts/slideLayout5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image" Target="/ppt/media/image26.png" Id="rId2" /><Relationship Type="http://schemas.openxmlformats.org/officeDocument/2006/relationships/slideLayout" Target="/ppt/slideLayouts/slideLayout5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image" Target="/ppt/media/image27.png" Id="rId2" /><Relationship Type="http://schemas.openxmlformats.org/officeDocument/2006/relationships/slideLayout" Target="/ppt/slideLayouts/slideLayout5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28.png" Id="rId2" /><Relationship Type="http://schemas.openxmlformats.org/officeDocument/2006/relationships/slideLayout" Target="/ppt/slideLayouts/slideLayout5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image" Target="/ppt/media/image29.png" Id="rId2" /><Relationship Type="http://schemas.openxmlformats.org/officeDocument/2006/relationships/slideLayout" Target="/ppt/slideLayouts/slideLayout5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hyperlink" Target="https://doi.org/10.1155/2021/8437260" TargetMode="External" Id="rId3" /><Relationship Type="http://schemas.openxmlformats.org/officeDocument/2006/relationships/hyperlink" Target="https://doi.org/10.3390/s23010280" TargetMode="External" Id="rId2" /><Relationship Type="http://schemas.openxmlformats.org/officeDocument/2006/relationships/hyperlink" Target="https://doi.org/10.2147/NDT.S202418" TargetMode="External" Id="rId6" /><Relationship Type="http://schemas.openxmlformats.org/officeDocument/2006/relationships/hyperlink" Target="https://doi.org/10.1088/1742-6596/1345/2/022052" TargetMode="External" Id="rId5" /><Relationship Type="http://schemas.openxmlformats.org/officeDocument/2006/relationships/hyperlink" Target="https://doi.org/10.1155/2020/6405930" TargetMode="External" Id="rId4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hyperlink" Target="http://dx.doi.org/10.1007/978-981-99-2602-2_15" TargetMode="External" Id="rId3" /><Relationship Type="http://schemas.openxmlformats.org/officeDocument/2006/relationships/hyperlink" Target="https://10.0.4.85/EMBC44109.2020.9176610" TargetMode="External" Id="rId2" /><Relationship Type="http://schemas.openxmlformats.org/officeDocument/2006/relationships/hyperlink" Target="https://doi.org/10.1002/brb3.3002" TargetMode="External" Id="rId6" /><Relationship Type="http://schemas.openxmlformats.org/officeDocument/2006/relationships/hyperlink" Target="https://doi.org/10.1016/j.nicl.2018.08.019" TargetMode="External" Id="rId5" /><Relationship Type="http://schemas.openxmlformats.org/officeDocument/2006/relationships/hyperlink" Target="https://doi.org/10.1007/s12652-023-04536-6" TargetMode="External" Id="rId4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Relationship Type="http://schemas.openxmlformats.org/officeDocument/2006/relationships/hyperlink" Target="https://doi.org/10.48550/arXiv.2206.12980" TargetMode="External" Id="rId3" /><Relationship Type="http://schemas.openxmlformats.org/officeDocument/2006/relationships/hyperlink" Target="https://10.0.4.85/ICBSII51839.2021.9445133" TargetMode="External" Id="rId2" /><Relationship Type="http://schemas.openxmlformats.org/officeDocument/2006/relationships/hyperlink" Target="https://doi.org/10.1016/j.ebiom.2023.104512" TargetMode="External" Id="rId4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4.xml.rels>&#65279;<?xml version="1.0" encoding="utf-8"?><Relationships xmlns="http://schemas.openxmlformats.org/package/2006/relationships"><Relationship Type="http://schemas.microsoft.com/office/2007/relationships/hdphoto" Target="/ppt/media/hdphoto1.wdp" Id="rId3" /><Relationship Type="http://schemas.openxmlformats.org/officeDocument/2006/relationships/image" Target="/ppt/media/image11.png" Id="rId2" /><Relationship Type="http://schemas.openxmlformats.org/officeDocument/2006/relationships/slideLayout" Target="/ppt/slideLayouts/slideLayout5.xml" Id="rId1" /><Relationship Type="http://schemas.openxmlformats.org/officeDocument/2006/relationships/image" Target="/ppt/media/image12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image" Target="/ppt/media/image13.jpeg" Id="rId2" /><Relationship Type="http://schemas.openxmlformats.org/officeDocument/2006/relationships/slideLayout" Target="/ppt/slideLayouts/slideLayout5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16.jpeg" Id="rId3" /><Relationship Type="http://schemas.openxmlformats.org/officeDocument/2006/relationships/image" Target="/ppt/media/image15.jpeg" Id="rId2" /><Relationship Type="http://schemas.openxmlformats.org/officeDocument/2006/relationships/slideLayout" Target="/ppt/slideLayouts/slideLayout5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image" Target="/ppt/media/image17.png" Id="rId2" /><Relationship Type="http://schemas.openxmlformats.org/officeDocument/2006/relationships/slideLayout" Target="/ppt/slideLayouts/slideLayout5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ctrTitle"/>
          </p:nvPr>
        </p:nvSpPr>
        <p:spPr>
          <a:xfrm>
            <a:off x="455672" y="923579"/>
            <a:ext cx="8148008" cy="8255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2024 IEEE 4th Mysore Sub Section International Conference  (</a:t>
            </a:r>
            <a:r>
              <a:rPr lang="en-US" sz="20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MysuruCon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</a:t>
            </a:r>
            <a:b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IEEE Conference Record No: 62630,  Date:  30th  &amp; 31st  August 2024</a:t>
            </a:r>
            <a:b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Venue: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Vidya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Vikas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Institute of Engineering and Technology, VVIET, </a:t>
            </a:r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Mysuru</a:t>
            </a:r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6" name="Subtitle 18"/>
          <p:cNvSpPr txBox="1">
            <a:spLocks/>
          </p:cNvSpPr>
          <p:nvPr/>
        </p:nvSpPr>
        <p:spPr>
          <a:xfrm>
            <a:off x="505967" y="2127508"/>
            <a:ext cx="8290094" cy="3784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Paper ID : 596 </a:t>
            </a:r>
          </a:p>
        </p:txBody>
      </p:sp>
      <p:sp>
        <p:nvSpPr>
          <p:cNvPr id="22" name="Subtitle 18"/>
          <p:cNvSpPr txBox="1">
            <a:spLocks/>
          </p:cNvSpPr>
          <p:nvPr/>
        </p:nvSpPr>
        <p:spPr>
          <a:xfrm>
            <a:off x="480056" y="2687142"/>
            <a:ext cx="8381446" cy="7272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Title of the paper: Validation of Vision Transformer Over Convolutional Neural Networks-based Pretrained Model for Schizophrenia Diagnosis </a:t>
            </a:r>
          </a:p>
        </p:txBody>
      </p:sp>
      <p:sp>
        <p:nvSpPr>
          <p:cNvPr id="23" name="Subtitle 18"/>
          <p:cNvSpPr txBox="1">
            <a:spLocks/>
          </p:cNvSpPr>
          <p:nvPr/>
        </p:nvSpPr>
        <p:spPr>
          <a:xfrm>
            <a:off x="480055" y="3392771"/>
            <a:ext cx="8157977" cy="77845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2100" b="1" i="1" kern="1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Author Names: </a:t>
            </a:r>
            <a:r>
              <a:rPr lang="en-US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Mohan V</a:t>
            </a:r>
            <a:r>
              <a:rPr lang="en-IN" sz="2000" b="0" i="0" dirty="0">
                <a:latin typeface="Arial" panose="020B0604020202020204" pitchFamily="34" charset="0"/>
              </a:rPr>
              <a:t>, </a:t>
            </a:r>
            <a:r>
              <a:rPr lang="en-US" sz="20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Nithin</a:t>
            </a:r>
            <a:r>
              <a:rPr lang="en-US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Rajaseharan</a:t>
            </a:r>
            <a:r>
              <a:rPr lang="en-IN" sz="2000" b="0" i="0" dirty="0">
                <a:latin typeface="Arial" panose="020B0604020202020204" pitchFamily="34" charset="0"/>
              </a:rPr>
              <a:t> , </a:t>
            </a:r>
            <a:r>
              <a:rPr lang="en-US" sz="20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Taushiq</a:t>
            </a:r>
            <a:r>
              <a:rPr lang="en-US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Balamurugan</a:t>
            </a:r>
            <a:r>
              <a:rPr lang="en-IN" sz="2000" b="0" i="0" u="none" strike="noStrike" kern="120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Varun S</a:t>
            </a:r>
            <a:r>
              <a:rPr lang="en-IN" sz="2000" b="0" i="0" dirty="0">
                <a:latin typeface="Arial" panose="020B0604020202020204" pitchFamily="34" charset="0"/>
              </a:rPr>
              <a:t>,  </a:t>
            </a:r>
            <a:endParaRPr lang="en-IN" sz="2000" b="0" i="0" u="none" strike="noStrike" kern="1200" dirty="0">
              <a:effectLst/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algn="l" rtl="0" eaLnBrk="1" fontAlgn="t" latinLnBrk="0" hangingPunct="1">
              <a:spcBef>
                <a:spcPts val="0"/>
              </a:spcBef>
              <a:spcAft>
                <a:spcPts val="0"/>
              </a:spcAft>
            </a:pPr>
            <a:r>
              <a:rPr lang="en-IN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  Suguna G, </a:t>
            </a:r>
            <a:r>
              <a:rPr lang="en-IN" sz="20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Harikumar</a:t>
            </a:r>
            <a:r>
              <a:rPr lang="en-IN" sz="20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 E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6850476" y="4730858"/>
            <a:ext cx="314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https://www.mysurucon.org/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12" y="108928"/>
            <a:ext cx="7020905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09E2123-6E97-1F28-8699-437002098C86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Pre-processing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0B26D8D-2943-7229-DE96-C2E3E798DB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b="1" smtClean="0"/>
              <a:pPr/>
              <a:t>10</a:t>
            </a:fld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5AAECF-AFEB-A4D2-BC1B-795B7E62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59" y="1096988"/>
            <a:ext cx="2162029" cy="27999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ABD23-6343-B64C-3A04-09F347671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37" y="1105866"/>
            <a:ext cx="2162028" cy="2791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7F600D-181C-70C3-D164-06C95AAEB0D4}"/>
              </a:ext>
            </a:extLst>
          </p:cNvPr>
          <p:cNvSpPr txBox="1"/>
          <p:nvPr/>
        </p:nvSpPr>
        <p:spPr>
          <a:xfrm>
            <a:off x="2500671" y="3968494"/>
            <a:ext cx="287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fMRI Axial plane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85789B-3E87-E887-4C4E-4FB03750B438}"/>
              </a:ext>
            </a:extLst>
          </p:cNvPr>
          <p:cNvSpPr txBox="1"/>
          <p:nvPr/>
        </p:nvSpPr>
        <p:spPr>
          <a:xfrm>
            <a:off x="5639702" y="3988182"/>
            <a:ext cx="3301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 fMRI Axial plane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A06AA7-39E2-851A-8411-814476F87CD2}"/>
              </a:ext>
            </a:extLst>
          </p:cNvPr>
          <p:cNvSpPr txBox="1"/>
          <p:nvPr/>
        </p:nvSpPr>
        <p:spPr>
          <a:xfrm>
            <a:off x="11574" y="2035318"/>
            <a:ext cx="2627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NUSDAST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: 125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Schizophrenia: 125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1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09E2123-6E97-1F28-8699-437002098C86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CNN Model Methodology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0B26D8D-2943-7229-DE96-C2E3E798DB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b="1" smtClean="0"/>
              <a:pPr/>
              <a:t>11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320EC-BA6E-461D-7713-ACF2A9CA0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" y="1221147"/>
            <a:ext cx="7993380" cy="328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3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CNN Model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50AB3A-497D-356D-3F01-133BACD69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5" y="1078776"/>
            <a:ext cx="8016240" cy="34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48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VGG19 Model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2ED953-F43B-402C-25EE-080633B1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10" y="1001121"/>
            <a:ext cx="6850380" cy="375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301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VGG19 Model Methodology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710114-7EA7-454C-757A-1F3E0AE0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07" y="1001121"/>
            <a:ext cx="8082985" cy="361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76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VGG19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C1C04-A342-2E59-AA4F-6A607606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79" y="1096988"/>
            <a:ext cx="7072132" cy="3611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28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VGG19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5DAFD-220D-7E0D-AE3A-E66DEF63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45" y="1001121"/>
            <a:ext cx="5038710" cy="365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3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09E2123-6E97-1F28-8699-437002098C86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ViT</a:t>
            </a:r>
            <a:r>
              <a:rPr lang="en-US" dirty="0"/>
              <a:t> Model Methodology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D0B26D8D-2943-7229-DE96-C2E3E798DB8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b="1" smtClean="0"/>
              <a:pPr/>
              <a:t>17</a:t>
            </a:fld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6D5EFC-2A55-6220-212E-BF70F4F5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65" y="1134944"/>
            <a:ext cx="8214360" cy="3568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3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1DEC35DE-D3A4-27F2-7635-9FE4053CB549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ViT</a:t>
            </a:r>
            <a:r>
              <a:rPr lang="en-US" dirty="0"/>
              <a:t> model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FB5782-51F3-889A-9FAF-5BC67C19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22" y="1001121"/>
            <a:ext cx="6580356" cy="371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41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5C179DB-6102-4FB5-2F01-464379352D45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ViT</a:t>
            </a:r>
            <a:r>
              <a:rPr lang="en-US" dirty="0"/>
              <a:t>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6278BF-D3DD-2713-D046-F04F56A03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53" y="1001121"/>
            <a:ext cx="5100494" cy="351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13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B86FDC-B016-6C34-6766-31AAB9BD97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Literature Survey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Problem Definition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Methodology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6600"/>
                </a:solidFill>
              </a:rPr>
              <a:t>Content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20763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0052D405-F923-24D5-A03F-EBE5FA6B50B7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of CNN and </a:t>
            </a:r>
            <a:r>
              <a:rPr lang="en-US" dirty="0" err="1"/>
              <a:t>ViT</a:t>
            </a:r>
            <a:r>
              <a:rPr lang="en-US" dirty="0"/>
              <a:t>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03832-5E2D-202F-7F95-E8BDF882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42" y="1084000"/>
            <a:ext cx="7696815" cy="366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1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Results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DF14D7-0575-9031-E1D0-AE51A9F57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277767"/>
              </p:ext>
            </p:extLst>
          </p:nvPr>
        </p:nvGraphicFramePr>
        <p:xfrm>
          <a:off x="496707" y="1519958"/>
          <a:ext cx="8150585" cy="262623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295206">
                  <a:extLst>
                    <a:ext uri="{9D8B030D-6E8A-4147-A177-3AD203B41FA5}">
                      <a16:colId xmlns:a16="http://schemas.microsoft.com/office/drawing/2014/main" val="952318482"/>
                    </a:ext>
                  </a:extLst>
                </a:gridCol>
                <a:gridCol w="965028">
                  <a:extLst>
                    <a:ext uri="{9D8B030D-6E8A-4147-A177-3AD203B41FA5}">
                      <a16:colId xmlns:a16="http://schemas.microsoft.com/office/drawing/2014/main" val="789175210"/>
                    </a:ext>
                  </a:extLst>
                </a:gridCol>
                <a:gridCol w="1630117">
                  <a:extLst>
                    <a:ext uri="{9D8B030D-6E8A-4147-A177-3AD203B41FA5}">
                      <a16:colId xmlns:a16="http://schemas.microsoft.com/office/drawing/2014/main" val="477560778"/>
                    </a:ext>
                  </a:extLst>
                </a:gridCol>
                <a:gridCol w="1769630">
                  <a:extLst>
                    <a:ext uri="{9D8B030D-6E8A-4147-A177-3AD203B41FA5}">
                      <a16:colId xmlns:a16="http://schemas.microsoft.com/office/drawing/2014/main" val="1790057013"/>
                    </a:ext>
                  </a:extLst>
                </a:gridCol>
                <a:gridCol w="1490604">
                  <a:extLst>
                    <a:ext uri="{9D8B030D-6E8A-4147-A177-3AD203B41FA5}">
                      <a16:colId xmlns:a16="http://schemas.microsoft.com/office/drawing/2014/main" val="4188945912"/>
                    </a:ext>
                  </a:extLst>
                </a:gridCol>
              </a:tblGrid>
              <a:tr h="15113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Modality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Methods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Performance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</a:rPr>
                        <a:t>References</a:t>
                      </a:r>
                      <a:endParaRPr lang="en-IN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652693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COBRE / SCZ-102, HC-98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fMRI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ML and VGG16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Acc-94.3%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[1]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462424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COBRE / SCZ-102, HC-98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fMRI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VGG16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Acc-84%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[2]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5008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OpenNeuro / SCZ-20, HC – 20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fMRI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VGG19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Acc-91%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[11]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23190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OpenNeuro / SCZ-20, HC – 20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fMRI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VGG16, VGG19, InceptionV3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Acc-91%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[12]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37752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NUSDAST/ SCZ-125, HC-125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fMRI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</a:rPr>
                        <a:t>ViT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Acc - 96%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</a:rPr>
                        <a:t>Proposed Work</a:t>
                      </a:r>
                      <a:endParaRPr lang="en-IN" sz="14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70302"/>
                  </a:ext>
                </a:extLst>
              </a:tr>
            </a:tbl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DCC38-6B47-1F67-6B88-49AAB73FD1EF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 with other works</a:t>
            </a:r>
          </a:p>
        </p:txBody>
      </p:sp>
    </p:spTree>
    <p:extLst>
      <p:ext uri="{BB962C8B-B14F-4D97-AF65-F5344CB8AC3E}">
        <p14:creationId xmlns:p14="http://schemas.microsoft.com/office/powerpoint/2010/main" val="1568579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092CB-1F67-30D4-D841-433AC3F58F3E}"/>
              </a:ext>
            </a:extLst>
          </p:cNvPr>
          <p:cNvSpPr txBox="1"/>
          <p:nvPr/>
        </p:nvSpPr>
        <p:spPr>
          <a:xfrm>
            <a:off x="287582" y="1067288"/>
            <a:ext cx="851485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Manic, K. S., Rajinikanth, V., Al-Bimani, A. S., Taniar, D., &amp; Kadry, S. (2022), “Framework to Detect Schizophrenia in Brain MRI Slices with Mayfly Algorithm-Selected Deep and Handcrafted Features”,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Sensors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vol. 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no. 1, pp. </a:t>
            </a:r>
            <a:r>
              <a:rPr lang="en-US" sz="12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Multidisciplinary Digital Publishing Institute(MDPI),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https://doi.org/10.3390/s23010280</a:t>
            </a:r>
            <a:endParaRPr lang="en-US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Zheng, JinChi, et al. , "Diagnosis of schizophrenia based on deep learning using fMRI“, C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omputational and Mathematical Methods in Medicine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Hindawi Limited, </a:t>
            </a:r>
            <a:r>
              <a:rPr lang="en-IN" sz="1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  doi: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</a:t>
            </a:r>
            <a:r>
              <a:rPr lang="en-IN" sz="1200" b="0" i="0" u="sng" dirty="0">
                <a:solidFill>
                  <a:srgbClr val="376FA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10.1155/2021/8437260</a:t>
            </a:r>
            <a:endParaRPr lang="en-IN" sz="1200" b="0" i="0" u="sng" dirty="0">
              <a:solidFill>
                <a:srgbClr val="376FA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200" b="0" i="0" u="sng" dirty="0">
              <a:solidFill>
                <a:srgbClr val="376FA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Chen, ZhiHong, et al. "Detecting abnormal brain regions in schizophrenia using structural MRI via machine learning."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intelligence and neuroscience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Hindawi Limited, </a:t>
            </a:r>
            <a:r>
              <a:rPr lang="en-IN" sz="1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doi: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b="0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https://doi.org/10.1155/2020/6405930</a:t>
            </a:r>
            <a:endParaRPr lang="en-IN" sz="1200" b="0" i="0" u="none" strike="noStrike" dirty="0">
              <a:solidFill>
                <a:srgbClr val="4D8A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Liu, Dong, et al. "Fusion of handcrafted and deep features for medical image classification." 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Physics: Conference Series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ol. 1345. No. 2. Institute of Physics Publishing Publishing, </a:t>
            </a:r>
            <a:r>
              <a:rPr lang="en-US" sz="1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			     doi: 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https://doi.org/10.1088/1742-6596/1345/2/022052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 Filippis R, Carbone EA, Gaetano R, Bruni A, Pugliese V, Segura-Garcia C, De Fazio P, “Machine learning techniques in a structural and functional MRI diagnostic approach in schizophrenia: a systematic review”,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Neuropsychiatric Disease Treatment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1605-1627, Dove Medical Press Ltd, </a:t>
            </a:r>
            <a:r>
              <a:rPr lang="en-IN" sz="120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2019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doi: 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10.2147/NDT.S202418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38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8B2F2-8C71-1C09-8169-A429D7F4EE2B}"/>
              </a:ext>
            </a:extLst>
          </p:cNvPr>
          <p:cNvSpPr txBox="1"/>
          <p:nvPr/>
        </p:nvSpPr>
        <p:spPr>
          <a:xfrm>
            <a:off x="287581" y="948690"/>
            <a:ext cx="845497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 startAt="6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Hu, K. Sim, J. H. Zhou, X. Jiang and C. Guan, "Brain MRI-based 3D Convolutional Neural Networks for Classification of Schizophrenia and Controls," 2020 42nd Annual International Conference of the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in Medicine &amp; Biology Society (EMBC), pp. 1742-1745, 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doi: 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https://10.1109/EMBC44109.2020.9176610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endParaRPr lang="en-IN" sz="1200" b="0" i="0" dirty="0">
              <a:solidFill>
                <a:srgbClr val="4D8A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Kardani, Shail, Raghav Sharma, and Abhishek Sharma, "Predicting Schizophrenia from fMRI Using Deep Learning." In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Conference on Innovations in Computational Intelligence and Computer Vision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pp. 177-187,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 Nature,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en-IN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http://dx.doi.org/10.1007/978-981-99-2602-2_15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Verma, S., Goel, T., Tanveer, M., Ding, W., Sharma, R., &amp; Murugan, R. , "Machine learning techniques for the Schizophrenia diagnosis: A comprehensive review and future research directions" ,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Ambient Intelligence and Humanized Computing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vol.14(5), pp. 4795-4807,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 Science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doi: 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https://doi.org/10.1007/s12652-023-04536-6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endParaRPr lang="en-IN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Mateos-Pérez, José María, Mahsa Dadar, María Lacalle-Aurioles, Yasser Iturria-Medina, Yashar Zeighami, and Alan C. Evans,  "Structural neuroimaging as clinical predictor: A review of machine learning applications.“,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NeuroImage: Clinical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vol. 20  pp. 506-522, </a:t>
            </a:r>
            <a:r>
              <a:rPr lang="en-IN" sz="1200" b="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Elsevier Inc.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2018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doi: 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200" b="0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0" i="0" u="none" strike="noStrike" dirty="0">
                <a:solidFill>
                  <a:srgbClr val="4D8A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https://doi.org/10.1016/j.nicl.2018.08.019</a:t>
            </a:r>
            <a:endParaRPr lang="en-IN" sz="1200" dirty="0">
              <a:solidFill>
                <a:srgbClr val="4D8A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endParaRPr lang="en-IN" sz="1200" b="0" i="0" dirty="0">
              <a:solidFill>
                <a:srgbClr val="4D8A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rabicPeriod" startAt="6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Tyagi, Ashima, Vibhav Prakash Singh, and Manoj Madhava Gore. "Towards artificial intelligence in mental health: a comprehensive survey on the detection of schizophrenia." 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Multimedia Tools and Applications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82, no. 13 , pp. 20343-20405., </a:t>
            </a:r>
            <a:r>
              <a:rPr lang="en-IN" sz="1200" b="0" i="1" dirty="0">
                <a:solidFill>
                  <a:srgbClr val="2E2E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Springer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2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2023.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doi: 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https://doi.org/10.1002/brb3.3002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896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References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EEDF91-B50C-E28F-0979-14FD4DE43C37}"/>
              </a:ext>
            </a:extLst>
          </p:cNvPr>
          <p:cNvSpPr txBox="1"/>
          <p:nvPr/>
        </p:nvSpPr>
        <p:spPr>
          <a:xfrm>
            <a:off x="287582" y="948690"/>
            <a:ext cx="84103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 startAt="11"/>
            </a:pP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Kadry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D.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Taniar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Damasevicius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V. Rajinikanth, “Automated Detection of Schizophrenia from Brain MRI Slices using Optimized Deep-Features,” </a:t>
            </a:r>
            <a:r>
              <a:rPr lang="en-IN" sz="12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2021 IEEE 7th International Conference on Bio Signals, Images and Instrumentation, ICBSII 2021,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Mar. 2021, </a:t>
            </a:r>
            <a:r>
              <a:rPr lang="en-IN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https://10.1109/ICBSII51839.2021.9445133</a:t>
            </a: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11"/>
            </a:pPr>
            <a:endParaRPr lang="en-IN" sz="1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11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J. Zhang et al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“Detecting schizophrenia with 3D structural brain MRI using deep learning,”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13, no. 1, 2023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https://doi.org/10.48550/arXiv.2206.12980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11"/>
            </a:pP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11"/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Ashish Vaswani et al., “Attention is All you Need,”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Neural Information Processing Systems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 10, pp 13-19, 2017,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https://doi.org/10.1016/j.ebiom.2023.104512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11"/>
            </a:pPr>
            <a:endParaRPr lang="en-IN" sz="1200" b="0" i="0" dirty="0">
              <a:solidFill>
                <a:srgbClr val="4D8A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02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89" y="1857881"/>
            <a:ext cx="8658712" cy="425669"/>
          </a:xfrm>
        </p:spPr>
        <p:txBody>
          <a:bodyPr/>
          <a:lstStyle/>
          <a:p>
            <a:pPr algn="ctr"/>
            <a:r>
              <a:rPr lang="en-US" sz="6000" dirty="0"/>
              <a:t>Thank you</a:t>
            </a:r>
          </a:p>
        </p:txBody>
      </p:sp>
      <p:sp>
        <p:nvSpPr>
          <p:cNvPr id="2" name="Rectangle 1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013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Abstract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2D956-222F-77EE-C5BE-E068265DD6C3}"/>
              </a:ext>
            </a:extLst>
          </p:cNvPr>
          <p:cNvSpPr txBox="1">
            <a:spLocks/>
          </p:cNvSpPr>
          <p:nvPr/>
        </p:nvSpPr>
        <p:spPr>
          <a:xfrm>
            <a:off x="142484" y="846497"/>
            <a:ext cx="8798518" cy="3865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Schizophrenia, a severe mental disorder, affects individuals’ perception of reality. The present diagnostic approach relies on the subject evaluation of clinical symptoms by the psychiatrist. </a:t>
            </a:r>
          </a:p>
          <a:p>
            <a:pPr algn="just"/>
            <a:r>
              <a:rPr lang="en-US" sz="2000" dirty="0"/>
              <a:t>With the advancement in deep learning with the concept of self-attention mechanism, the novel vision transformer model with transformer encoder is utilized and showed an accuracy and sensitivity of 0.96 and 0.97 outperforming other CNN models. </a:t>
            </a:r>
          </a:p>
          <a:p>
            <a:pPr algn="just"/>
            <a:r>
              <a:rPr lang="en-US" sz="2000" dirty="0"/>
              <a:t>With the higher sensitivity score ensures confidence in correct diagnosis. Automating the diagnostic evaluation process of MRI scans with a vision transformer model will aid the psychiatrists.</a:t>
            </a:r>
            <a:endParaRPr lang="en-US" sz="3200" dirty="0">
              <a:solidFill>
                <a:prstClr val="black"/>
              </a:solidFill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0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pic>
        <p:nvPicPr>
          <p:cNvPr id="7" name="Picture 2" descr="San Antonio Man Working To Erase Stigma Of Schizophrenia | TPR">
            <a:extLst>
              <a:ext uri="{FF2B5EF4-FFF2-40B4-BE49-F238E27FC236}">
                <a16:creationId xmlns:a16="http://schemas.microsoft.com/office/drawing/2014/main" id="{C6D2030C-1004-A97A-7541-E574ADB25B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336" t="1" r="7771" b="1028"/>
          <a:stretch/>
        </p:blipFill>
        <p:spPr bwMode="auto">
          <a:xfrm>
            <a:off x="5787278" y="608291"/>
            <a:ext cx="2879701" cy="2029019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2D956-222F-77EE-C5BE-E068265DD6C3}"/>
              </a:ext>
            </a:extLst>
          </p:cNvPr>
          <p:cNvSpPr txBox="1">
            <a:spLocks/>
          </p:cNvSpPr>
          <p:nvPr/>
        </p:nvSpPr>
        <p:spPr>
          <a:xfrm>
            <a:off x="142483" y="846497"/>
            <a:ext cx="4581917" cy="3865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>
                <a:solidFill>
                  <a:prstClr val="black"/>
                </a:solidFill>
                <a:latin typeface="Times New Roman"/>
                <a:cs typeface="Calibri"/>
              </a:rPr>
              <a:t>Schizophrenia - Abnormal interpretation                  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sz="2000" dirty="0">
                <a:solidFill>
                  <a:prstClr val="black"/>
                </a:solidFill>
                <a:latin typeface="Times New Roman"/>
                <a:cs typeface="Calibri"/>
              </a:rPr>
              <a:t>                             of reality. 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/>
                <a:cs typeface="Calibri"/>
              </a:rPr>
              <a:t>Symptoms : hallucinations, delusions, disorganized thinking, and emotional disturbances.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/>
                <a:cs typeface="Calibri"/>
              </a:rPr>
              <a:t>According to WHO, 20 million people worldwide have schizophrenia.</a:t>
            </a:r>
          </a:p>
          <a:p>
            <a:pPr algn="just"/>
            <a:r>
              <a:rPr lang="en-US" sz="2000" dirty="0">
                <a:solidFill>
                  <a:prstClr val="black"/>
                </a:solidFill>
                <a:latin typeface="Times New Roman"/>
                <a:cs typeface="Calibri"/>
              </a:rPr>
              <a:t>Brain abnormalities: 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  <a:latin typeface="Times New Roman"/>
                <a:cs typeface="Calibri"/>
              </a:rPr>
              <a:t>Reduced gray matter volume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  <a:latin typeface="Times New Roman"/>
                <a:cs typeface="Calibri"/>
              </a:rPr>
              <a:t>Enlarged ventricles</a:t>
            </a:r>
          </a:p>
          <a:p>
            <a:pPr lvl="1" algn="just"/>
            <a:r>
              <a:rPr lang="en-US" sz="1800" dirty="0">
                <a:solidFill>
                  <a:prstClr val="black"/>
                </a:solidFill>
                <a:latin typeface="Times New Roman"/>
                <a:cs typeface="Calibri"/>
              </a:rPr>
              <a:t>White matter abnormalities</a:t>
            </a:r>
          </a:p>
        </p:txBody>
      </p:sp>
      <p:pic>
        <p:nvPicPr>
          <p:cNvPr id="9" name="Picture 2" descr="Ventriculomegaly">
            <a:extLst>
              <a:ext uri="{FF2B5EF4-FFF2-40B4-BE49-F238E27FC236}">
                <a16:creationId xmlns:a16="http://schemas.microsoft.com/office/drawing/2014/main" id="{3D6FC2E3-3918-E2D3-1317-8F184575A0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" r="3795" b="11667"/>
          <a:stretch/>
        </p:blipFill>
        <p:spPr bwMode="auto">
          <a:xfrm>
            <a:off x="5536477" y="2763576"/>
            <a:ext cx="3381301" cy="194792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83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E6FD31-64B9-3E41-B042-44FA743A89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0"/>
          <a:stretch/>
        </p:blipFill>
        <p:spPr>
          <a:xfrm>
            <a:off x="5912514" y="749154"/>
            <a:ext cx="2601406" cy="3861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22AD2B-C49B-6533-3EC8-2697B955F1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0" b="5350"/>
          <a:stretch/>
        </p:blipFill>
        <p:spPr>
          <a:xfrm>
            <a:off x="569090" y="707886"/>
            <a:ext cx="4500621" cy="394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7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Problem Definition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F765B-647E-D391-7314-A2037AFB1D60}"/>
              </a:ext>
            </a:extLst>
          </p:cNvPr>
          <p:cNvSpPr txBox="1"/>
          <p:nvPr/>
        </p:nvSpPr>
        <p:spPr>
          <a:xfrm>
            <a:off x="381501" y="953483"/>
            <a:ext cx="43094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Calibri"/>
              </a:rPr>
              <a:t>Subjective evaluation by  psychiatrist.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Calibri"/>
              </a:rPr>
              <a:t>Neuroradiologists interprets MRI images and provide diagnostic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Calibri"/>
              </a:rPr>
              <a:t>Psychiatrist evaluates the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Calibri"/>
              </a:rPr>
              <a:t>This manual examination is a time-consuming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Calibri"/>
              </a:rPr>
              <a:t>Misdiagnosis due to lack of CAD  system for evaluation.</a:t>
            </a:r>
          </a:p>
        </p:txBody>
      </p:sp>
      <p:pic>
        <p:nvPicPr>
          <p:cNvPr id="5" name="Picture 4" descr="Schizophrenia: Definition, Diagnosis, Treatment and Prevalence">
            <a:extLst>
              <a:ext uri="{FF2B5EF4-FFF2-40B4-BE49-F238E27FC236}">
                <a16:creationId xmlns:a16="http://schemas.microsoft.com/office/drawing/2014/main" id="{F75C8D07-2272-9E20-D93D-6202B65F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946" y="609579"/>
            <a:ext cx="3889689" cy="217822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Do My MRI Scans Mean? - Intercoastal Medical Group">
            <a:extLst>
              <a:ext uri="{FF2B5EF4-FFF2-40B4-BE49-F238E27FC236}">
                <a16:creationId xmlns:a16="http://schemas.microsoft.com/office/drawing/2014/main" id="{F09BB88A-7265-2964-047F-8FF435ADB8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9" t="6292" r="5518" b="3461"/>
          <a:stretch/>
        </p:blipFill>
        <p:spPr bwMode="auto">
          <a:xfrm>
            <a:off x="5502424" y="2680492"/>
            <a:ext cx="2627324" cy="2085058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67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Literature Survey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263002-3FB5-5FEE-DD1B-D60E696DD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674465"/>
              </p:ext>
            </p:extLst>
          </p:nvPr>
        </p:nvGraphicFramePr>
        <p:xfrm>
          <a:off x="252031" y="895350"/>
          <a:ext cx="8719227" cy="3352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86169">
                  <a:extLst>
                    <a:ext uri="{9D8B030D-6E8A-4147-A177-3AD203B41FA5}">
                      <a16:colId xmlns:a16="http://schemas.microsoft.com/office/drawing/2014/main" val="892344455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1280002108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416059473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3136702345"/>
                    </a:ext>
                  </a:extLst>
                </a:gridCol>
                <a:gridCol w="2547598">
                  <a:extLst>
                    <a:ext uri="{9D8B030D-6E8A-4147-A177-3AD203B41FA5}">
                      <a16:colId xmlns:a16="http://schemas.microsoft.com/office/drawing/2014/main" val="1580132445"/>
                    </a:ext>
                  </a:extLst>
                </a:gridCol>
              </a:tblGrid>
              <a:tr h="285779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07286"/>
                  </a:ext>
                </a:extLst>
              </a:tr>
              <a:tr h="69754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Framework to Detect Schizophrenia in Brain MRI Slices with Mayfly Algorithm-Selected Deep and Handcrafted Features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Sensors</a:t>
                      </a:r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vol.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no. 1, pp.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280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Multidisciplinary Digital Publishing Institute(MDPI)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fMRI dataset – 40 images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VGG, </a:t>
                      </a:r>
                      <a:r>
                        <a:rPr lang="en-US" sz="1400" b="0" i="0" kern="1200" dirty="0" err="1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ResNet</a:t>
                      </a: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Inception models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 – VGG16 - </a:t>
                      </a:r>
                      <a:r>
                        <a:rPr lang="en-US" sz="1400" b="1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91%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743652"/>
                  </a:ext>
                </a:extLst>
              </a:tr>
              <a:tr h="69754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Diagnosis of schizophrenia based on deep learning using fMRI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omputational and Mathematical Methods in Medicine</a:t>
                      </a:r>
                      <a:r>
                        <a:rPr lang="en-IN" sz="1400" dirty="0">
                          <a:solidFill>
                            <a:srgbClr val="22222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Hindawi Limited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reprocessed fMRI data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VGG16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– </a:t>
                      </a:r>
                      <a:r>
                        <a:rPr lang="en-US" sz="1400" b="1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87.85%</a:t>
                      </a:r>
                      <a:r>
                        <a:rPr lang="en-US" sz="1400" b="0" i="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78813"/>
                  </a:ext>
                </a:extLst>
              </a:tr>
              <a:tr h="69754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Brain MRI-based 3D Convolutional Neural Networks for Classification of Schizophrenia and Controls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Conference of the IEEE Engineering in Medicine &amp; Biology Society (EMBC), IEEE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3D CNN model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GM and WM based ML model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of CNN model is better than ML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76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0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Literature Survey</a:t>
            </a:r>
            <a:br>
              <a:rPr lang="en-US" sz="2800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1763BC-C32C-3151-72EF-45CE618A6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45967"/>
              </p:ext>
            </p:extLst>
          </p:nvPr>
        </p:nvGraphicFramePr>
        <p:xfrm>
          <a:off x="282289" y="892299"/>
          <a:ext cx="8725675" cy="324089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94011">
                  <a:extLst>
                    <a:ext uri="{9D8B030D-6E8A-4147-A177-3AD203B41FA5}">
                      <a16:colId xmlns:a16="http://schemas.microsoft.com/office/drawing/2014/main" val="1374217606"/>
                    </a:ext>
                  </a:extLst>
                </a:gridCol>
                <a:gridCol w="2644140">
                  <a:extLst>
                    <a:ext uri="{9D8B030D-6E8A-4147-A177-3AD203B41FA5}">
                      <a16:colId xmlns:a16="http://schemas.microsoft.com/office/drawing/2014/main" val="1122727048"/>
                    </a:ext>
                  </a:extLst>
                </a:gridCol>
                <a:gridCol w="1897380">
                  <a:extLst>
                    <a:ext uri="{9D8B030D-6E8A-4147-A177-3AD203B41FA5}">
                      <a16:colId xmlns:a16="http://schemas.microsoft.com/office/drawing/2014/main" val="1570258207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203318867"/>
                    </a:ext>
                  </a:extLst>
                </a:gridCol>
                <a:gridCol w="2988164">
                  <a:extLst>
                    <a:ext uri="{9D8B030D-6E8A-4147-A177-3AD203B41FA5}">
                      <a16:colId xmlns:a16="http://schemas.microsoft.com/office/drawing/2014/main" val="169352949"/>
                    </a:ext>
                  </a:extLst>
                </a:gridCol>
              </a:tblGrid>
              <a:tr h="238643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Inference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273707"/>
                  </a:ext>
                </a:extLst>
              </a:tr>
              <a:tr h="832978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Predicting Schizophrenia from fMRI Using Deep Learning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 Science and Business Media 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DL model with SVC for fMRI data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Accuracy: </a:t>
                      </a:r>
                      <a:r>
                        <a:rPr lang="en-US" sz="1400" b="1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24173"/>
                  </a:ext>
                </a:extLst>
              </a:tr>
              <a:tr h="533960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techniques for the Schizophrenia diagnosis: a comprehensive review and future research directions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 Science and Business Media 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For accurate prediction, selective feature extraction and selection of model is important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Performance of  DL method is better than ML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180171"/>
                  </a:ext>
                </a:extLst>
              </a:tr>
              <a:tr h="624992"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Towards artificial intelligence in mental health: a comprehensive survey on the detection of schizophrenia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1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Multimedia Tools and Applications, </a:t>
                      </a:r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John Wiley and Sons Ltd</a:t>
                      </a:r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CAD systems assist radiologists and doctors in the early diagnosis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rgbClr val="222222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Deep learning is the most effective method.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852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7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AC110-1B19-1EF0-BEEF-42DF3038A7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DD97BEB-BAEF-0344-9D5C-EC73E478698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55D1A3-3224-1367-6A1A-59A739AA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Implementation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9142" y="4837765"/>
            <a:ext cx="85148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Vidya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</a:t>
            </a:r>
            <a:r>
              <a:rPr lang="en-US" sz="1000" dirty="0" err="1">
                <a:solidFill>
                  <a:srgbClr val="7030A0"/>
                </a:solidFill>
                <a:latin typeface="Montserrat"/>
              </a:rPr>
              <a:t>Vikas</a:t>
            </a:r>
            <a:r>
              <a:rPr lang="en-US" sz="1000" dirty="0">
                <a:solidFill>
                  <a:srgbClr val="7030A0"/>
                </a:solidFill>
                <a:latin typeface="Montserrat"/>
              </a:rPr>
              <a:t> Institute of Engineering and Technology  			     </a:t>
            </a:r>
            <a:r>
              <a:rPr lang="en-US" sz="1000" dirty="0">
                <a:solidFill>
                  <a:srgbClr val="7030A0"/>
                </a:solidFill>
              </a:rPr>
              <a:t>MYSURUCON 2024: </a:t>
            </a:r>
            <a:r>
              <a:rPr lang="en-US" sz="1000" dirty="0">
                <a:solidFill>
                  <a:srgbClr val="0070C0"/>
                </a:solidFill>
              </a:rPr>
              <a:t>https://www.mysurucon.org/</a:t>
            </a:r>
          </a:p>
          <a:p>
            <a:endParaRPr lang="en-US" sz="1000" b="0" i="0" dirty="0">
              <a:solidFill>
                <a:srgbClr val="7030A0"/>
              </a:solidFill>
              <a:effectLst/>
              <a:latin typeface="Montserrat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09E2123-6E97-1F28-8699-437002098C86}"/>
              </a:ext>
            </a:extLst>
          </p:cNvPr>
          <p:cNvSpPr>
            <a:spLocks noGrp="1"/>
          </p:cNvSpPr>
          <p:nvPr/>
        </p:nvSpPr>
        <p:spPr>
          <a:xfrm>
            <a:off x="282289" y="671319"/>
            <a:ext cx="8658713" cy="3298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66A1"/>
              </a:buClr>
              <a:buFont typeface="LucidaGrande" charset="0"/>
              <a:buNone/>
              <a:defRPr sz="1800" b="1" i="1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LucidaGrande" charset="0"/>
              <a:buChar char="-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Wingdings" charset="2"/>
              <a:buChar char="§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66A1"/>
              </a:buClr>
              <a:buFont typeface="Courier New" charset="0"/>
              <a:buChar char="o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Pre-processing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B9CBA-98B4-AC75-32D4-DA46C179B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773" y="1111036"/>
            <a:ext cx="6705307" cy="3771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21F5E2-B14A-3D77-F72C-A24B40083E85}"/>
              </a:ext>
            </a:extLst>
          </p:cNvPr>
          <p:cNvSpPr txBox="1"/>
          <p:nvPr/>
        </p:nvSpPr>
        <p:spPr>
          <a:xfrm>
            <a:off x="6882905" y="136129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Sagittal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0C002-9692-F6F6-7787-90742A0DDCF1}"/>
              </a:ext>
            </a:extLst>
          </p:cNvPr>
          <p:cNvSpPr txBox="1"/>
          <p:nvPr/>
        </p:nvSpPr>
        <p:spPr>
          <a:xfrm>
            <a:off x="3972171" y="137737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Axial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900F0-4985-F574-E1DF-8D60C6C292F4}"/>
              </a:ext>
            </a:extLst>
          </p:cNvPr>
          <p:cNvSpPr txBox="1"/>
          <p:nvPr/>
        </p:nvSpPr>
        <p:spPr>
          <a:xfrm>
            <a:off x="6870639" y="31075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Coronal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2E0DB-A7C5-52A7-7327-96F349ADDE83}"/>
              </a:ext>
            </a:extLst>
          </p:cNvPr>
          <p:cNvSpPr txBox="1"/>
          <p:nvPr/>
        </p:nvSpPr>
        <p:spPr>
          <a:xfrm>
            <a:off x="7970227" y="2659836"/>
            <a:ext cx="2239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ITK-Snap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036605"/>
      </p:ext>
    </p:extLst>
  </p:cSld>
  <p:clrMapOvr>
    <a:masterClrMapping/>
  </p:clrMapOvr>
</p:sld>
</file>

<file path=ppt/theme/theme1.xml><?xml version="1.0" encoding="utf-8"?>
<a:theme xmlns:a="http://schemas.openxmlformats.org/drawingml/2006/main" name="Event Series _ Purp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-DCI-113_Branded_PPT_Template_B_Final_FullScreen" id="{42F2A728-38A7-F741-8697-F23A46403293}" vid="{291ADA43-C1E7-0449-827C-A2959B3E2CF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16-DCI-113_Branded_PPT_Template_B_Final_FullScreen</Template>
  <TotalTime>11053</TotalTime>
  <Words>2025</Words>
  <Application>Microsoft Office PowerPoint</Application>
  <PresentationFormat>On-screen Show (16:9)</PresentationFormat>
  <Paragraphs>231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.Lucida Grande UI Regular</vt:lpstr>
      <vt:lpstr>Arial</vt:lpstr>
      <vt:lpstr>Calibri</vt:lpstr>
      <vt:lpstr>Courier New</vt:lpstr>
      <vt:lpstr>LucidaGrande</vt:lpstr>
      <vt:lpstr>Montserrat</vt:lpstr>
      <vt:lpstr>Times New Roman</vt:lpstr>
      <vt:lpstr>Wingdings</vt:lpstr>
      <vt:lpstr>Event Series _ Purple</vt:lpstr>
      <vt:lpstr>Event Series _ Blue Teal</vt:lpstr>
      <vt:lpstr>Event Series _ Burgundy</vt:lpstr>
      <vt:lpstr>Event Series _ Green</vt:lpstr>
      <vt:lpstr>2024 IEEE 4th Mysore Sub Section International Conference  (MysuruCon) IEEE Conference Record No: 62630,  Date:  30th  &amp; 31st  August 2024 Venue: Vidya Vikas Institute of Engineering and Technology, VVIET, Mysuru.</vt:lpstr>
      <vt:lpstr>Content</vt:lpstr>
      <vt:lpstr>Abstract</vt:lpstr>
      <vt:lpstr>Introduction</vt:lpstr>
      <vt:lpstr>Introduction </vt:lpstr>
      <vt:lpstr>Problem Definition </vt:lpstr>
      <vt:lpstr>Literature Survey </vt:lpstr>
      <vt:lpstr>Literature Survey </vt:lpstr>
      <vt:lpstr>Implementation</vt:lpstr>
      <vt:lpstr>Implementation</vt:lpstr>
      <vt:lpstr>Methodology</vt:lpstr>
      <vt:lpstr>Results</vt:lpstr>
      <vt:lpstr>Results</vt:lpstr>
      <vt:lpstr>Results</vt:lpstr>
      <vt:lpstr>Results</vt:lpstr>
      <vt:lpstr>Results</vt:lpstr>
      <vt:lpstr>Methodology</vt:lpstr>
      <vt:lpstr>Results</vt:lpstr>
      <vt:lpstr>Results</vt:lpstr>
      <vt:lpstr>Results</vt:lpstr>
      <vt:lpstr>Results</vt:lpstr>
      <vt:lpstr>References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Mohan V</cp:lastModifiedBy>
  <cp:revision>192</cp:revision>
  <cp:lastPrinted>2019-02-17T02:00:21Z</cp:lastPrinted>
  <dcterms:created xsi:type="dcterms:W3CDTF">2016-10-24T19:40:55Z</dcterms:created>
  <dcterms:modified xsi:type="dcterms:W3CDTF">2024-08-30T05:55:31Z</dcterms:modified>
</cp:coreProperties>
</file>