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Fira Sans Condensed" panose="020F0502020204030204" pitchFamily="34" charset="0"/>
      <p:regular r:id="rId10"/>
      <p:bold r:id="rId11"/>
      <p:italic r:id="rId12"/>
      <p:boldItalic r:id="rId13"/>
    </p:embeddedFont>
    <p:embeddedFont>
      <p:font typeface="Fira Sans Extra Condensed"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exend" pitchFamily="2" charset="77"/>
      <p:regular r:id="rId22"/>
      <p:bold r:id="rId23"/>
    </p:embeddedFont>
    <p:embeddedFont>
      <p:font typeface="Mukta" panose="020B0000000000000000" pitchFamily="34" charset="77"/>
      <p:regular r:id="rId24"/>
      <p:bold r:id="rId25"/>
    </p:embeddedFont>
    <p:embeddedFont>
      <p:font typeface="Mukta Bold" panose="020B0000000000000000" pitchFamily="34" charset="77"/>
      <p:bold r:id="rId26"/>
    </p:embeddedFont>
    <p:embeddedFont>
      <p:font typeface="Mukta Regular" panose="020B0000000000000000" pitchFamily="34" charset="77"/>
      <p:regular r:id="rId27"/>
    </p:embeddedFont>
    <p:embeddedFont>
      <p:font typeface="Raleway"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font" Target="fonts/font1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b8d9ef969_0_3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b8d9ef969_0_3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3b8d9ef96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b8d9ef96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e8fbfe3d5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e8fbfe3d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e8fbfe3d5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3e8fbfe3d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A0A0A"/>
              </a:buClr>
              <a:buSzPts val="1300"/>
              <a:buFont typeface="Mukta"/>
              <a:buChar char="●"/>
            </a:pPr>
            <a:r>
              <a:rPr lang="en" sz="1300">
                <a:solidFill>
                  <a:srgbClr val="0A0A0A"/>
                </a:solidFill>
                <a:latin typeface="Mukta Regular"/>
                <a:ea typeface="Mukta Regular"/>
                <a:cs typeface="Mukta Regular"/>
                <a:sym typeface="Mukta"/>
              </a:rPr>
              <a:t>Churn data is a metric that represents the number of customers that have stopped using the product or service during a given period of time.</a:t>
            </a:r>
            <a:endParaRPr sz="1300">
              <a:solidFill>
                <a:srgbClr val="0A0A0A"/>
              </a:solidFill>
              <a:latin typeface="Mukta Regular"/>
              <a:ea typeface="Mukta Regular"/>
              <a:cs typeface="Mukta Regular"/>
              <a:sym typeface="Mukta"/>
            </a:endParaRPr>
          </a:p>
          <a:p>
            <a:pPr marL="457200" lvl="0" indent="-311150" algn="l" rtl="0">
              <a:spcBef>
                <a:spcPts val="0"/>
              </a:spcBef>
              <a:spcAft>
                <a:spcPts val="0"/>
              </a:spcAft>
              <a:buClr>
                <a:srgbClr val="0A0A0A"/>
              </a:buClr>
              <a:buSzPts val="1300"/>
              <a:buFont typeface="Mukta"/>
              <a:buChar char="●"/>
            </a:pPr>
            <a:r>
              <a:rPr lang="en" sz="1300">
                <a:solidFill>
                  <a:srgbClr val="0A0A0A"/>
                </a:solidFill>
                <a:latin typeface="Mukta Regular"/>
                <a:ea typeface="Mukta Regular"/>
                <a:cs typeface="Mukta Regular"/>
                <a:sym typeface="Mukta"/>
              </a:rPr>
              <a:t>Talk about how investors should try to advertise to teenagers since our data shows that they are more likely to create an account and are the most active in regards to likes and tenure</a:t>
            </a:r>
            <a:endParaRPr sz="1300">
              <a:solidFill>
                <a:srgbClr val="0A0A0A"/>
              </a:solidFill>
              <a:latin typeface="Mukta Regular"/>
              <a:ea typeface="Mukta Regular"/>
              <a:cs typeface="Mukta Regular"/>
              <a:sym typeface="Mukt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e8fbfe3d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e8fbfe3d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494650" y="4045277"/>
            <a:ext cx="3776700" cy="36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457200" y="1369375"/>
            <a:ext cx="5743500" cy="18207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50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ctrTitle" idx="2"/>
          </p:nvPr>
        </p:nvSpPr>
        <p:spPr>
          <a:xfrm>
            <a:off x="457200" y="3018350"/>
            <a:ext cx="3476700" cy="6666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3000">
                <a:solidFill>
                  <a:schemeClr val="accen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p:nvPr/>
        </p:nvSpPr>
        <p:spPr>
          <a:xfrm>
            <a:off x="7128830" y="1291134"/>
            <a:ext cx="1289424" cy="1289497"/>
          </a:xfrm>
          <a:custGeom>
            <a:avLst/>
            <a:gdLst/>
            <a:ahLst/>
            <a:cxnLst/>
            <a:rect l="l" t="t" r="r" b="b"/>
            <a:pathLst>
              <a:path w="17707" h="17708" extrusionOk="0">
                <a:moveTo>
                  <a:pt x="8854" y="1"/>
                </a:moveTo>
                <a:cubicBezTo>
                  <a:pt x="6506" y="1"/>
                  <a:pt x="4254" y="934"/>
                  <a:pt x="2594" y="2594"/>
                </a:cubicBezTo>
                <a:cubicBezTo>
                  <a:pt x="934" y="4254"/>
                  <a:pt x="1" y="6506"/>
                  <a:pt x="1" y="8854"/>
                </a:cubicBezTo>
                <a:cubicBezTo>
                  <a:pt x="1" y="11202"/>
                  <a:pt x="934" y="13454"/>
                  <a:pt x="2594" y="15115"/>
                </a:cubicBezTo>
                <a:cubicBezTo>
                  <a:pt x="4254" y="16775"/>
                  <a:pt x="6506" y="17707"/>
                  <a:pt x="8854" y="17707"/>
                </a:cubicBezTo>
                <a:cubicBezTo>
                  <a:pt x="11202" y="17707"/>
                  <a:pt x="13453" y="16775"/>
                  <a:pt x="15115" y="15115"/>
                </a:cubicBezTo>
                <a:cubicBezTo>
                  <a:pt x="16775" y="13454"/>
                  <a:pt x="17707" y="11202"/>
                  <a:pt x="17707" y="8854"/>
                </a:cubicBezTo>
                <a:cubicBezTo>
                  <a:pt x="17707" y="6506"/>
                  <a:pt x="16775" y="4254"/>
                  <a:pt x="15115" y="2594"/>
                </a:cubicBezTo>
                <a:cubicBezTo>
                  <a:pt x="13453" y="934"/>
                  <a:pt x="11202" y="1"/>
                  <a:pt x="8854" y="1"/>
                </a:cubicBezTo>
                <a:close/>
              </a:path>
            </a:pathLst>
          </a:custGeom>
          <a:gradFill>
            <a:gsLst>
              <a:gs pos="0">
                <a:srgbClr val="A3C8FF"/>
              </a:gs>
              <a:gs pos="100000">
                <a:srgbClr val="628EFF"/>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09800" y="2343150"/>
            <a:ext cx="624608" cy="624548"/>
          </a:xfrm>
          <a:custGeom>
            <a:avLst/>
            <a:gdLst/>
            <a:ahLst/>
            <a:cxnLst/>
            <a:rect l="l" t="t" r="r" b="b"/>
            <a:pathLst>
              <a:path w="10448" h="10447" extrusionOk="0">
                <a:moveTo>
                  <a:pt x="5225" y="0"/>
                </a:moveTo>
                <a:cubicBezTo>
                  <a:pt x="3839" y="0"/>
                  <a:pt x="2511" y="550"/>
                  <a:pt x="1531" y="1530"/>
                </a:cubicBezTo>
                <a:cubicBezTo>
                  <a:pt x="551" y="2510"/>
                  <a:pt x="1" y="3838"/>
                  <a:pt x="1" y="5224"/>
                </a:cubicBezTo>
                <a:cubicBezTo>
                  <a:pt x="1" y="6609"/>
                  <a:pt x="551" y="7937"/>
                  <a:pt x="1531" y="8917"/>
                </a:cubicBezTo>
                <a:cubicBezTo>
                  <a:pt x="2511" y="9897"/>
                  <a:pt x="3839" y="10447"/>
                  <a:pt x="5225" y="10447"/>
                </a:cubicBezTo>
                <a:cubicBezTo>
                  <a:pt x="6610" y="10447"/>
                  <a:pt x="7939" y="9897"/>
                  <a:pt x="8917" y="8917"/>
                </a:cubicBezTo>
                <a:cubicBezTo>
                  <a:pt x="9897" y="7937"/>
                  <a:pt x="10447" y="6609"/>
                  <a:pt x="10447" y="5224"/>
                </a:cubicBezTo>
                <a:cubicBezTo>
                  <a:pt x="10447" y="3838"/>
                  <a:pt x="9897" y="2510"/>
                  <a:pt x="8917" y="1530"/>
                </a:cubicBezTo>
                <a:cubicBezTo>
                  <a:pt x="7939" y="550"/>
                  <a:pt x="6610" y="0"/>
                  <a:pt x="5225" y="0"/>
                </a:cubicBezTo>
                <a:close/>
              </a:path>
            </a:pathLst>
          </a:custGeom>
          <a:gradFill>
            <a:gsLst>
              <a:gs pos="0">
                <a:srgbClr val="A3C8FF"/>
              </a:gs>
              <a:gs pos="100000">
                <a:srgbClr val="628EFF"/>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9698" y="-58050"/>
            <a:ext cx="3885900" cy="5259600"/>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930501" y="981066"/>
            <a:ext cx="7435715" cy="3797182"/>
          </a:xfrm>
          <a:custGeom>
            <a:avLst/>
            <a:gdLst/>
            <a:ahLst/>
            <a:cxnLst/>
            <a:rect l="l" t="t" r="r" b="b"/>
            <a:pathLst>
              <a:path w="90638" h="37327" extrusionOk="0">
                <a:moveTo>
                  <a:pt x="0" y="3672"/>
                </a:moveTo>
                <a:cubicBezTo>
                  <a:pt x="2983" y="9639"/>
                  <a:pt x="7114" y="8032"/>
                  <a:pt x="11818" y="9523"/>
                </a:cubicBezTo>
                <a:cubicBezTo>
                  <a:pt x="16521" y="11015"/>
                  <a:pt x="15183" y="17286"/>
                  <a:pt x="19084" y="18587"/>
                </a:cubicBezTo>
                <a:cubicBezTo>
                  <a:pt x="22985" y="19887"/>
                  <a:pt x="25585" y="18587"/>
                  <a:pt x="27268" y="23405"/>
                </a:cubicBezTo>
                <a:cubicBezTo>
                  <a:pt x="28951" y="28225"/>
                  <a:pt x="32699" y="28301"/>
                  <a:pt x="35835" y="29448"/>
                </a:cubicBezTo>
                <a:cubicBezTo>
                  <a:pt x="38971" y="30596"/>
                  <a:pt x="38282" y="31054"/>
                  <a:pt x="39353" y="34190"/>
                </a:cubicBezTo>
                <a:cubicBezTo>
                  <a:pt x="40424" y="37327"/>
                  <a:pt x="42336" y="36485"/>
                  <a:pt x="42336" y="36485"/>
                </a:cubicBezTo>
                <a:lnTo>
                  <a:pt x="48302" y="36485"/>
                </a:lnTo>
                <a:cubicBezTo>
                  <a:pt x="48302" y="36485"/>
                  <a:pt x="50214" y="37327"/>
                  <a:pt x="51285" y="34190"/>
                </a:cubicBezTo>
                <a:cubicBezTo>
                  <a:pt x="52356" y="31054"/>
                  <a:pt x="51668" y="30596"/>
                  <a:pt x="54803" y="29448"/>
                </a:cubicBezTo>
                <a:cubicBezTo>
                  <a:pt x="57939" y="28301"/>
                  <a:pt x="61687" y="28225"/>
                  <a:pt x="63371" y="23405"/>
                </a:cubicBezTo>
                <a:cubicBezTo>
                  <a:pt x="65053" y="18587"/>
                  <a:pt x="67654" y="19887"/>
                  <a:pt x="71554" y="18587"/>
                </a:cubicBezTo>
                <a:cubicBezTo>
                  <a:pt x="75455" y="17286"/>
                  <a:pt x="74117" y="11015"/>
                  <a:pt x="78821" y="9523"/>
                </a:cubicBezTo>
                <a:cubicBezTo>
                  <a:pt x="83525" y="8032"/>
                  <a:pt x="87655" y="9639"/>
                  <a:pt x="90638" y="3672"/>
                </a:cubicBezTo>
                <a:lnTo>
                  <a:pt x="90638"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flipH="1">
            <a:off x="5577792" y="893111"/>
            <a:ext cx="3947216" cy="5972973"/>
            <a:chOff x="6335125" y="3560338"/>
            <a:chExt cx="1206325" cy="1825425"/>
          </a:xfrm>
        </p:grpSpPr>
        <p:sp>
          <p:nvSpPr>
            <p:cNvPr id="17" name="Google Shape;17;p2"/>
            <p:cNvSpPr/>
            <p:nvPr/>
          </p:nvSpPr>
          <p:spPr>
            <a:xfrm>
              <a:off x="7062700" y="5212563"/>
              <a:ext cx="152050" cy="173200"/>
            </a:xfrm>
            <a:custGeom>
              <a:avLst/>
              <a:gdLst/>
              <a:ahLst/>
              <a:cxnLst/>
              <a:rect l="l" t="t" r="r" b="b"/>
              <a:pathLst>
                <a:path w="6082" h="6928" extrusionOk="0">
                  <a:moveTo>
                    <a:pt x="0" y="0"/>
                  </a:moveTo>
                  <a:lnTo>
                    <a:pt x="0" y="0"/>
                  </a:lnTo>
                  <a:cubicBezTo>
                    <a:pt x="0" y="0"/>
                    <a:pt x="387" y="869"/>
                    <a:pt x="652" y="1689"/>
                  </a:cubicBezTo>
                  <a:cubicBezTo>
                    <a:pt x="918" y="2510"/>
                    <a:pt x="773" y="3451"/>
                    <a:pt x="1568" y="4127"/>
                  </a:cubicBezTo>
                  <a:cubicBezTo>
                    <a:pt x="2357" y="4796"/>
                    <a:pt x="5009" y="6927"/>
                    <a:pt x="5557" y="6927"/>
                  </a:cubicBezTo>
                  <a:cubicBezTo>
                    <a:pt x="5563" y="6927"/>
                    <a:pt x="5569" y="6927"/>
                    <a:pt x="5574" y="6927"/>
                  </a:cubicBezTo>
                  <a:cubicBezTo>
                    <a:pt x="6081" y="6878"/>
                    <a:pt x="5864" y="5647"/>
                    <a:pt x="4971" y="4368"/>
                  </a:cubicBezTo>
                  <a:cubicBezTo>
                    <a:pt x="4420" y="3578"/>
                    <a:pt x="3610" y="2713"/>
                    <a:pt x="3072" y="2168"/>
                  </a:cubicBezTo>
                  <a:cubicBezTo>
                    <a:pt x="2700" y="1792"/>
                    <a:pt x="2440" y="1320"/>
                    <a:pt x="2320" y="803"/>
                  </a:cubicBezTo>
                  <a:lnTo>
                    <a:pt x="2209" y="326"/>
                  </a:lnTo>
                  <a:lnTo>
                    <a:pt x="0" y="0"/>
                  </a:lnTo>
                  <a:close/>
                </a:path>
              </a:pathLst>
            </a:custGeom>
            <a:solidFill>
              <a:srgbClr val="10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35125" y="5220713"/>
              <a:ext cx="180400" cy="132325"/>
            </a:xfrm>
            <a:custGeom>
              <a:avLst/>
              <a:gdLst/>
              <a:ahLst/>
              <a:cxnLst/>
              <a:rect l="l" t="t" r="r" b="b"/>
              <a:pathLst>
                <a:path w="7216" h="5293" extrusionOk="0">
                  <a:moveTo>
                    <a:pt x="4610" y="0"/>
                  </a:moveTo>
                  <a:lnTo>
                    <a:pt x="4082" y="1304"/>
                  </a:lnTo>
                  <a:cubicBezTo>
                    <a:pt x="3957" y="1613"/>
                    <a:pt x="3753" y="1882"/>
                    <a:pt x="3488" y="2086"/>
                  </a:cubicBezTo>
                  <a:cubicBezTo>
                    <a:pt x="2803" y="2615"/>
                    <a:pt x="1421" y="3670"/>
                    <a:pt x="742" y="4109"/>
                  </a:cubicBezTo>
                  <a:cubicBezTo>
                    <a:pt x="62" y="4548"/>
                    <a:pt x="1" y="5293"/>
                    <a:pt x="935" y="5293"/>
                  </a:cubicBezTo>
                  <a:cubicBezTo>
                    <a:pt x="1269" y="5293"/>
                    <a:pt x="1729" y="5198"/>
                    <a:pt x="2335" y="4959"/>
                  </a:cubicBezTo>
                  <a:cubicBezTo>
                    <a:pt x="4633" y="4055"/>
                    <a:pt x="6153" y="3457"/>
                    <a:pt x="6588" y="3276"/>
                  </a:cubicBezTo>
                  <a:cubicBezTo>
                    <a:pt x="7022" y="3095"/>
                    <a:pt x="6407" y="1972"/>
                    <a:pt x="6588" y="1376"/>
                  </a:cubicBezTo>
                  <a:cubicBezTo>
                    <a:pt x="6769" y="778"/>
                    <a:pt x="7216" y="0"/>
                    <a:pt x="7216" y="0"/>
                  </a:cubicBezTo>
                  <a:close/>
                </a:path>
              </a:pathLst>
            </a:custGeom>
            <a:solidFill>
              <a:srgbClr val="101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450325" y="4313938"/>
              <a:ext cx="667600" cy="906800"/>
            </a:xfrm>
            <a:custGeom>
              <a:avLst/>
              <a:gdLst/>
              <a:ahLst/>
              <a:cxnLst/>
              <a:rect l="l" t="t" r="r" b="b"/>
              <a:pathLst>
                <a:path w="26704" h="36272" extrusionOk="0">
                  <a:moveTo>
                    <a:pt x="16043" y="1"/>
                  </a:moveTo>
                  <a:lnTo>
                    <a:pt x="15750" y="1439"/>
                  </a:lnTo>
                  <a:cubicBezTo>
                    <a:pt x="11020" y="6072"/>
                    <a:pt x="7047" y="15264"/>
                    <a:pt x="5359" y="20573"/>
                  </a:cubicBezTo>
                  <a:cubicBezTo>
                    <a:pt x="3669" y="25882"/>
                    <a:pt x="1" y="36271"/>
                    <a:pt x="1" y="36271"/>
                  </a:cubicBezTo>
                  <a:lnTo>
                    <a:pt x="2608" y="36271"/>
                  </a:lnTo>
                  <a:cubicBezTo>
                    <a:pt x="10233" y="26075"/>
                    <a:pt x="9437" y="21538"/>
                    <a:pt x="9437" y="21538"/>
                  </a:cubicBezTo>
                  <a:cubicBezTo>
                    <a:pt x="14867" y="15059"/>
                    <a:pt x="18993" y="6698"/>
                    <a:pt x="18993" y="6697"/>
                  </a:cubicBezTo>
                  <a:lnTo>
                    <a:pt x="18993" y="6697"/>
                  </a:lnTo>
                  <a:lnTo>
                    <a:pt x="18350" y="21154"/>
                  </a:lnTo>
                  <a:cubicBezTo>
                    <a:pt x="18273" y="22878"/>
                    <a:pt x="18635" y="24594"/>
                    <a:pt x="19402" y="26140"/>
                  </a:cubicBezTo>
                  <a:lnTo>
                    <a:pt x="24422" y="36271"/>
                  </a:lnTo>
                  <a:lnTo>
                    <a:pt x="26704" y="36271"/>
                  </a:lnTo>
                  <a:cubicBezTo>
                    <a:pt x="25943" y="32470"/>
                    <a:pt x="25219" y="25810"/>
                    <a:pt x="22577" y="23675"/>
                  </a:cubicBezTo>
                  <a:cubicBezTo>
                    <a:pt x="22577" y="23675"/>
                    <a:pt x="24857" y="16543"/>
                    <a:pt x="25599" y="11077"/>
                  </a:cubicBezTo>
                  <a:cubicBezTo>
                    <a:pt x="26342" y="5611"/>
                    <a:pt x="23772" y="1702"/>
                    <a:pt x="23772" y="1702"/>
                  </a:cubicBezTo>
                  <a:lnTo>
                    <a:pt x="23772" y="1"/>
                  </a:lnTo>
                  <a:close/>
                </a:path>
              </a:pathLst>
            </a:custGeom>
            <a:solidFill>
              <a:srgbClr val="74CA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67800" y="4313938"/>
              <a:ext cx="304525" cy="151525"/>
            </a:xfrm>
            <a:custGeom>
              <a:avLst/>
              <a:gdLst/>
              <a:ahLst/>
              <a:cxnLst/>
              <a:rect l="l" t="t" r="r" b="b"/>
              <a:pathLst>
                <a:path w="12181" h="6061" extrusionOk="0">
                  <a:moveTo>
                    <a:pt x="12177" y="4083"/>
                  </a:moveTo>
                  <a:cubicBezTo>
                    <a:pt x="12178" y="4087"/>
                    <a:pt x="12179" y="4090"/>
                    <a:pt x="12180" y="4093"/>
                  </a:cubicBezTo>
                  <a:cubicBezTo>
                    <a:pt x="12179" y="4090"/>
                    <a:pt x="12178" y="4087"/>
                    <a:pt x="12177" y="4083"/>
                  </a:cubicBezTo>
                  <a:close/>
                  <a:moveTo>
                    <a:pt x="3344" y="1"/>
                  </a:moveTo>
                  <a:lnTo>
                    <a:pt x="3051" y="1440"/>
                  </a:lnTo>
                  <a:cubicBezTo>
                    <a:pt x="2157" y="2315"/>
                    <a:pt x="1291" y="3354"/>
                    <a:pt x="462" y="4499"/>
                  </a:cubicBezTo>
                  <a:cubicBezTo>
                    <a:pt x="1" y="5136"/>
                    <a:pt x="442" y="6042"/>
                    <a:pt x="1228" y="6059"/>
                  </a:cubicBezTo>
                  <a:cubicBezTo>
                    <a:pt x="1255" y="6060"/>
                    <a:pt x="1281" y="6060"/>
                    <a:pt x="1309" y="6060"/>
                  </a:cubicBezTo>
                  <a:cubicBezTo>
                    <a:pt x="3889" y="6060"/>
                    <a:pt x="8896" y="3559"/>
                    <a:pt x="11120" y="3559"/>
                  </a:cubicBezTo>
                  <a:cubicBezTo>
                    <a:pt x="11665" y="3559"/>
                    <a:pt x="12043" y="3710"/>
                    <a:pt x="12177" y="4083"/>
                  </a:cubicBezTo>
                  <a:lnTo>
                    <a:pt x="12177" y="4083"/>
                  </a:lnTo>
                  <a:cubicBezTo>
                    <a:pt x="11649" y="2580"/>
                    <a:pt x="11073" y="1702"/>
                    <a:pt x="11073" y="1702"/>
                  </a:cubicBezTo>
                  <a:lnTo>
                    <a:pt x="11073" y="1"/>
                  </a:lnTo>
                  <a:close/>
                </a:path>
              </a:pathLst>
            </a:custGeom>
            <a:solidFill>
              <a:srgbClr val="0A0A0A">
                <a:alpha val="2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2200" y="4450463"/>
              <a:ext cx="110175" cy="27375"/>
            </a:xfrm>
            <a:custGeom>
              <a:avLst/>
              <a:gdLst/>
              <a:ahLst/>
              <a:cxnLst/>
              <a:rect l="l" t="t" r="r" b="b"/>
              <a:pathLst>
                <a:path w="4407" h="1095" extrusionOk="0">
                  <a:moveTo>
                    <a:pt x="4404" y="1"/>
                  </a:moveTo>
                  <a:lnTo>
                    <a:pt x="0" y="1084"/>
                  </a:lnTo>
                  <a:lnTo>
                    <a:pt x="2" y="1095"/>
                  </a:lnTo>
                  <a:lnTo>
                    <a:pt x="4407" y="11"/>
                  </a:lnTo>
                  <a:lnTo>
                    <a:pt x="4404" y="1"/>
                  </a:lnTo>
                  <a:close/>
                </a:path>
              </a:pathLst>
            </a:custGeom>
            <a:solidFill>
              <a:srgbClr val="F8E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24950" y="4320338"/>
              <a:ext cx="5675" cy="161125"/>
            </a:xfrm>
            <a:custGeom>
              <a:avLst/>
              <a:gdLst/>
              <a:ahLst/>
              <a:cxnLst/>
              <a:rect l="l" t="t" r="r" b="b"/>
              <a:pathLst>
                <a:path w="227" h="6445" extrusionOk="0">
                  <a:moveTo>
                    <a:pt x="216" y="1"/>
                  </a:moveTo>
                  <a:lnTo>
                    <a:pt x="1" y="6444"/>
                  </a:lnTo>
                  <a:lnTo>
                    <a:pt x="11" y="6445"/>
                  </a:lnTo>
                  <a:lnTo>
                    <a:pt x="226" y="1"/>
                  </a:lnTo>
                  <a:close/>
                </a:path>
              </a:pathLst>
            </a:custGeom>
            <a:solidFill>
              <a:srgbClr val="F8E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07075" y="4320238"/>
              <a:ext cx="20125" cy="101975"/>
            </a:xfrm>
            <a:custGeom>
              <a:avLst/>
              <a:gdLst/>
              <a:ahLst/>
              <a:cxnLst/>
              <a:rect l="l" t="t" r="r" b="b"/>
              <a:pathLst>
                <a:path w="805" h="4079" extrusionOk="0">
                  <a:moveTo>
                    <a:pt x="193" y="1"/>
                  </a:moveTo>
                  <a:cubicBezTo>
                    <a:pt x="191" y="14"/>
                    <a:pt x="10" y="1367"/>
                    <a:pt x="3" y="2482"/>
                  </a:cubicBezTo>
                  <a:cubicBezTo>
                    <a:pt x="1" y="2880"/>
                    <a:pt x="66" y="3432"/>
                    <a:pt x="398" y="3803"/>
                  </a:cubicBezTo>
                  <a:cubicBezTo>
                    <a:pt x="597" y="4027"/>
                    <a:pt x="799" y="4078"/>
                    <a:pt x="802" y="4078"/>
                  </a:cubicBezTo>
                  <a:lnTo>
                    <a:pt x="805" y="4069"/>
                  </a:lnTo>
                  <a:cubicBezTo>
                    <a:pt x="803" y="4068"/>
                    <a:pt x="603" y="4017"/>
                    <a:pt x="406" y="3796"/>
                  </a:cubicBezTo>
                  <a:cubicBezTo>
                    <a:pt x="77" y="3428"/>
                    <a:pt x="11" y="2878"/>
                    <a:pt x="13" y="2482"/>
                  </a:cubicBezTo>
                  <a:cubicBezTo>
                    <a:pt x="21" y="1368"/>
                    <a:pt x="202" y="16"/>
                    <a:pt x="204" y="3"/>
                  </a:cubicBezTo>
                  <a:lnTo>
                    <a:pt x="193" y="1"/>
                  </a:lnTo>
                  <a:close/>
                </a:path>
              </a:pathLst>
            </a:custGeom>
            <a:solidFill>
              <a:srgbClr val="F8E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608025" y="4044788"/>
              <a:ext cx="243400" cy="384175"/>
            </a:xfrm>
            <a:custGeom>
              <a:avLst/>
              <a:gdLst/>
              <a:ahLst/>
              <a:cxnLst/>
              <a:rect l="l" t="t" r="r" b="b"/>
              <a:pathLst>
                <a:path w="9736" h="15367" extrusionOk="0">
                  <a:moveTo>
                    <a:pt x="8620" y="1"/>
                  </a:moveTo>
                  <a:cubicBezTo>
                    <a:pt x="8620" y="1"/>
                    <a:pt x="7449" y="185"/>
                    <a:pt x="6748" y="2188"/>
                  </a:cubicBezTo>
                  <a:cubicBezTo>
                    <a:pt x="6049" y="4191"/>
                    <a:pt x="4481" y="9523"/>
                    <a:pt x="4481" y="9523"/>
                  </a:cubicBezTo>
                  <a:lnTo>
                    <a:pt x="1927" y="3391"/>
                  </a:lnTo>
                  <a:cubicBezTo>
                    <a:pt x="1884" y="3287"/>
                    <a:pt x="1935" y="3169"/>
                    <a:pt x="2040" y="3128"/>
                  </a:cubicBezTo>
                  <a:lnTo>
                    <a:pt x="2222" y="3059"/>
                  </a:lnTo>
                  <a:cubicBezTo>
                    <a:pt x="2394" y="2993"/>
                    <a:pt x="2501" y="2820"/>
                    <a:pt x="2482" y="2636"/>
                  </a:cubicBezTo>
                  <a:lnTo>
                    <a:pt x="2359" y="1421"/>
                  </a:lnTo>
                  <a:cubicBezTo>
                    <a:pt x="2342" y="1244"/>
                    <a:pt x="2193" y="1116"/>
                    <a:pt x="2023" y="1116"/>
                  </a:cubicBezTo>
                  <a:cubicBezTo>
                    <a:pt x="2000" y="1116"/>
                    <a:pt x="1976" y="1118"/>
                    <a:pt x="1952" y="1123"/>
                  </a:cubicBezTo>
                  <a:lnTo>
                    <a:pt x="1725" y="1172"/>
                  </a:lnTo>
                  <a:lnTo>
                    <a:pt x="1613" y="758"/>
                  </a:lnTo>
                  <a:cubicBezTo>
                    <a:pt x="1573" y="607"/>
                    <a:pt x="1438" y="518"/>
                    <a:pt x="1299" y="518"/>
                  </a:cubicBezTo>
                  <a:cubicBezTo>
                    <a:pt x="1227" y="518"/>
                    <a:pt x="1154" y="542"/>
                    <a:pt x="1092" y="593"/>
                  </a:cubicBezTo>
                  <a:lnTo>
                    <a:pt x="201" y="1335"/>
                  </a:lnTo>
                  <a:cubicBezTo>
                    <a:pt x="60" y="1452"/>
                    <a:pt x="1" y="1640"/>
                    <a:pt x="47" y="1816"/>
                  </a:cubicBezTo>
                  <a:lnTo>
                    <a:pt x="89" y="1970"/>
                  </a:lnTo>
                  <a:lnTo>
                    <a:pt x="396" y="3472"/>
                  </a:lnTo>
                  <a:cubicBezTo>
                    <a:pt x="396" y="3472"/>
                    <a:pt x="975" y="9590"/>
                    <a:pt x="1355" y="12178"/>
                  </a:cubicBezTo>
                  <a:cubicBezTo>
                    <a:pt x="1721" y="14669"/>
                    <a:pt x="2992" y="15366"/>
                    <a:pt x="4377" y="15366"/>
                  </a:cubicBezTo>
                  <a:cubicBezTo>
                    <a:pt x="4431" y="15366"/>
                    <a:pt x="4486" y="15365"/>
                    <a:pt x="4540" y="15363"/>
                  </a:cubicBezTo>
                  <a:cubicBezTo>
                    <a:pt x="5989" y="15309"/>
                    <a:pt x="7198" y="14260"/>
                    <a:pt x="7924" y="12069"/>
                  </a:cubicBezTo>
                  <a:cubicBezTo>
                    <a:pt x="8649" y="9879"/>
                    <a:pt x="9735" y="5716"/>
                    <a:pt x="9735" y="5716"/>
                  </a:cubicBezTo>
                  <a:lnTo>
                    <a:pt x="8620" y="1"/>
                  </a:ln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74625" y="4044788"/>
              <a:ext cx="76800" cy="205075"/>
            </a:xfrm>
            <a:custGeom>
              <a:avLst/>
              <a:gdLst/>
              <a:ahLst/>
              <a:cxnLst/>
              <a:rect l="l" t="t" r="r" b="b"/>
              <a:pathLst>
                <a:path w="3072" h="8203" extrusionOk="0">
                  <a:moveTo>
                    <a:pt x="1956" y="1"/>
                  </a:moveTo>
                  <a:cubicBezTo>
                    <a:pt x="1956" y="1"/>
                    <a:pt x="785" y="185"/>
                    <a:pt x="84" y="2188"/>
                  </a:cubicBezTo>
                  <a:cubicBezTo>
                    <a:pt x="58" y="2263"/>
                    <a:pt x="30" y="2345"/>
                    <a:pt x="1" y="2430"/>
                  </a:cubicBezTo>
                  <a:cubicBezTo>
                    <a:pt x="336" y="3771"/>
                    <a:pt x="246" y="5983"/>
                    <a:pt x="712" y="7504"/>
                  </a:cubicBezTo>
                  <a:cubicBezTo>
                    <a:pt x="855" y="7970"/>
                    <a:pt x="1255" y="8203"/>
                    <a:pt x="1654" y="8203"/>
                  </a:cubicBezTo>
                  <a:cubicBezTo>
                    <a:pt x="2062" y="8203"/>
                    <a:pt x="2468" y="7960"/>
                    <a:pt x="2599" y="7479"/>
                  </a:cubicBezTo>
                  <a:cubicBezTo>
                    <a:pt x="2878" y="6458"/>
                    <a:pt x="3071" y="5716"/>
                    <a:pt x="3071" y="5716"/>
                  </a:cubicBezTo>
                  <a:lnTo>
                    <a:pt x="1956" y="1"/>
                  </a:ln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58925" y="3571663"/>
              <a:ext cx="541950" cy="574275"/>
            </a:xfrm>
            <a:custGeom>
              <a:avLst/>
              <a:gdLst/>
              <a:ahLst/>
              <a:cxnLst/>
              <a:rect l="l" t="t" r="r" b="b"/>
              <a:pathLst>
                <a:path w="21678" h="22971" extrusionOk="0">
                  <a:moveTo>
                    <a:pt x="20061" y="0"/>
                  </a:moveTo>
                  <a:cubicBezTo>
                    <a:pt x="19974" y="0"/>
                    <a:pt x="19894" y="48"/>
                    <a:pt x="19855" y="128"/>
                  </a:cubicBezTo>
                  <a:cubicBezTo>
                    <a:pt x="19696" y="451"/>
                    <a:pt x="19340" y="1198"/>
                    <a:pt x="19273" y="1535"/>
                  </a:cubicBezTo>
                  <a:cubicBezTo>
                    <a:pt x="19230" y="1745"/>
                    <a:pt x="19154" y="2099"/>
                    <a:pt x="19086" y="2406"/>
                  </a:cubicBezTo>
                  <a:cubicBezTo>
                    <a:pt x="19004" y="2780"/>
                    <a:pt x="18765" y="3101"/>
                    <a:pt x="18428" y="3286"/>
                  </a:cubicBezTo>
                  <a:cubicBezTo>
                    <a:pt x="16899" y="4125"/>
                    <a:pt x="12431" y="6804"/>
                    <a:pt x="10546" y="10386"/>
                  </a:cubicBezTo>
                  <a:lnTo>
                    <a:pt x="2336" y="16229"/>
                  </a:lnTo>
                  <a:lnTo>
                    <a:pt x="0" y="20606"/>
                  </a:lnTo>
                  <a:lnTo>
                    <a:pt x="4296" y="22971"/>
                  </a:lnTo>
                  <a:lnTo>
                    <a:pt x="5255" y="22017"/>
                  </a:lnTo>
                  <a:lnTo>
                    <a:pt x="5707" y="20650"/>
                  </a:lnTo>
                  <a:lnTo>
                    <a:pt x="19486" y="4220"/>
                  </a:lnTo>
                  <a:cubicBezTo>
                    <a:pt x="19486" y="4220"/>
                    <a:pt x="19504" y="4223"/>
                    <a:pt x="19536" y="4223"/>
                  </a:cubicBezTo>
                  <a:cubicBezTo>
                    <a:pt x="19663" y="4223"/>
                    <a:pt x="20013" y="4180"/>
                    <a:pt x="20369" y="3755"/>
                  </a:cubicBezTo>
                  <a:cubicBezTo>
                    <a:pt x="20369" y="3755"/>
                    <a:pt x="20407" y="3766"/>
                    <a:pt x="20476" y="3766"/>
                  </a:cubicBezTo>
                  <a:cubicBezTo>
                    <a:pt x="20585" y="3766"/>
                    <a:pt x="20773" y="3738"/>
                    <a:pt x="21015" y="3590"/>
                  </a:cubicBezTo>
                  <a:cubicBezTo>
                    <a:pt x="21413" y="3347"/>
                    <a:pt x="21513" y="3096"/>
                    <a:pt x="21552" y="2756"/>
                  </a:cubicBezTo>
                  <a:cubicBezTo>
                    <a:pt x="21590" y="2416"/>
                    <a:pt x="21425" y="1603"/>
                    <a:pt x="21425" y="1603"/>
                  </a:cubicBezTo>
                  <a:cubicBezTo>
                    <a:pt x="21425" y="1603"/>
                    <a:pt x="21678" y="1321"/>
                    <a:pt x="21668" y="1011"/>
                  </a:cubicBezTo>
                  <a:cubicBezTo>
                    <a:pt x="21659" y="738"/>
                    <a:pt x="21390" y="563"/>
                    <a:pt x="21199" y="563"/>
                  </a:cubicBezTo>
                  <a:cubicBezTo>
                    <a:pt x="21172" y="563"/>
                    <a:pt x="21147" y="567"/>
                    <a:pt x="21124" y="574"/>
                  </a:cubicBezTo>
                  <a:cubicBezTo>
                    <a:pt x="20940" y="632"/>
                    <a:pt x="20009" y="1175"/>
                    <a:pt x="20009" y="1175"/>
                  </a:cubicBezTo>
                  <a:lnTo>
                    <a:pt x="20281" y="299"/>
                  </a:lnTo>
                  <a:cubicBezTo>
                    <a:pt x="20322" y="167"/>
                    <a:pt x="20239" y="29"/>
                    <a:pt x="20102" y="4"/>
                  </a:cubicBezTo>
                  <a:cubicBezTo>
                    <a:pt x="20088" y="1"/>
                    <a:pt x="20074" y="0"/>
                    <a:pt x="20061" y="0"/>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958925" y="3943088"/>
              <a:ext cx="156725" cy="202850"/>
            </a:xfrm>
            <a:custGeom>
              <a:avLst/>
              <a:gdLst/>
              <a:ahLst/>
              <a:cxnLst/>
              <a:rect l="l" t="t" r="r" b="b"/>
              <a:pathLst>
                <a:path w="6269" h="8114" extrusionOk="0">
                  <a:moveTo>
                    <a:pt x="4264" y="0"/>
                  </a:moveTo>
                  <a:lnTo>
                    <a:pt x="2336" y="1372"/>
                  </a:lnTo>
                  <a:lnTo>
                    <a:pt x="0" y="5749"/>
                  </a:lnTo>
                  <a:lnTo>
                    <a:pt x="4296" y="8114"/>
                  </a:lnTo>
                  <a:lnTo>
                    <a:pt x="5255" y="7160"/>
                  </a:lnTo>
                  <a:lnTo>
                    <a:pt x="5707" y="5793"/>
                  </a:lnTo>
                  <a:lnTo>
                    <a:pt x="5719" y="5779"/>
                  </a:lnTo>
                  <a:cubicBezTo>
                    <a:pt x="6269" y="5123"/>
                    <a:pt x="5839" y="4130"/>
                    <a:pt x="4986" y="4067"/>
                  </a:cubicBezTo>
                  <a:cubicBezTo>
                    <a:pt x="4383" y="4021"/>
                    <a:pt x="3824" y="3894"/>
                    <a:pt x="3609" y="3332"/>
                  </a:cubicBezTo>
                  <a:cubicBezTo>
                    <a:pt x="3293" y="2513"/>
                    <a:pt x="3522" y="1154"/>
                    <a:pt x="4264" y="0"/>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75775" y="3831288"/>
              <a:ext cx="104425" cy="201550"/>
            </a:xfrm>
            <a:custGeom>
              <a:avLst/>
              <a:gdLst/>
              <a:ahLst/>
              <a:cxnLst/>
              <a:rect l="l" t="t" r="r" b="b"/>
              <a:pathLst>
                <a:path w="4177" h="8062" extrusionOk="0">
                  <a:moveTo>
                    <a:pt x="2269" y="1"/>
                  </a:moveTo>
                  <a:lnTo>
                    <a:pt x="1" y="2124"/>
                  </a:lnTo>
                  <a:lnTo>
                    <a:pt x="254" y="4091"/>
                  </a:lnTo>
                  <a:lnTo>
                    <a:pt x="201" y="8061"/>
                  </a:lnTo>
                  <a:lnTo>
                    <a:pt x="3125" y="7470"/>
                  </a:lnTo>
                  <a:lnTo>
                    <a:pt x="3125" y="4683"/>
                  </a:lnTo>
                  <a:cubicBezTo>
                    <a:pt x="3125" y="4683"/>
                    <a:pt x="3862" y="4514"/>
                    <a:pt x="4018" y="4007"/>
                  </a:cubicBezTo>
                  <a:cubicBezTo>
                    <a:pt x="4176" y="3500"/>
                    <a:pt x="3741" y="2957"/>
                    <a:pt x="3476" y="2209"/>
                  </a:cubicBezTo>
                  <a:cubicBezTo>
                    <a:pt x="3753" y="809"/>
                    <a:pt x="2269" y="1"/>
                    <a:pt x="2269"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822150" y="3791413"/>
              <a:ext cx="182775" cy="160975"/>
            </a:xfrm>
            <a:custGeom>
              <a:avLst/>
              <a:gdLst/>
              <a:ahLst/>
              <a:cxnLst/>
              <a:rect l="l" t="t" r="r" b="b"/>
              <a:pathLst>
                <a:path w="7311" h="6439" extrusionOk="0">
                  <a:moveTo>
                    <a:pt x="5053" y="1"/>
                  </a:moveTo>
                  <a:cubicBezTo>
                    <a:pt x="4330" y="1"/>
                    <a:pt x="3660" y="571"/>
                    <a:pt x="3340" y="884"/>
                  </a:cubicBezTo>
                  <a:cubicBezTo>
                    <a:pt x="2845" y="1366"/>
                    <a:pt x="3017" y="1358"/>
                    <a:pt x="1509" y="1974"/>
                  </a:cubicBezTo>
                  <a:cubicBezTo>
                    <a:pt x="0" y="2588"/>
                    <a:pt x="419" y="4203"/>
                    <a:pt x="851" y="4951"/>
                  </a:cubicBezTo>
                  <a:cubicBezTo>
                    <a:pt x="1359" y="5835"/>
                    <a:pt x="2118" y="6439"/>
                    <a:pt x="2335" y="6439"/>
                  </a:cubicBezTo>
                  <a:cubicBezTo>
                    <a:pt x="2362" y="6439"/>
                    <a:pt x="2381" y="6429"/>
                    <a:pt x="2389" y="6410"/>
                  </a:cubicBezTo>
                  <a:lnTo>
                    <a:pt x="2822" y="3972"/>
                  </a:lnTo>
                  <a:cubicBezTo>
                    <a:pt x="3518" y="3719"/>
                    <a:pt x="3883" y="2780"/>
                    <a:pt x="4021" y="2326"/>
                  </a:cubicBezTo>
                  <a:cubicBezTo>
                    <a:pt x="4055" y="2217"/>
                    <a:pt x="4155" y="2147"/>
                    <a:pt x="4261" y="2147"/>
                  </a:cubicBezTo>
                  <a:cubicBezTo>
                    <a:pt x="4297" y="2147"/>
                    <a:pt x="4334" y="2156"/>
                    <a:pt x="4369" y="2174"/>
                  </a:cubicBezTo>
                  <a:cubicBezTo>
                    <a:pt x="5104" y="2550"/>
                    <a:pt x="5621" y="3804"/>
                    <a:pt x="5621" y="3804"/>
                  </a:cubicBezTo>
                  <a:cubicBezTo>
                    <a:pt x="5886" y="3333"/>
                    <a:pt x="7310" y="1982"/>
                    <a:pt x="6236" y="642"/>
                  </a:cubicBezTo>
                  <a:cubicBezTo>
                    <a:pt x="5858" y="170"/>
                    <a:pt x="5448" y="1"/>
                    <a:pt x="5053" y="1"/>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903325" y="3941913"/>
              <a:ext cx="50625" cy="58700"/>
            </a:xfrm>
            <a:custGeom>
              <a:avLst/>
              <a:gdLst/>
              <a:ahLst/>
              <a:cxnLst/>
              <a:rect l="l" t="t" r="r" b="b"/>
              <a:pathLst>
                <a:path w="2025" h="2348" extrusionOk="0">
                  <a:moveTo>
                    <a:pt x="304" y="0"/>
                  </a:moveTo>
                  <a:cubicBezTo>
                    <a:pt x="136" y="0"/>
                    <a:pt x="1" y="192"/>
                    <a:pt x="103" y="363"/>
                  </a:cubicBezTo>
                  <a:cubicBezTo>
                    <a:pt x="298" y="685"/>
                    <a:pt x="632" y="867"/>
                    <a:pt x="766" y="1054"/>
                  </a:cubicBezTo>
                  <a:cubicBezTo>
                    <a:pt x="974" y="1343"/>
                    <a:pt x="1391" y="2312"/>
                    <a:pt x="2024" y="2348"/>
                  </a:cubicBezTo>
                  <a:lnTo>
                    <a:pt x="2024" y="257"/>
                  </a:lnTo>
                  <a:lnTo>
                    <a:pt x="2023" y="257"/>
                  </a:lnTo>
                  <a:cubicBezTo>
                    <a:pt x="1861" y="311"/>
                    <a:pt x="1692" y="335"/>
                    <a:pt x="1525" y="335"/>
                  </a:cubicBezTo>
                  <a:cubicBezTo>
                    <a:pt x="1119" y="335"/>
                    <a:pt x="718" y="198"/>
                    <a:pt x="419" y="31"/>
                  </a:cubicBezTo>
                  <a:cubicBezTo>
                    <a:pt x="381" y="10"/>
                    <a:pt x="342" y="0"/>
                    <a:pt x="304" y="0"/>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50075" y="3840738"/>
              <a:ext cx="105525" cy="185675"/>
            </a:xfrm>
            <a:custGeom>
              <a:avLst/>
              <a:gdLst/>
              <a:ahLst/>
              <a:cxnLst/>
              <a:rect l="l" t="t" r="r" b="b"/>
              <a:pathLst>
                <a:path w="4221" h="7427" extrusionOk="0">
                  <a:moveTo>
                    <a:pt x="2979" y="0"/>
                  </a:moveTo>
                  <a:cubicBezTo>
                    <a:pt x="2700" y="0"/>
                    <a:pt x="2400" y="56"/>
                    <a:pt x="2109" y="214"/>
                  </a:cubicBezTo>
                  <a:cubicBezTo>
                    <a:pt x="1108" y="757"/>
                    <a:pt x="1228" y="1735"/>
                    <a:pt x="1421" y="2953"/>
                  </a:cubicBezTo>
                  <a:cubicBezTo>
                    <a:pt x="1614" y="4172"/>
                    <a:pt x="1418" y="4915"/>
                    <a:pt x="733" y="5426"/>
                  </a:cubicBezTo>
                  <a:cubicBezTo>
                    <a:pt x="181" y="5839"/>
                    <a:pt x="1" y="6464"/>
                    <a:pt x="59" y="7008"/>
                  </a:cubicBezTo>
                  <a:cubicBezTo>
                    <a:pt x="86" y="7264"/>
                    <a:pt x="305" y="7426"/>
                    <a:pt x="538" y="7426"/>
                  </a:cubicBezTo>
                  <a:cubicBezTo>
                    <a:pt x="631" y="7426"/>
                    <a:pt x="726" y="7400"/>
                    <a:pt x="811" y="7345"/>
                  </a:cubicBezTo>
                  <a:cubicBezTo>
                    <a:pt x="1140" y="7129"/>
                    <a:pt x="1632" y="6952"/>
                    <a:pt x="2121" y="6753"/>
                  </a:cubicBezTo>
                  <a:cubicBezTo>
                    <a:pt x="2953" y="6416"/>
                    <a:pt x="3533" y="5680"/>
                    <a:pt x="3207" y="4522"/>
                  </a:cubicBezTo>
                  <a:cubicBezTo>
                    <a:pt x="2881" y="3363"/>
                    <a:pt x="2832" y="3870"/>
                    <a:pt x="2724" y="3013"/>
                  </a:cubicBezTo>
                  <a:cubicBezTo>
                    <a:pt x="2637" y="2329"/>
                    <a:pt x="3582" y="2260"/>
                    <a:pt x="3966" y="2260"/>
                  </a:cubicBezTo>
                  <a:cubicBezTo>
                    <a:pt x="4063" y="2260"/>
                    <a:pt x="4124" y="2265"/>
                    <a:pt x="4124" y="2265"/>
                  </a:cubicBezTo>
                  <a:lnTo>
                    <a:pt x="4221" y="335"/>
                  </a:lnTo>
                  <a:cubicBezTo>
                    <a:pt x="4221" y="335"/>
                    <a:pt x="3662" y="0"/>
                    <a:pt x="2979" y="0"/>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867775" y="3859888"/>
              <a:ext cx="101075" cy="72200"/>
            </a:xfrm>
            <a:custGeom>
              <a:avLst/>
              <a:gdLst/>
              <a:ahLst/>
              <a:cxnLst/>
              <a:rect l="l" t="t" r="r" b="b"/>
              <a:pathLst>
                <a:path w="4043" h="2888" extrusionOk="0">
                  <a:moveTo>
                    <a:pt x="1513" y="1"/>
                  </a:moveTo>
                  <a:lnTo>
                    <a:pt x="0" y="1725"/>
                  </a:lnTo>
                  <a:lnTo>
                    <a:pt x="337" y="2887"/>
                  </a:lnTo>
                  <a:lnTo>
                    <a:pt x="748" y="2443"/>
                  </a:lnTo>
                  <a:cubicBezTo>
                    <a:pt x="1066" y="2101"/>
                    <a:pt x="1477" y="1861"/>
                    <a:pt x="1932" y="1753"/>
                  </a:cubicBezTo>
                  <a:lnTo>
                    <a:pt x="3284" y="1433"/>
                  </a:lnTo>
                  <a:lnTo>
                    <a:pt x="4042" y="44"/>
                  </a:lnTo>
                  <a:lnTo>
                    <a:pt x="1513" y="1"/>
                  </a:ln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56925" y="3825263"/>
              <a:ext cx="30650" cy="80125"/>
            </a:xfrm>
            <a:custGeom>
              <a:avLst/>
              <a:gdLst/>
              <a:ahLst/>
              <a:cxnLst/>
              <a:rect l="l" t="t" r="r" b="b"/>
              <a:pathLst>
                <a:path w="1226" h="3205" extrusionOk="0">
                  <a:moveTo>
                    <a:pt x="1226" y="1"/>
                  </a:moveTo>
                  <a:lnTo>
                    <a:pt x="692" y="210"/>
                  </a:lnTo>
                  <a:cubicBezTo>
                    <a:pt x="640" y="231"/>
                    <a:pt x="598" y="270"/>
                    <a:pt x="575" y="321"/>
                  </a:cubicBezTo>
                  <a:cubicBezTo>
                    <a:pt x="441" y="625"/>
                    <a:pt x="0" y="1768"/>
                    <a:pt x="319" y="3204"/>
                  </a:cubicBezTo>
                  <a:lnTo>
                    <a:pt x="764" y="3079"/>
                  </a:lnTo>
                  <a:cubicBezTo>
                    <a:pt x="764" y="3079"/>
                    <a:pt x="423" y="1674"/>
                    <a:pt x="1226" y="1"/>
                  </a:cubicBez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802950" y="3977363"/>
              <a:ext cx="287350" cy="349725"/>
            </a:xfrm>
            <a:custGeom>
              <a:avLst/>
              <a:gdLst/>
              <a:ahLst/>
              <a:cxnLst/>
              <a:rect l="l" t="t" r="r" b="b"/>
              <a:pathLst>
                <a:path w="11494" h="13989" extrusionOk="0">
                  <a:moveTo>
                    <a:pt x="8575" y="1"/>
                  </a:moveTo>
                  <a:lnTo>
                    <a:pt x="8575" y="1"/>
                  </a:lnTo>
                  <a:cubicBezTo>
                    <a:pt x="7947" y="215"/>
                    <a:pt x="6210" y="1120"/>
                    <a:pt x="6210" y="1120"/>
                  </a:cubicBezTo>
                  <a:cubicBezTo>
                    <a:pt x="6210" y="1120"/>
                    <a:pt x="5975" y="1063"/>
                    <a:pt x="5556" y="1063"/>
                  </a:cubicBezTo>
                  <a:cubicBezTo>
                    <a:pt x="5208" y="1063"/>
                    <a:pt x="4732" y="1103"/>
                    <a:pt x="4159" y="1247"/>
                  </a:cubicBezTo>
                  <a:cubicBezTo>
                    <a:pt x="2929" y="1556"/>
                    <a:pt x="2527" y="1961"/>
                    <a:pt x="2527" y="1961"/>
                  </a:cubicBezTo>
                  <a:lnTo>
                    <a:pt x="1021" y="2593"/>
                  </a:lnTo>
                  <a:cubicBezTo>
                    <a:pt x="490" y="2815"/>
                    <a:pt x="188" y="3380"/>
                    <a:pt x="300" y="3945"/>
                  </a:cubicBezTo>
                  <a:lnTo>
                    <a:pt x="418" y="4541"/>
                  </a:lnTo>
                  <a:cubicBezTo>
                    <a:pt x="418" y="4541"/>
                    <a:pt x="1" y="5916"/>
                    <a:pt x="164" y="7093"/>
                  </a:cubicBezTo>
                  <a:cubicBezTo>
                    <a:pt x="376" y="8618"/>
                    <a:pt x="1485" y="9319"/>
                    <a:pt x="1485" y="9319"/>
                  </a:cubicBezTo>
                  <a:lnTo>
                    <a:pt x="1865" y="12613"/>
                  </a:lnTo>
                  <a:cubicBezTo>
                    <a:pt x="1269" y="12902"/>
                    <a:pt x="780" y="13989"/>
                    <a:pt x="1865" y="13989"/>
                  </a:cubicBezTo>
                  <a:lnTo>
                    <a:pt x="8689" y="13989"/>
                  </a:lnTo>
                  <a:cubicBezTo>
                    <a:pt x="10173" y="13989"/>
                    <a:pt x="10299" y="13808"/>
                    <a:pt x="10354" y="13446"/>
                  </a:cubicBezTo>
                  <a:cubicBezTo>
                    <a:pt x="10408" y="13084"/>
                    <a:pt x="9848" y="12667"/>
                    <a:pt x="9848" y="12667"/>
                  </a:cubicBezTo>
                  <a:lnTo>
                    <a:pt x="11494" y="5789"/>
                  </a:lnTo>
                  <a:lnTo>
                    <a:pt x="11494" y="5789"/>
                  </a:lnTo>
                  <a:cubicBezTo>
                    <a:pt x="11494" y="5789"/>
                    <a:pt x="11494" y="5789"/>
                    <a:pt x="11493" y="5789"/>
                  </a:cubicBezTo>
                  <a:cubicBezTo>
                    <a:pt x="11459" y="5789"/>
                    <a:pt x="10087" y="5778"/>
                    <a:pt x="9015" y="3961"/>
                  </a:cubicBezTo>
                  <a:cubicBezTo>
                    <a:pt x="8186" y="2557"/>
                    <a:pt x="8128" y="740"/>
                    <a:pt x="8575" y="1"/>
                  </a:cubicBezTo>
                  <a:close/>
                </a:path>
              </a:pathLst>
            </a:custGeom>
            <a:solidFill>
              <a:srgbClr val="E64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948150" y="4154863"/>
              <a:ext cx="78525" cy="50350"/>
            </a:xfrm>
            <a:custGeom>
              <a:avLst/>
              <a:gdLst/>
              <a:ahLst/>
              <a:cxnLst/>
              <a:rect l="l" t="t" r="r" b="b"/>
              <a:pathLst>
                <a:path w="3141" h="2014" extrusionOk="0">
                  <a:moveTo>
                    <a:pt x="3129" y="0"/>
                  </a:moveTo>
                  <a:cubicBezTo>
                    <a:pt x="3126" y="4"/>
                    <a:pt x="2897" y="331"/>
                    <a:pt x="2398" y="739"/>
                  </a:cubicBezTo>
                  <a:cubicBezTo>
                    <a:pt x="1938" y="1116"/>
                    <a:pt x="1149" y="1640"/>
                    <a:pt x="1" y="2001"/>
                  </a:cubicBezTo>
                  <a:lnTo>
                    <a:pt x="4" y="2014"/>
                  </a:lnTo>
                  <a:cubicBezTo>
                    <a:pt x="1155" y="1652"/>
                    <a:pt x="1946" y="1126"/>
                    <a:pt x="2407" y="748"/>
                  </a:cubicBezTo>
                  <a:cubicBezTo>
                    <a:pt x="2906" y="340"/>
                    <a:pt x="3137" y="12"/>
                    <a:pt x="3140" y="9"/>
                  </a:cubicBezTo>
                  <a:lnTo>
                    <a:pt x="3129" y="0"/>
                  </a:ln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941900" y="4243513"/>
              <a:ext cx="69550" cy="36475"/>
            </a:xfrm>
            <a:custGeom>
              <a:avLst/>
              <a:gdLst/>
              <a:ahLst/>
              <a:cxnLst/>
              <a:rect l="l" t="t" r="r" b="b"/>
              <a:pathLst>
                <a:path w="2782" h="1459" extrusionOk="0">
                  <a:moveTo>
                    <a:pt x="2776" y="0"/>
                  </a:moveTo>
                  <a:lnTo>
                    <a:pt x="0" y="1446"/>
                  </a:lnTo>
                  <a:lnTo>
                    <a:pt x="6" y="1458"/>
                  </a:lnTo>
                  <a:lnTo>
                    <a:pt x="2782" y="12"/>
                  </a:lnTo>
                  <a:lnTo>
                    <a:pt x="2776" y="0"/>
                  </a:ln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23050" y="4073888"/>
              <a:ext cx="28200" cy="10450"/>
            </a:xfrm>
            <a:custGeom>
              <a:avLst/>
              <a:gdLst/>
              <a:ahLst/>
              <a:cxnLst/>
              <a:rect l="l" t="t" r="r" b="b"/>
              <a:pathLst>
                <a:path w="1128" h="418" extrusionOk="0">
                  <a:moveTo>
                    <a:pt x="1121" y="1"/>
                  </a:moveTo>
                  <a:lnTo>
                    <a:pt x="1" y="401"/>
                  </a:lnTo>
                  <a:lnTo>
                    <a:pt x="7" y="417"/>
                  </a:lnTo>
                  <a:lnTo>
                    <a:pt x="1128" y="16"/>
                  </a:lnTo>
                  <a:lnTo>
                    <a:pt x="1121" y="1"/>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30550" y="4088713"/>
              <a:ext cx="37200" cy="10425"/>
            </a:xfrm>
            <a:custGeom>
              <a:avLst/>
              <a:gdLst/>
              <a:ahLst/>
              <a:cxnLst/>
              <a:rect l="l" t="t" r="r" b="b"/>
              <a:pathLst>
                <a:path w="1488" h="417" extrusionOk="0">
                  <a:moveTo>
                    <a:pt x="1484" y="0"/>
                  </a:moveTo>
                  <a:lnTo>
                    <a:pt x="0" y="400"/>
                  </a:lnTo>
                  <a:lnTo>
                    <a:pt x="6" y="417"/>
                  </a:lnTo>
                  <a:lnTo>
                    <a:pt x="1488" y="18"/>
                  </a:lnTo>
                  <a:lnTo>
                    <a:pt x="1484" y="0"/>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640175" y="4103488"/>
              <a:ext cx="29625" cy="8375"/>
            </a:xfrm>
            <a:custGeom>
              <a:avLst/>
              <a:gdLst/>
              <a:ahLst/>
              <a:cxnLst/>
              <a:rect l="l" t="t" r="r" b="b"/>
              <a:pathLst>
                <a:path w="1185" h="335" extrusionOk="0">
                  <a:moveTo>
                    <a:pt x="1179" y="1"/>
                  </a:moveTo>
                  <a:lnTo>
                    <a:pt x="0" y="318"/>
                  </a:lnTo>
                  <a:lnTo>
                    <a:pt x="6" y="335"/>
                  </a:lnTo>
                  <a:lnTo>
                    <a:pt x="1184" y="17"/>
                  </a:lnTo>
                  <a:lnTo>
                    <a:pt x="1179" y="1"/>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19775" y="4282888"/>
              <a:ext cx="31175" cy="62350"/>
            </a:xfrm>
            <a:custGeom>
              <a:avLst/>
              <a:gdLst/>
              <a:ahLst/>
              <a:cxnLst/>
              <a:rect l="l" t="t" r="r" b="b"/>
              <a:pathLst>
                <a:path w="1247" h="2494" extrusionOk="0">
                  <a:moveTo>
                    <a:pt x="16" y="1"/>
                  </a:moveTo>
                  <a:lnTo>
                    <a:pt x="0" y="8"/>
                  </a:lnTo>
                  <a:lnTo>
                    <a:pt x="1231" y="2493"/>
                  </a:lnTo>
                  <a:lnTo>
                    <a:pt x="1247" y="2486"/>
                  </a:lnTo>
                  <a:lnTo>
                    <a:pt x="16" y="1"/>
                  </a:ln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464675" y="3560338"/>
              <a:ext cx="76775" cy="102325"/>
            </a:xfrm>
            <a:custGeom>
              <a:avLst/>
              <a:gdLst/>
              <a:ahLst/>
              <a:cxnLst/>
              <a:rect l="l" t="t" r="r" b="b"/>
              <a:pathLst>
                <a:path w="3071" h="4093" extrusionOk="0">
                  <a:moveTo>
                    <a:pt x="2724" y="1"/>
                  </a:moveTo>
                  <a:cubicBezTo>
                    <a:pt x="2671" y="1"/>
                    <a:pt x="2617" y="13"/>
                    <a:pt x="2566" y="41"/>
                  </a:cubicBezTo>
                  <a:lnTo>
                    <a:pt x="534" y="1279"/>
                  </a:lnTo>
                  <a:cubicBezTo>
                    <a:pt x="403" y="1350"/>
                    <a:pt x="341" y="1502"/>
                    <a:pt x="383" y="1645"/>
                  </a:cubicBezTo>
                  <a:lnTo>
                    <a:pt x="446" y="1852"/>
                  </a:lnTo>
                  <a:cubicBezTo>
                    <a:pt x="471" y="1937"/>
                    <a:pt x="439" y="2028"/>
                    <a:pt x="366" y="2079"/>
                  </a:cubicBezTo>
                  <a:lnTo>
                    <a:pt x="230" y="2174"/>
                  </a:lnTo>
                  <a:cubicBezTo>
                    <a:pt x="73" y="2284"/>
                    <a:pt x="0" y="2479"/>
                    <a:pt x="48" y="2664"/>
                  </a:cubicBezTo>
                  <a:lnTo>
                    <a:pt x="346" y="3836"/>
                  </a:lnTo>
                  <a:cubicBezTo>
                    <a:pt x="386" y="3996"/>
                    <a:pt x="528" y="4092"/>
                    <a:pt x="676" y="4092"/>
                  </a:cubicBezTo>
                  <a:cubicBezTo>
                    <a:pt x="749" y="4092"/>
                    <a:pt x="823" y="4069"/>
                    <a:pt x="887" y="4017"/>
                  </a:cubicBezTo>
                  <a:lnTo>
                    <a:pt x="1083" y="3860"/>
                  </a:lnTo>
                  <a:cubicBezTo>
                    <a:pt x="1306" y="3681"/>
                    <a:pt x="1430" y="3406"/>
                    <a:pt x="1416" y="3120"/>
                  </a:cubicBezTo>
                  <a:lnTo>
                    <a:pt x="1351" y="1804"/>
                  </a:lnTo>
                  <a:cubicBezTo>
                    <a:pt x="1347" y="1719"/>
                    <a:pt x="1385" y="1638"/>
                    <a:pt x="1453" y="1585"/>
                  </a:cubicBezTo>
                  <a:lnTo>
                    <a:pt x="2926" y="599"/>
                  </a:lnTo>
                  <a:cubicBezTo>
                    <a:pt x="3022" y="526"/>
                    <a:pt x="3071" y="406"/>
                    <a:pt x="3054" y="286"/>
                  </a:cubicBezTo>
                  <a:cubicBezTo>
                    <a:pt x="3029" y="115"/>
                    <a:pt x="2882" y="1"/>
                    <a:pt x="2724"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75375" y="3601563"/>
              <a:ext cx="19500" cy="9000"/>
            </a:xfrm>
            <a:custGeom>
              <a:avLst/>
              <a:gdLst/>
              <a:ahLst/>
              <a:cxnLst/>
              <a:rect l="l" t="t" r="r" b="b"/>
              <a:pathLst>
                <a:path w="780" h="360" extrusionOk="0">
                  <a:moveTo>
                    <a:pt x="773" y="0"/>
                  </a:moveTo>
                  <a:lnTo>
                    <a:pt x="1" y="344"/>
                  </a:lnTo>
                  <a:lnTo>
                    <a:pt x="8" y="360"/>
                  </a:lnTo>
                  <a:lnTo>
                    <a:pt x="779" y="16"/>
                  </a:lnTo>
                  <a:lnTo>
                    <a:pt x="773" y="0"/>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468025" y="3618988"/>
              <a:ext cx="26925" cy="17050"/>
            </a:xfrm>
            <a:custGeom>
              <a:avLst/>
              <a:gdLst/>
              <a:ahLst/>
              <a:cxnLst/>
              <a:rect l="l" t="t" r="r" b="b"/>
              <a:pathLst>
                <a:path w="1077" h="682" extrusionOk="0">
                  <a:moveTo>
                    <a:pt x="1067" y="1"/>
                  </a:moveTo>
                  <a:lnTo>
                    <a:pt x="1" y="667"/>
                  </a:lnTo>
                  <a:lnTo>
                    <a:pt x="10" y="682"/>
                  </a:lnTo>
                  <a:lnTo>
                    <a:pt x="1077" y="15"/>
                  </a:lnTo>
                  <a:lnTo>
                    <a:pt x="1067" y="1"/>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471700" y="3633388"/>
              <a:ext cx="26925" cy="17075"/>
            </a:xfrm>
            <a:custGeom>
              <a:avLst/>
              <a:gdLst/>
              <a:ahLst/>
              <a:cxnLst/>
              <a:rect l="l" t="t" r="r" b="b"/>
              <a:pathLst>
                <a:path w="1077" h="683" extrusionOk="0">
                  <a:moveTo>
                    <a:pt x="1067" y="0"/>
                  </a:moveTo>
                  <a:lnTo>
                    <a:pt x="1" y="668"/>
                  </a:lnTo>
                  <a:lnTo>
                    <a:pt x="10" y="683"/>
                  </a:lnTo>
                  <a:lnTo>
                    <a:pt x="1077" y="16"/>
                  </a:lnTo>
                  <a:lnTo>
                    <a:pt x="1067" y="0"/>
                  </a:lnTo>
                  <a:close/>
                </a:path>
              </a:pathLst>
            </a:custGeom>
            <a:solidFill>
              <a:srgbClr val="50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896850" y="3843513"/>
              <a:ext cx="96125" cy="59525"/>
            </a:xfrm>
            <a:custGeom>
              <a:avLst/>
              <a:gdLst/>
              <a:ahLst/>
              <a:cxnLst/>
              <a:rect l="l" t="t" r="r" b="b"/>
              <a:pathLst>
                <a:path w="3845" h="2381" extrusionOk="0">
                  <a:moveTo>
                    <a:pt x="2991" y="1"/>
                  </a:moveTo>
                  <a:cubicBezTo>
                    <a:pt x="2950" y="1"/>
                    <a:pt x="2909" y="6"/>
                    <a:pt x="2869" y="15"/>
                  </a:cubicBezTo>
                  <a:lnTo>
                    <a:pt x="502" y="589"/>
                  </a:lnTo>
                  <a:cubicBezTo>
                    <a:pt x="180" y="666"/>
                    <a:pt x="0" y="1031"/>
                    <a:pt x="100" y="1404"/>
                  </a:cubicBezTo>
                  <a:lnTo>
                    <a:pt x="213" y="1832"/>
                  </a:lnTo>
                  <a:cubicBezTo>
                    <a:pt x="300" y="2157"/>
                    <a:pt x="570" y="2380"/>
                    <a:pt x="851" y="2380"/>
                  </a:cubicBezTo>
                  <a:cubicBezTo>
                    <a:pt x="892" y="2380"/>
                    <a:pt x="933" y="2375"/>
                    <a:pt x="975" y="2365"/>
                  </a:cubicBezTo>
                  <a:lnTo>
                    <a:pt x="3342" y="1793"/>
                  </a:lnTo>
                  <a:cubicBezTo>
                    <a:pt x="3663" y="1715"/>
                    <a:pt x="3844" y="1350"/>
                    <a:pt x="3745" y="977"/>
                  </a:cubicBezTo>
                  <a:lnTo>
                    <a:pt x="3630" y="550"/>
                  </a:lnTo>
                  <a:cubicBezTo>
                    <a:pt x="3545" y="225"/>
                    <a:pt x="3273" y="1"/>
                    <a:pt x="2991" y="1"/>
                  </a:cubicBezTo>
                  <a:close/>
                </a:path>
              </a:pathLst>
            </a:custGeom>
            <a:solidFill>
              <a:srgbClr val="367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26225" y="3866663"/>
              <a:ext cx="37325" cy="13250"/>
            </a:xfrm>
            <a:custGeom>
              <a:avLst/>
              <a:gdLst/>
              <a:ahLst/>
              <a:cxnLst/>
              <a:rect l="l" t="t" r="r" b="b"/>
              <a:pathLst>
                <a:path w="1493" h="530" extrusionOk="0">
                  <a:moveTo>
                    <a:pt x="1374" y="0"/>
                  </a:moveTo>
                  <a:cubicBezTo>
                    <a:pt x="1367" y="0"/>
                    <a:pt x="1361" y="1"/>
                    <a:pt x="1354" y="3"/>
                  </a:cubicBezTo>
                  <a:lnTo>
                    <a:pt x="82" y="310"/>
                  </a:lnTo>
                  <a:cubicBezTo>
                    <a:pt x="30" y="323"/>
                    <a:pt x="1" y="381"/>
                    <a:pt x="18" y="442"/>
                  </a:cubicBezTo>
                  <a:cubicBezTo>
                    <a:pt x="31" y="493"/>
                    <a:pt x="75" y="530"/>
                    <a:pt x="120" y="530"/>
                  </a:cubicBezTo>
                  <a:cubicBezTo>
                    <a:pt x="126" y="530"/>
                    <a:pt x="133" y="529"/>
                    <a:pt x="139" y="527"/>
                  </a:cubicBezTo>
                  <a:lnTo>
                    <a:pt x="1412" y="219"/>
                  </a:lnTo>
                  <a:cubicBezTo>
                    <a:pt x="1464" y="207"/>
                    <a:pt x="1493" y="149"/>
                    <a:pt x="1477" y="88"/>
                  </a:cubicBezTo>
                  <a:cubicBezTo>
                    <a:pt x="1463" y="36"/>
                    <a:pt x="1419" y="0"/>
                    <a:pt x="1374" y="0"/>
                  </a:cubicBezTo>
                  <a:close/>
                </a:path>
              </a:pathLst>
            </a:custGeom>
            <a:solidFill>
              <a:srgbClr val="ECA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864800" y="3889538"/>
              <a:ext cx="27075" cy="43950"/>
            </a:xfrm>
            <a:custGeom>
              <a:avLst/>
              <a:gdLst/>
              <a:ahLst/>
              <a:cxnLst/>
              <a:rect l="l" t="t" r="r" b="b"/>
              <a:pathLst>
                <a:path w="1083" h="1758" extrusionOk="0">
                  <a:moveTo>
                    <a:pt x="348" y="1"/>
                  </a:moveTo>
                  <a:cubicBezTo>
                    <a:pt x="328" y="1"/>
                    <a:pt x="307" y="2"/>
                    <a:pt x="286" y="5"/>
                  </a:cubicBezTo>
                  <a:lnTo>
                    <a:pt x="1" y="43"/>
                  </a:lnTo>
                  <a:lnTo>
                    <a:pt x="234" y="1757"/>
                  </a:lnTo>
                  <a:lnTo>
                    <a:pt x="519" y="1718"/>
                  </a:lnTo>
                  <a:cubicBezTo>
                    <a:pt x="859" y="1672"/>
                    <a:pt x="1082" y="1251"/>
                    <a:pt x="1018" y="778"/>
                  </a:cubicBezTo>
                  <a:cubicBezTo>
                    <a:pt x="957" y="333"/>
                    <a:pt x="665" y="1"/>
                    <a:pt x="348" y="1"/>
                  </a:cubicBezTo>
                  <a:close/>
                </a:path>
              </a:pathLst>
            </a:custGeom>
            <a:solidFill>
              <a:srgbClr val="367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50700" y="3890513"/>
              <a:ext cx="34025" cy="43075"/>
            </a:xfrm>
            <a:custGeom>
              <a:avLst/>
              <a:gdLst/>
              <a:ahLst/>
              <a:cxnLst/>
              <a:rect l="l" t="t" r="r" b="b"/>
              <a:pathLst>
                <a:path w="1361" h="1723" extrusionOk="0">
                  <a:moveTo>
                    <a:pt x="625" y="0"/>
                  </a:moveTo>
                  <a:cubicBezTo>
                    <a:pt x="605" y="0"/>
                    <a:pt x="585" y="1"/>
                    <a:pt x="565" y="4"/>
                  </a:cubicBezTo>
                  <a:cubicBezTo>
                    <a:pt x="225" y="51"/>
                    <a:pt x="1" y="472"/>
                    <a:pt x="65" y="945"/>
                  </a:cubicBezTo>
                  <a:cubicBezTo>
                    <a:pt x="126" y="1389"/>
                    <a:pt x="419" y="1722"/>
                    <a:pt x="736" y="1722"/>
                  </a:cubicBezTo>
                  <a:cubicBezTo>
                    <a:pt x="757" y="1722"/>
                    <a:pt x="777" y="1721"/>
                    <a:pt x="798" y="1718"/>
                  </a:cubicBezTo>
                  <a:cubicBezTo>
                    <a:pt x="1137" y="1672"/>
                    <a:pt x="1360" y="1250"/>
                    <a:pt x="1296" y="777"/>
                  </a:cubicBezTo>
                  <a:cubicBezTo>
                    <a:pt x="1236" y="333"/>
                    <a:pt x="942" y="0"/>
                    <a:pt x="625" y="0"/>
                  </a:cubicBez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2"/>
        </a:solidFill>
        <a:effectLst/>
      </p:bgPr>
    </p:bg>
    <p:spTree>
      <p:nvGrpSpPr>
        <p:cNvPr id="1" name="Shape 83"/>
        <p:cNvGrpSpPr/>
        <p:nvPr/>
      </p:nvGrpSpPr>
      <p:grpSpPr>
        <a:xfrm>
          <a:off x="0" y="0"/>
          <a:ext cx="0" cy="0"/>
          <a:chOff x="0" y="0"/>
          <a:chExt cx="0" cy="0"/>
        </a:xfrm>
      </p:grpSpPr>
      <p:sp>
        <p:nvSpPr>
          <p:cNvPr id="84" name="Google Shape;84;p13"/>
          <p:cNvSpPr/>
          <p:nvPr/>
        </p:nvSpPr>
        <p:spPr>
          <a:xfrm>
            <a:off x="-27975" y="-33575"/>
            <a:ext cx="9218100" cy="1180800"/>
          </a:xfrm>
          <a:prstGeom prst="rect">
            <a:avLst/>
          </a:pr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p:nvPr>
        </p:nvSpPr>
        <p:spPr>
          <a:xfrm>
            <a:off x="733250" y="533400"/>
            <a:ext cx="76869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0"/>
        <p:cNvGrpSpPr/>
        <p:nvPr/>
      </p:nvGrpSpPr>
      <p:grpSpPr>
        <a:xfrm>
          <a:off x="0" y="0"/>
          <a:ext cx="0" cy="0"/>
          <a:chOff x="0" y="0"/>
          <a:chExt cx="0" cy="0"/>
        </a:xfrm>
      </p:grpSpPr>
      <p:cxnSp>
        <p:nvCxnSpPr>
          <p:cNvPr id="91" name="Google Shape;91;p15"/>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92" name="Google Shape;92;p1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93" name="Google Shape;93;p15"/>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94" name="Google Shape;94;p15"/>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95" name="Google Shape;95;p15"/>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96" name="Google Shape;96;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7"/>
        <p:cNvGrpSpPr/>
        <p:nvPr/>
      </p:nvGrpSpPr>
      <p:grpSpPr>
        <a:xfrm>
          <a:off x="0" y="0"/>
          <a:ext cx="0" cy="0"/>
          <a:chOff x="0" y="0"/>
          <a:chExt cx="0" cy="0"/>
        </a:xfrm>
      </p:grpSpPr>
      <p:cxnSp>
        <p:nvCxnSpPr>
          <p:cNvPr id="98" name="Google Shape;98;p16"/>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99" name="Google Shape;99;p16"/>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00" name="Google Shape;100;p16"/>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01" name="Google Shape;101;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cxnSp>
        <p:nvCxnSpPr>
          <p:cNvPr id="103" name="Google Shape;103;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104" name="Google Shape;104;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105" name="Google Shape;105;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6" name="Google Shape;106;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8" name="Google Shape;108;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cxnSp>
        <p:nvCxnSpPr>
          <p:cNvPr id="110" name="Google Shape;110;p1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111" name="Google Shape;111;p1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112" name="Google Shape;112;p1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13" name="Google Shape;113;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18"/>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5" name="Google Shape;115;p18"/>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6" name="Google Shape;116;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
        <p:cNvGrpSpPr/>
        <p:nvPr/>
      </p:nvGrpSpPr>
      <p:grpSpPr>
        <a:xfrm>
          <a:off x="0" y="0"/>
          <a:ext cx="0" cy="0"/>
          <a:chOff x="0" y="0"/>
          <a:chExt cx="0" cy="0"/>
        </a:xfrm>
      </p:grpSpPr>
      <p:cxnSp>
        <p:nvCxnSpPr>
          <p:cNvPr id="121" name="Google Shape;121;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22" name="Google Shape;122;p20"/>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20"/>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4" name="Google Shape;124;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25"/>
        <p:cNvGrpSpPr/>
        <p:nvPr/>
      </p:nvGrpSpPr>
      <p:grpSpPr>
        <a:xfrm>
          <a:off x="0" y="0"/>
          <a:ext cx="0" cy="0"/>
          <a:chOff x="0" y="0"/>
          <a:chExt cx="0" cy="0"/>
        </a:xfrm>
      </p:grpSpPr>
      <p:cxnSp>
        <p:nvCxnSpPr>
          <p:cNvPr id="126" name="Google Shape;126;p21"/>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27" name="Google Shape;127;p21"/>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8" name="Google Shape;128;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1" name="Google Shape;51;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 name="Google Shape;52;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9"/>
        <p:cNvGrpSpPr/>
        <p:nvPr/>
      </p:nvGrpSpPr>
      <p:grpSpPr>
        <a:xfrm>
          <a:off x="0" y="0"/>
          <a:ext cx="0" cy="0"/>
          <a:chOff x="0" y="0"/>
          <a:chExt cx="0" cy="0"/>
        </a:xfrm>
      </p:grpSpPr>
      <p:sp>
        <p:nvSpPr>
          <p:cNvPr id="130" name="Google Shape;130;p22"/>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32" name="Google Shape;132;p22"/>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33" name="Google Shape;133;p2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4" name="Google Shape;134;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35" name="Google Shape;135;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cxnSp>
        <p:nvCxnSpPr>
          <p:cNvPr id="137" name="Google Shape;137;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38" name="Google Shape;138;p23"/>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39" name="Google Shape;139;p23"/>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0" name="Google Shape;140;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cxnSp>
        <p:nvCxnSpPr>
          <p:cNvPr id="142" name="Google Shape;142;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43" name="Google Shape;143;p24"/>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44" name="Google Shape;144;p24"/>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45" name="Google Shape;145;p24"/>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6" name="Google Shape;146;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53"/>
        <p:cNvGrpSpPr/>
        <p:nvPr/>
      </p:nvGrpSpPr>
      <p:grpSpPr>
        <a:xfrm>
          <a:off x="0" y="0"/>
          <a:ext cx="0" cy="0"/>
          <a:chOff x="0" y="0"/>
          <a:chExt cx="0" cy="0"/>
        </a:xfrm>
      </p:grpSpPr>
      <p:sp>
        <p:nvSpPr>
          <p:cNvPr id="54" name="Google Shape;54;p4"/>
          <p:cNvSpPr/>
          <p:nvPr/>
        </p:nvSpPr>
        <p:spPr>
          <a:xfrm>
            <a:off x="425350" y="1208925"/>
            <a:ext cx="8277900" cy="3582000"/>
          </a:xfrm>
          <a:prstGeom prst="rect">
            <a:avLst/>
          </a:prstGeom>
          <a:solidFill>
            <a:srgbClr val="FFFFFF"/>
          </a:solidFill>
          <a:ln w="9525" cap="flat" cmpd="sng">
            <a:solidFill>
              <a:srgbClr val="E9E9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7975" y="-33575"/>
            <a:ext cx="9218100" cy="1180800"/>
          </a:xfrm>
          <a:prstGeom prst="rect">
            <a:avLst/>
          </a:pr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p:nvPr/>
        </p:nvSpPr>
        <p:spPr>
          <a:xfrm>
            <a:off x="720000" y="1322808"/>
            <a:ext cx="7704000" cy="336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4343"/>
              </a:solidFill>
              <a:latin typeface="Mukta Regular"/>
              <a:ea typeface="Mukta Regular"/>
              <a:cs typeface="Mukta Regular"/>
              <a:sym typeface="Mukta"/>
            </a:endParaRPr>
          </a:p>
        </p:txBody>
      </p:sp>
      <p:sp>
        <p:nvSpPr>
          <p:cNvPr id="57" name="Google Shape;57;p4"/>
          <p:cNvSpPr txBox="1">
            <a:spLocks noGrp="1"/>
          </p:cNvSpPr>
          <p:nvPr>
            <p:ph type="body" idx="1"/>
          </p:nvPr>
        </p:nvSpPr>
        <p:spPr>
          <a:xfrm>
            <a:off x="695250" y="1389375"/>
            <a:ext cx="7762800" cy="29910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chemeClr val="accent4"/>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58" name="Google Shape;58;p4"/>
          <p:cNvSpPr txBox="1">
            <a:spLocks noGrp="1"/>
          </p:cNvSpPr>
          <p:nvPr>
            <p:ph type="title"/>
          </p:nvPr>
        </p:nvSpPr>
        <p:spPr>
          <a:xfrm>
            <a:off x="695250" y="533400"/>
            <a:ext cx="77628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5"/>
          <p:cNvSpPr txBox="1">
            <a:spLocks noGrp="1"/>
          </p:cNvSpPr>
          <p:nvPr>
            <p:ph type="subTitle" idx="1"/>
          </p:nvPr>
        </p:nvSpPr>
        <p:spPr>
          <a:xfrm>
            <a:off x="1290775" y="2988700"/>
            <a:ext cx="2907600" cy="56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a:lnSpc>
                <a:spcPct val="100000"/>
              </a:lnSpc>
              <a:spcBef>
                <a:spcPts val="1600"/>
              </a:spcBef>
              <a:spcAft>
                <a:spcPts val="160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61" name="Google Shape;61;p5"/>
          <p:cNvSpPr txBox="1">
            <a:spLocks noGrp="1"/>
          </p:cNvSpPr>
          <p:nvPr>
            <p:ph type="subTitle" idx="2"/>
          </p:nvPr>
        </p:nvSpPr>
        <p:spPr>
          <a:xfrm>
            <a:off x="4945650" y="29887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rtl="0">
              <a:lnSpc>
                <a:spcPct val="100000"/>
              </a:lnSpc>
              <a:spcBef>
                <a:spcPts val="160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rtl="0">
              <a:lnSpc>
                <a:spcPct val="100000"/>
              </a:lnSpc>
              <a:spcBef>
                <a:spcPts val="1600"/>
              </a:spcBef>
              <a:spcAft>
                <a:spcPts val="160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62" name="Google Shape;62;p5"/>
          <p:cNvSpPr txBox="1">
            <a:spLocks noGrp="1"/>
          </p:cNvSpPr>
          <p:nvPr>
            <p:ph type="subTitle" idx="3"/>
          </p:nvPr>
        </p:nvSpPr>
        <p:spPr>
          <a:xfrm>
            <a:off x="1290763"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 name="Google Shape;63;p5"/>
          <p:cNvSpPr txBox="1">
            <a:spLocks noGrp="1"/>
          </p:cNvSpPr>
          <p:nvPr>
            <p:ph type="subTitle" idx="4"/>
          </p:nvPr>
        </p:nvSpPr>
        <p:spPr>
          <a:xfrm>
            <a:off x="4945638"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5"/>
          <p:cNvSpPr txBox="1">
            <a:spLocks noGrp="1"/>
          </p:cNvSpPr>
          <p:nvPr>
            <p:ph type="title"/>
          </p:nvPr>
        </p:nvSpPr>
        <p:spPr>
          <a:xfrm>
            <a:off x="733200" y="533400"/>
            <a:ext cx="76869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5"/>
        <p:cNvGrpSpPr/>
        <p:nvPr/>
      </p:nvGrpSpPr>
      <p:grpSpPr>
        <a:xfrm>
          <a:off x="0" y="0"/>
          <a:ext cx="0" cy="0"/>
          <a:chOff x="0" y="0"/>
          <a:chExt cx="0" cy="0"/>
        </a:xfrm>
      </p:grpSpPr>
      <p:sp>
        <p:nvSpPr>
          <p:cNvPr id="66" name="Google Shape;66;p6"/>
          <p:cNvSpPr/>
          <p:nvPr/>
        </p:nvSpPr>
        <p:spPr>
          <a:xfrm>
            <a:off x="-27975" y="-33575"/>
            <a:ext cx="9218100" cy="1180800"/>
          </a:xfrm>
          <a:prstGeom prst="rect">
            <a:avLst/>
          </a:pr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25350" y="1208925"/>
            <a:ext cx="8277900" cy="3582000"/>
          </a:xfrm>
          <a:prstGeom prst="rect">
            <a:avLst/>
          </a:prstGeom>
          <a:solidFill>
            <a:srgbClr val="FFFFFF"/>
          </a:solidFill>
          <a:ln w="9525" cap="flat" cmpd="sng">
            <a:solidFill>
              <a:srgbClr val="E9E9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733200" y="533400"/>
            <a:ext cx="76869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33200" y="533400"/>
            <a:ext cx="76869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1" name="Google Shape;71;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7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080275"/>
            <a:ext cx="8238900" cy="365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Regular"/>
                <a:ea typeface="Mukta Regular"/>
                <a:cs typeface="Mukta Regular"/>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Regular"/>
                <a:ea typeface="Mukta Regular"/>
                <a:cs typeface="Mukta Regular"/>
                <a:sym typeface="Mukta"/>
              </a:defRPr>
            </a:lvl9pPr>
          </a:lstStyle>
          <a:p>
            <a:endParaRPr/>
          </a:p>
        </p:txBody>
      </p:sp>
      <p:sp>
        <p:nvSpPr>
          <p:cNvPr id="7" name="Google Shape;7;p1"/>
          <p:cNvSpPr txBox="1">
            <a:spLocks noGrp="1"/>
          </p:cNvSpPr>
          <p:nvPr>
            <p:ph type="title"/>
          </p:nvPr>
        </p:nvSpPr>
        <p:spPr>
          <a:xfrm>
            <a:off x="733200" y="533400"/>
            <a:ext cx="76869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700"/>
              <a:buFont typeface="Lexend"/>
              <a:buNone/>
              <a:defRPr sz="2700" b="1">
                <a:solidFill>
                  <a:schemeClr val="lt1"/>
                </a:solidFill>
                <a:latin typeface="Lexend"/>
                <a:ea typeface="Lexend"/>
                <a:cs typeface="Lexend"/>
                <a:sym typeface="Lexend"/>
              </a:defRPr>
            </a:lvl1pPr>
            <a:lvl2pPr lvl="1"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3100"/>
              <a:buFont typeface="Fira Sans Extra Condensed"/>
              <a:buNone/>
              <a:defRPr sz="31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6">
          <p15:clr>
            <a:srgbClr val="EA4335"/>
          </p15:clr>
        </p15:guide>
        <p15:guide id="2" pos="456">
          <p15:clr>
            <a:srgbClr val="EA4335"/>
          </p15:clr>
        </p15:guide>
        <p15:guide id="3" orient="horz" pos="2904">
          <p15:clr>
            <a:srgbClr val="EA4335"/>
          </p15:clr>
        </p15:guide>
        <p15:guide id="4" pos="5304">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88" name="Google Shape;88;p14"/>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9" name="Google Shape;89;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26"/>
          <p:cNvGrpSpPr/>
          <p:nvPr/>
        </p:nvGrpSpPr>
        <p:grpSpPr>
          <a:xfrm>
            <a:off x="6364350" y="540000"/>
            <a:ext cx="2331600" cy="274500"/>
            <a:chOff x="720000" y="540000"/>
            <a:chExt cx="2331600" cy="274500"/>
          </a:xfrm>
        </p:grpSpPr>
        <p:sp>
          <p:nvSpPr>
            <p:cNvPr id="154" name="Google Shape;154;p26"/>
            <p:cNvSpPr/>
            <p:nvPr/>
          </p:nvSpPr>
          <p:spPr>
            <a:xfrm>
              <a:off x="720000" y="540000"/>
              <a:ext cx="2331600" cy="274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26"/>
            <p:cNvGrpSpPr/>
            <p:nvPr/>
          </p:nvGrpSpPr>
          <p:grpSpPr>
            <a:xfrm>
              <a:off x="2783393" y="590851"/>
              <a:ext cx="173819" cy="172772"/>
              <a:chOff x="1979925" y="448850"/>
              <a:chExt cx="79500" cy="79025"/>
            </a:xfrm>
          </p:grpSpPr>
          <p:sp>
            <p:nvSpPr>
              <p:cNvPr id="156" name="Google Shape;156;p26"/>
              <p:cNvSpPr/>
              <p:nvPr/>
            </p:nvSpPr>
            <p:spPr>
              <a:xfrm>
                <a:off x="1979925" y="448850"/>
                <a:ext cx="71075" cy="71075"/>
              </a:xfrm>
              <a:custGeom>
                <a:avLst/>
                <a:gdLst/>
                <a:ahLst/>
                <a:cxnLst/>
                <a:rect l="l" t="t" r="r" b="b"/>
                <a:pathLst>
                  <a:path w="2843" h="2843" extrusionOk="0">
                    <a:moveTo>
                      <a:pt x="1422" y="399"/>
                    </a:moveTo>
                    <a:cubicBezTo>
                      <a:pt x="1986" y="399"/>
                      <a:pt x="2445" y="858"/>
                      <a:pt x="2445" y="1422"/>
                    </a:cubicBezTo>
                    <a:cubicBezTo>
                      <a:pt x="2445" y="1986"/>
                      <a:pt x="1986" y="2445"/>
                      <a:pt x="1422" y="2445"/>
                    </a:cubicBezTo>
                    <a:cubicBezTo>
                      <a:pt x="858" y="2445"/>
                      <a:pt x="398" y="1986"/>
                      <a:pt x="398" y="1422"/>
                    </a:cubicBezTo>
                    <a:cubicBezTo>
                      <a:pt x="398" y="858"/>
                      <a:pt x="858" y="399"/>
                      <a:pt x="1422" y="399"/>
                    </a:cubicBezTo>
                    <a:close/>
                    <a:moveTo>
                      <a:pt x="1422" y="1"/>
                    </a:moveTo>
                    <a:cubicBezTo>
                      <a:pt x="638" y="1"/>
                      <a:pt x="1" y="638"/>
                      <a:pt x="1" y="1422"/>
                    </a:cubicBezTo>
                    <a:cubicBezTo>
                      <a:pt x="1" y="2205"/>
                      <a:pt x="638" y="2843"/>
                      <a:pt x="1422" y="2843"/>
                    </a:cubicBezTo>
                    <a:cubicBezTo>
                      <a:pt x="2206" y="2843"/>
                      <a:pt x="2843" y="2206"/>
                      <a:pt x="2843" y="1422"/>
                    </a:cubicBezTo>
                    <a:cubicBezTo>
                      <a:pt x="2843" y="638"/>
                      <a:pt x="2206" y="1"/>
                      <a:pt x="1422" y="1"/>
                    </a:cubicBez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031575" y="501000"/>
                <a:ext cx="27850" cy="26875"/>
              </a:xfrm>
              <a:custGeom>
                <a:avLst/>
                <a:gdLst/>
                <a:ahLst/>
                <a:cxnLst/>
                <a:rect l="l" t="t" r="r" b="b"/>
                <a:pathLst>
                  <a:path w="1114" h="1075" extrusionOk="0">
                    <a:moveTo>
                      <a:pt x="220" y="1"/>
                    </a:moveTo>
                    <a:cubicBezTo>
                      <a:pt x="169" y="1"/>
                      <a:pt x="118" y="20"/>
                      <a:pt x="79" y="60"/>
                    </a:cubicBezTo>
                    <a:cubicBezTo>
                      <a:pt x="1" y="137"/>
                      <a:pt x="1" y="263"/>
                      <a:pt x="79" y="341"/>
                    </a:cubicBezTo>
                    <a:lnTo>
                      <a:pt x="754" y="1015"/>
                    </a:lnTo>
                    <a:cubicBezTo>
                      <a:pt x="792" y="1054"/>
                      <a:pt x="844" y="1074"/>
                      <a:pt x="895" y="1074"/>
                    </a:cubicBezTo>
                    <a:cubicBezTo>
                      <a:pt x="946" y="1074"/>
                      <a:pt x="997" y="1054"/>
                      <a:pt x="1036" y="1015"/>
                    </a:cubicBezTo>
                    <a:cubicBezTo>
                      <a:pt x="1113" y="938"/>
                      <a:pt x="1113" y="812"/>
                      <a:pt x="1036" y="735"/>
                    </a:cubicBezTo>
                    <a:lnTo>
                      <a:pt x="361" y="60"/>
                    </a:lnTo>
                    <a:cubicBezTo>
                      <a:pt x="322" y="20"/>
                      <a:pt x="271" y="1"/>
                      <a:pt x="220" y="1"/>
                    </a:cubicBez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26"/>
          <p:cNvSpPr txBox="1">
            <a:spLocks noGrp="1"/>
          </p:cNvSpPr>
          <p:nvPr>
            <p:ph type="ctrTitle"/>
          </p:nvPr>
        </p:nvSpPr>
        <p:spPr>
          <a:xfrm>
            <a:off x="457200" y="1369375"/>
            <a:ext cx="5743500" cy="18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Analytics of Facebook</a:t>
            </a:r>
            <a:endParaRPr/>
          </a:p>
        </p:txBody>
      </p:sp>
      <p:sp>
        <p:nvSpPr>
          <p:cNvPr id="162" name="Google Shape;162;p26"/>
          <p:cNvSpPr txBox="1">
            <a:spLocks noGrp="1"/>
          </p:cNvSpPr>
          <p:nvPr>
            <p:ph type="ctrTitle" idx="2"/>
          </p:nvPr>
        </p:nvSpPr>
        <p:spPr>
          <a:xfrm>
            <a:off x="457200" y="3018350"/>
            <a:ext cx="3476700" cy="6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a:t>(as of 2019)</a:t>
            </a:r>
            <a:endParaRPr i="1"/>
          </a:p>
        </p:txBody>
      </p:sp>
      <p:grpSp>
        <p:nvGrpSpPr>
          <p:cNvPr id="163" name="Google Shape;163;p26"/>
          <p:cNvGrpSpPr/>
          <p:nvPr/>
        </p:nvGrpSpPr>
        <p:grpSpPr>
          <a:xfrm>
            <a:off x="494639" y="52797"/>
            <a:ext cx="1222146" cy="1142835"/>
            <a:chOff x="3385225" y="1725400"/>
            <a:chExt cx="698050" cy="652750"/>
          </a:xfrm>
        </p:grpSpPr>
        <p:sp>
          <p:nvSpPr>
            <p:cNvPr id="164" name="Google Shape;164;p26"/>
            <p:cNvSpPr/>
            <p:nvPr/>
          </p:nvSpPr>
          <p:spPr>
            <a:xfrm>
              <a:off x="3385225" y="1986375"/>
              <a:ext cx="514600" cy="391775"/>
            </a:xfrm>
            <a:custGeom>
              <a:avLst/>
              <a:gdLst/>
              <a:ahLst/>
              <a:cxnLst/>
              <a:rect l="l" t="t" r="r" b="b"/>
              <a:pathLst>
                <a:path w="20584" h="15671" extrusionOk="0">
                  <a:moveTo>
                    <a:pt x="2420" y="0"/>
                  </a:moveTo>
                  <a:lnTo>
                    <a:pt x="375" y="1304"/>
                  </a:lnTo>
                  <a:cubicBezTo>
                    <a:pt x="90" y="1486"/>
                    <a:pt x="1" y="1862"/>
                    <a:pt x="175" y="2153"/>
                  </a:cubicBezTo>
                  <a:lnTo>
                    <a:pt x="8078" y="15366"/>
                  </a:lnTo>
                  <a:cubicBezTo>
                    <a:pt x="8193" y="15558"/>
                    <a:pt x="8399" y="15671"/>
                    <a:pt x="8616" y="15671"/>
                  </a:cubicBezTo>
                  <a:cubicBezTo>
                    <a:pt x="8660" y="15671"/>
                    <a:pt x="8705" y="15666"/>
                    <a:pt x="8750" y="15656"/>
                  </a:cubicBezTo>
                  <a:lnTo>
                    <a:pt x="9796" y="15426"/>
                  </a:lnTo>
                  <a:lnTo>
                    <a:pt x="15151" y="11910"/>
                  </a:lnTo>
                  <a:lnTo>
                    <a:pt x="19211" y="13628"/>
                  </a:lnTo>
                  <a:cubicBezTo>
                    <a:pt x="19289" y="13661"/>
                    <a:pt x="19373" y="13678"/>
                    <a:pt x="19456" y="13678"/>
                  </a:cubicBezTo>
                  <a:cubicBezTo>
                    <a:pt x="19501" y="13678"/>
                    <a:pt x="19546" y="13673"/>
                    <a:pt x="19591" y="13664"/>
                  </a:cubicBezTo>
                  <a:lnTo>
                    <a:pt x="20583" y="13443"/>
                  </a:lnTo>
                  <a:lnTo>
                    <a:pt x="2420" y="0"/>
                  </a:lnTo>
                  <a:close/>
                </a:path>
              </a:pathLst>
            </a:custGeom>
            <a:solidFill>
              <a:srgbClr val="367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3406300" y="1725400"/>
              <a:ext cx="676975" cy="646000"/>
            </a:xfrm>
            <a:custGeom>
              <a:avLst/>
              <a:gdLst/>
              <a:ahLst/>
              <a:cxnLst/>
              <a:rect l="l" t="t" r="r" b="b"/>
              <a:pathLst>
                <a:path w="27079" h="25840" extrusionOk="0">
                  <a:moveTo>
                    <a:pt x="18522" y="1"/>
                  </a:moveTo>
                  <a:cubicBezTo>
                    <a:pt x="18367" y="1"/>
                    <a:pt x="18210" y="43"/>
                    <a:pt x="18068" y="131"/>
                  </a:cubicBezTo>
                  <a:lnTo>
                    <a:pt x="520" y="11099"/>
                  </a:lnTo>
                  <a:cubicBezTo>
                    <a:pt x="125" y="11345"/>
                    <a:pt x="0" y="11860"/>
                    <a:pt x="236" y="12261"/>
                  </a:cubicBezTo>
                  <a:lnTo>
                    <a:pt x="8000" y="25418"/>
                  </a:lnTo>
                  <a:cubicBezTo>
                    <a:pt x="8160" y="25689"/>
                    <a:pt x="8445" y="25839"/>
                    <a:pt x="8738" y="25839"/>
                  </a:cubicBezTo>
                  <a:cubicBezTo>
                    <a:pt x="8899" y="25839"/>
                    <a:pt x="9062" y="25793"/>
                    <a:pt x="9208" y="25698"/>
                  </a:cubicBezTo>
                  <a:lnTo>
                    <a:pt x="14594" y="22161"/>
                  </a:lnTo>
                  <a:cubicBezTo>
                    <a:pt x="14735" y="22068"/>
                    <a:pt x="14899" y="22021"/>
                    <a:pt x="15063" y="22021"/>
                  </a:cubicBezTo>
                  <a:cubicBezTo>
                    <a:pt x="15184" y="22021"/>
                    <a:pt x="15306" y="22047"/>
                    <a:pt x="15419" y="22099"/>
                  </a:cubicBezTo>
                  <a:lnTo>
                    <a:pt x="19191" y="23822"/>
                  </a:lnTo>
                  <a:cubicBezTo>
                    <a:pt x="19308" y="23875"/>
                    <a:pt x="19429" y="23900"/>
                    <a:pt x="19547" y="23900"/>
                  </a:cubicBezTo>
                  <a:cubicBezTo>
                    <a:pt x="19982" y="23900"/>
                    <a:pt x="20377" y="23563"/>
                    <a:pt x="20403" y="23089"/>
                  </a:cubicBezTo>
                  <a:lnTo>
                    <a:pt x="20640" y="18715"/>
                  </a:lnTo>
                  <a:cubicBezTo>
                    <a:pt x="20656" y="18437"/>
                    <a:pt x="20804" y="18184"/>
                    <a:pt x="21039" y="18037"/>
                  </a:cubicBezTo>
                  <a:lnTo>
                    <a:pt x="26563" y="14556"/>
                  </a:lnTo>
                  <a:cubicBezTo>
                    <a:pt x="26953" y="14311"/>
                    <a:pt x="27079" y="13799"/>
                    <a:pt x="26846" y="13400"/>
                  </a:cubicBezTo>
                  <a:lnTo>
                    <a:pt x="19262" y="425"/>
                  </a:lnTo>
                  <a:cubicBezTo>
                    <a:pt x="19102" y="152"/>
                    <a:pt x="18816" y="1"/>
                    <a:pt x="18522" y="1"/>
                  </a:cubicBezTo>
                  <a:close/>
                </a:path>
              </a:pathLst>
            </a:custGeom>
            <a:gradFill>
              <a:gsLst>
                <a:gs pos="0">
                  <a:srgbClr val="E9E9E9"/>
                </a:gs>
                <a:gs pos="100000">
                  <a:srgbClr val="A3C8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26"/>
          <p:cNvGrpSpPr/>
          <p:nvPr/>
        </p:nvGrpSpPr>
        <p:grpSpPr>
          <a:xfrm>
            <a:off x="2472852" y="-542968"/>
            <a:ext cx="1237344" cy="1177424"/>
            <a:chOff x="1667725" y="2994800"/>
            <a:chExt cx="1109925" cy="1056175"/>
          </a:xfrm>
        </p:grpSpPr>
        <p:sp>
          <p:nvSpPr>
            <p:cNvPr id="167" name="Google Shape;167;p26"/>
            <p:cNvSpPr/>
            <p:nvPr/>
          </p:nvSpPr>
          <p:spPr>
            <a:xfrm>
              <a:off x="1667725" y="2994800"/>
              <a:ext cx="922550" cy="895350"/>
            </a:xfrm>
            <a:custGeom>
              <a:avLst/>
              <a:gdLst/>
              <a:ahLst/>
              <a:cxnLst/>
              <a:rect l="l" t="t" r="r" b="b"/>
              <a:pathLst>
                <a:path w="36902" h="35814" extrusionOk="0">
                  <a:moveTo>
                    <a:pt x="31342" y="1"/>
                  </a:moveTo>
                  <a:cubicBezTo>
                    <a:pt x="31091" y="1"/>
                    <a:pt x="30836" y="58"/>
                    <a:pt x="30598" y="178"/>
                  </a:cubicBezTo>
                  <a:lnTo>
                    <a:pt x="1129" y="14977"/>
                  </a:lnTo>
                  <a:cubicBezTo>
                    <a:pt x="343" y="15372"/>
                    <a:pt x="0" y="16312"/>
                    <a:pt x="349" y="17120"/>
                  </a:cubicBezTo>
                  <a:lnTo>
                    <a:pt x="2221" y="21464"/>
                  </a:lnTo>
                  <a:lnTo>
                    <a:pt x="4583" y="25134"/>
                  </a:lnTo>
                  <a:lnTo>
                    <a:pt x="1344" y="29269"/>
                  </a:lnTo>
                  <a:cubicBezTo>
                    <a:pt x="1087" y="29718"/>
                    <a:pt x="1055" y="30263"/>
                    <a:pt x="1258" y="30739"/>
                  </a:cubicBezTo>
                  <a:lnTo>
                    <a:pt x="3428" y="35813"/>
                  </a:lnTo>
                  <a:lnTo>
                    <a:pt x="11343" y="30399"/>
                  </a:lnTo>
                  <a:lnTo>
                    <a:pt x="36902" y="8671"/>
                  </a:lnTo>
                  <a:lnTo>
                    <a:pt x="35560" y="5194"/>
                  </a:lnTo>
                  <a:lnTo>
                    <a:pt x="32745" y="771"/>
                  </a:lnTo>
                  <a:cubicBezTo>
                    <a:pt x="32431" y="277"/>
                    <a:pt x="31894" y="1"/>
                    <a:pt x="31342" y="1"/>
                  </a:cubicBezTo>
                  <a:close/>
                </a:path>
              </a:pathLst>
            </a:custGeom>
            <a:solidFill>
              <a:srgbClr val="367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1734575" y="3140200"/>
              <a:ext cx="1043075" cy="910775"/>
            </a:xfrm>
            <a:custGeom>
              <a:avLst/>
              <a:gdLst/>
              <a:ahLst/>
              <a:cxnLst/>
              <a:rect l="l" t="t" r="r" b="b"/>
              <a:pathLst>
                <a:path w="41723" h="36431" extrusionOk="0">
                  <a:moveTo>
                    <a:pt x="31989" y="1"/>
                  </a:moveTo>
                  <a:cubicBezTo>
                    <a:pt x="31746" y="1"/>
                    <a:pt x="31499" y="54"/>
                    <a:pt x="31264" y="169"/>
                  </a:cubicBezTo>
                  <a:lnTo>
                    <a:pt x="1222" y="14830"/>
                  </a:lnTo>
                  <a:cubicBezTo>
                    <a:pt x="330" y="15265"/>
                    <a:pt x="18" y="16381"/>
                    <a:pt x="555" y="17215"/>
                  </a:cubicBezTo>
                  <a:lnTo>
                    <a:pt x="4126" y="22763"/>
                  </a:lnTo>
                  <a:cubicBezTo>
                    <a:pt x="4532" y="23392"/>
                    <a:pt x="4464" y="24215"/>
                    <a:pt x="3961" y="24771"/>
                  </a:cubicBezTo>
                  <a:lnTo>
                    <a:pt x="978" y="28064"/>
                  </a:lnTo>
                  <a:cubicBezTo>
                    <a:pt x="0" y="29144"/>
                    <a:pt x="797" y="30832"/>
                    <a:pt x="2191" y="30832"/>
                  </a:cubicBezTo>
                  <a:cubicBezTo>
                    <a:pt x="2256" y="30832"/>
                    <a:pt x="2322" y="30829"/>
                    <a:pt x="2389" y="30821"/>
                  </a:cubicBezTo>
                  <a:lnTo>
                    <a:pt x="7556" y="30245"/>
                  </a:lnTo>
                  <a:cubicBezTo>
                    <a:pt x="7618" y="30238"/>
                    <a:pt x="7679" y="30235"/>
                    <a:pt x="7741" y="30235"/>
                  </a:cubicBezTo>
                  <a:cubicBezTo>
                    <a:pt x="8298" y="30235"/>
                    <a:pt x="8824" y="30516"/>
                    <a:pt x="9131" y="30992"/>
                  </a:cubicBezTo>
                  <a:lnTo>
                    <a:pt x="12154" y="35673"/>
                  </a:lnTo>
                  <a:cubicBezTo>
                    <a:pt x="12468" y="36160"/>
                    <a:pt x="13000" y="36431"/>
                    <a:pt x="13546" y="36431"/>
                  </a:cubicBezTo>
                  <a:cubicBezTo>
                    <a:pt x="13789" y="36431"/>
                    <a:pt x="14034" y="36378"/>
                    <a:pt x="14265" y="36266"/>
                  </a:cubicBezTo>
                  <a:lnTo>
                    <a:pt x="40587" y="23554"/>
                  </a:lnTo>
                  <a:cubicBezTo>
                    <a:pt x="41363" y="23178"/>
                    <a:pt x="41722" y="22270"/>
                    <a:pt x="41411" y="21465"/>
                  </a:cubicBezTo>
                  <a:lnTo>
                    <a:pt x="33536" y="1061"/>
                  </a:lnTo>
                  <a:cubicBezTo>
                    <a:pt x="33280" y="399"/>
                    <a:pt x="32650" y="1"/>
                    <a:pt x="31989" y="1"/>
                  </a:cubicBezTo>
                  <a:close/>
                </a:path>
              </a:pathLst>
            </a:custGeom>
            <a:gradFill>
              <a:gsLst>
                <a:gs pos="0">
                  <a:srgbClr val="E9E9E9"/>
                </a:gs>
                <a:gs pos="100000">
                  <a:srgbClr val="A3C8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695250" y="533400"/>
            <a:ext cx="77628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Our Data (Found on Kaggle)</a:t>
            </a:r>
            <a:endParaRPr/>
          </a:p>
        </p:txBody>
      </p:sp>
      <p:sp>
        <p:nvSpPr>
          <p:cNvPr id="174" name="Google Shape;174;p27"/>
          <p:cNvSpPr txBox="1">
            <a:spLocks noGrp="1"/>
          </p:cNvSpPr>
          <p:nvPr>
            <p:ph type="body" idx="1"/>
          </p:nvPr>
        </p:nvSpPr>
        <p:spPr>
          <a:xfrm>
            <a:off x="447150" y="1220500"/>
            <a:ext cx="8249700" cy="3703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b="1">
                <a:solidFill>
                  <a:schemeClr val="dk1"/>
                </a:solidFill>
              </a:rPr>
              <a:t>There are 15 columns, 98k+ rows and more than 1.4 million data elements. According to our analysis, there are over 11k minors and over 87k are adults. </a:t>
            </a:r>
            <a:endParaRPr sz="1300">
              <a:solidFill>
                <a:schemeClr val="dk1"/>
              </a:solidFill>
            </a:endParaRPr>
          </a:p>
          <a:p>
            <a:pPr marL="457200" lvl="0" indent="0" algn="l" rtl="0">
              <a:lnSpc>
                <a:spcPct val="115000"/>
              </a:lnSpc>
              <a:spcBef>
                <a:spcPts val="0"/>
              </a:spcBef>
              <a:spcAft>
                <a:spcPts val="0"/>
              </a:spcAft>
              <a:buNone/>
            </a:pPr>
            <a:r>
              <a:rPr lang="en" sz="1200">
                <a:solidFill>
                  <a:schemeClr val="dk1"/>
                </a:solidFill>
              </a:rPr>
              <a:t>Number of rows: 98,826</a:t>
            </a:r>
            <a:endParaRPr sz="1200">
              <a:solidFill>
                <a:schemeClr val="dk1"/>
              </a:solidFill>
            </a:endParaRPr>
          </a:p>
          <a:p>
            <a:pPr marL="457200" lvl="0" indent="0" algn="l" rtl="0">
              <a:lnSpc>
                <a:spcPct val="115000"/>
              </a:lnSpc>
              <a:spcBef>
                <a:spcPts val="0"/>
              </a:spcBef>
              <a:spcAft>
                <a:spcPts val="0"/>
              </a:spcAft>
              <a:buNone/>
            </a:pPr>
            <a:r>
              <a:rPr lang="en" sz="1200">
                <a:solidFill>
                  <a:schemeClr val="dk1"/>
                </a:solidFill>
              </a:rPr>
              <a:t>Number of columns: 15</a:t>
            </a:r>
            <a:endParaRPr sz="1200">
              <a:solidFill>
                <a:schemeClr val="dk1"/>
              </a:solidFill>
            </a:endParaRPr>
          </a:p>
          <a:p>
            <a:pPr marL="457200" lvl="0" indent="0" algn="l" rtl="0">
              <a:lnSpc>
                <a:spcPct val="115000"/>
              </a:lnSpc>
              <a:spcBef>
                <a:spcPts val="0"/>
              </a:spcBef>
              <a:spcAft>
                <a:spcPts val="0"/>
              </a:spcAft>
              <a:buNone/>
            </a:pPr>
            <a:r>
              <a:rPr lang="en" sz="1200">
                <a:solidFill>
                  <a:schemeClr val="dk1"/>
                </a:solidFill>
              </a:rPr>
              <a:t>Number of data elements: 1,482,390</a:t>
            </a:r>
            <a:endParaRPr>
              <a:solidFill>
                <a:schemeClr val="dk1"/>
              </a:solidFill>
            </a:endParaRPr>
          </a:p>
          <a:p>
            <a:pPr marL="457200" lvl="0" indent="-311150" algn="l" rtl="0">
              <a:lnSpc>
                <a:spcPct val="115000"/>
              </a:lnSpc>
              <a:spcBef>
                <a:spcPts val="0"/>
              </a:spcBef>
              <a:spcAft>
                <a:spcPts val="0"/>
              </a:spcAft>
              <a:buClr>
                <a:schemeClr val="accent1"/>
              </a:buClr>
              <a:buSzPts val="1300"/>
              <a:buChar char="●"/>
            </a:pPr>
            <a:r>
              <a:rPr lang="en" sz="1300" b="1">
                <a:solidFill>
                  <a:schemeClr val="dk1"/>
                </a:solidFill>
              </a:rPr>
              <a:t>Based on the dataset there are 58k+ male users</a:t>
            </a:r>
            <a:endParaRPr sz="1300" b="1">
              <a:solidFill>
                <a:schemeClr val="dk1"/>
              </a:solidFill>
            </a:endParaRPr>
          </a:p>
          <a:p>
            <a:pPr marL="914400" lvl="0" indent="0" algn="l" rtl="0">
              <a:lnSpc>
                <a:spcPct val="115000"/>
              </a:lnSpc>
              <a:spcBef>
                <a:spcPts val="0"/>
              </a:spcBef>
              <a:spcAft>
                <a:spcPts val="0"/>
              </a:spcAft>
              <a:buNone/>
            </a:pPr>
            <a:r>
              <a:rPr lang="en" sz="1300" b="1">
                <a:solidFill>
                  <a:schemeClr val="dk1"/>
                </a:solidFill>
              </a:rPr>
              <a:t>&amp; over 40k female users.</a:t>
            </a:r>
            <a:endParaRPr sz="1300" b="1">
              <a:solidFill>
                <a:schemeClr val="dk1"/>
              </a:solidFill>
            </a:endParaRPr>
          </a:p>
          <a:p>
            <a:pPr marL="914400" lvl="0" indent="0" algn="l" rtl="0">
              <a:spcBef>
                <a:spcPts val="0"/>
              </a:spcBef>
              <a:spcAft>
                <a:spcPts val="0"/>
              </a:spcAft>
              <a:buNone/>
            </a:pPr>
            <a:endParaRPr b="1">
              <a:solidFill>
                <a:schemeClr val="dk1"/>
              </a:solidFill>
            </a:endParaRPr>
          </a:p>
        </p:txBody>
      </p:sp>
      <p:grpSp>
        <p:nvGrpSpPr>
          <p:cNvPr id="175" name="Google Shape;175;p27"/>
          <p:cNvGrpSpPr/>
          <p:nvPr/>
        </p:nvGrpSpPr>
        <p:grpSpPr>
          <a:xfrm rot="-858253">
            <a:off x="6242280" y="3712721"/>
            <a:ext cx="572134" cy="483947"/>
            <a:chOff x="1477075" y="1122475"/>
            <a:chExt cx="237775" cy="201125"/>
          </a:xfrm>
        </p:grpSpPr>
        <p:sp>
          <p:nvSpPr>
            <p:cNvPr id="176" name="Google Shape;176;p27"/>
            <p:cNvSpPr/>
            <p:nvPr/>
          </p:nvSpPr>
          <p:spPr>
            <a:xfrm>
              <a:off x="1513700" y="1122475"/>
              <a:ext cx="201150" cy="201125"/>
            </a:xfrm>
            <a:custGeom>
              <a:avLst/>
              <a:gdLst/>
              <a:ahLst/>
              <a:cxnLst/>
              <a:rect l="l" t="t" r="r" b="b"/>
              <a:pathLst>
                <a:path w="8046" h="8045" extrusionOk="0">
                  <a:moveTo>
                    <a:pt x="1560" y="0"/>
                  </a:moveTo>
                  <a:cubicBezTo>
                    <a:pt x="699" y="0"/>
                    <a:pt x="1" y="700"/>
                    <a:pt x="1" y="1561"/>
                  </a:cubicBezTo>
                  <a:lnTo>
                    <a:pt x="1" y="6485"/>
                  </a:lnTo>
                  <a:cubicBezTo>
                    <a:pt x="1" y="7347"/>
                    <a:pt x="699" y="8045"/>
                    <a:pt x="1560" y="8045"/>
                  </a:cubicBezTo>
                  <a:lnTo>
                    <a:pt x="6485" y="8045"/>
                  </a:lnTo>
                  <a:cubicBezTo>
                    <a:pt x="7347" y="8045"/>
                    <a:pt x="8045" y="7347"/>
                    <a:pt x="8045" y="6485"/>
                  </a:cubicBezTo>
                  <a:lnTo>
                    <a:pt x="8045" y="1561"/>
                  </a:lnTo>
                  <a:cubicBezTo>
                    <a:pt x="8045" y="700"/>
                    <a:pt x="7347" y="0"/>
                    <a:pt x="6485" y="0"/>
                  </a:cubicBezTo>
                  <a:close/>
                </a:path>
              </a:pathLst>
            </a:custGeom>
            <a:solidFill>
              <a:srgbClr val="4A6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1477075" y="1122475"/>
              <a:ext cx="201100" cy="201125"/>
            </a:xfrm>
            <a:custGeom>
              <a:avLst/>
              <a:gdLst/>
              <a:ahLst/>
              <a:cxnLst/>
              <a:rect l="l" t="t" r="r" b="b"/>
              <a:pathLst>
                <a:path w="8044" h="8045" extrusionOk="0">
                  <a:moveTo>
                    <a:pt x="134" y="0"/>
                  </a:moveTo>
                  <a:cubicBezTo>
                    <a:pt x="59" y="0"/>
                    <a:pt x="0" y="60"/>
                    <a:pt x="0" y="133"/>
                  </a:cubicBezTo>
                  <a:lnTo>
                    <a:pt x="0" y="7912"/>
                  </a:lnTo>
                  <a:cubicBezTo>
                    <a:pt x="0" y="7986"/>
                    <a:pt x="59" y="8045"/>
                    <a:pt x="134" y="8045"/>
                  </a:cubicBezTo>
                  <a:lnTo>
                    <a:pt x="7911" y="8045"/>
                  </a:lnTo>
                  <a:cubicBezTo>
                    <a:pt x="7985" y="8045"/>
                    <a:pt x="8044" y="7986"/>
                    <a:pt x="8044" y="7912"/>
                  </a:cubicBezTo>
                  <a:lnTo>
                    <a:pt x="8044" y="133"/>
                  </a:lnTo>
                  <a:cubicBezTo>
                    <a:pt x="8044" y="60"/>
                    <a:pt x="7985" y="0"/>
                    <a:pt x="7911" y="0"/>
                  </a:cubicBezTo>
                  <a:close/>
                </a:path>
              </a:pathLst>
            </a:custGeom>
            <a:gradFill>
              <a:gsLst>
                <a:gs pos="0">
                  <a:srgbClr val="A3C8FF"/>
                </a:gs>
                <a:gs pos="100000">
                  <a:srgbClr val="4A67B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1553450" y="1147650"/>
              <a:ext cx="48350" cy="48350"/>
            </a:xfrm>
            <a:custGeom>
              <a:avLst/>
              <a:gdLst/>
              <a:ahLst/>
              <a:cxnLst/>
              <a:rect l="l" t="t" r="r" b="b"/>
              <a:pathLst>
                <a:path w="1934" h="1934" extrusionOk="0">
                  <a:moveTo>
                    <a:pt x="967" y="0"/>
                  </a:moveTo>
                  <a:cubicBezTo>
                    <a:pt x="434" y="0"/>
                    <a:pt x="1" y="433"/>
                    <a:pt x="1" y="968"/>
                  </a:cubicBezTo>
                  <a:cubicBezTo>
                    <a:pt x="1" y="1501"/>
                    <a:pt x="434" y="1934"/>
                    <a:pt x="967" y="1934"/>
                  </a:cubicBezTo>
                  <a:cubicBezTo>
                    <a:pt x="1500" y="1934"/>
                    <a:pt x="1933" y="1501"/>
                    <a:pt x="1933" y="968"/>
                  </a:cubicBezTo>
                  <a:cubicBezTo>
                    <a:pt x="1933" y="433"/>
                    <a:pt x="1501" y="0"/>
                    <a:pt x="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1527250" y="1203250"/>
              <a:ext cx="100750" cy="91900"/>
            </a:xfrm>
            <a:custGeom>
              <a:avLst/>
              <a:gdLst/>
              <a:ahLst/>
              <a:cxnLst/>
              <a:rect l="l" t="t" r="r" b="b"/>
              <a:pathLst>
                <a:path w="4030" h="3676" extrusionOk="0">
                  <a:moveTo>
                    <a:pt x="2015" y="1"/>
                  </a:moveTo>
                  <a:cubicBezTo>
                    <a:pt x="902" y="1"/>
                    <a:pt x="0" y="903"/>
                    <a:pt x="0" y="2015"/>
                  </a:cubicBezTo>
                  <a:lnTo>
                    <a:pt x="0" y="3443"/>
                  </a:lnTo>
                  <a:cubicBezTo>
                    <a:pt x="0" y="3572"/>
                    <a:pt x="104" y="3675"/>
                    <a:pt x="233" y="3675"/>
                  </a:cubicBezTo>
                  <a:lnTo>
                    <a:pt x="3796" y="3675"/>
                  </a:lnTo>
                  <a:cubicBezTo>
                    <a:pt x="3925" y="3675"/>
                    <a:pt x="4030" y="3572"/>
                    <a:pt x="4030" y="3443"/>
                  </a:cubicBezTo>
                  <a:lnTo>
                    <a:pt x="4030" y="2015"/>
                  </a:lnTo>
                  <a:cubicBezTo>
                    <a:pt x="4030" y="903"/>
                    <a:pt x="3128" y="1"/>
                    <a:pt x="2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7"/>
          <p:cNvGrpSpPr/>
          <p:nvPr/>
        </p:nvGrpSpPr>
        <p:grpSpPr>
          <a:xfrm rot="-1855303">
            <a:off x="7890516" y="4180595"/>
            <a:ext cx="443584" cy="457415"/>
            <a:chOff x="4035150" y="1187900"/>
            <a:chExt cx="311100" cy="320800"/>
          </a:xfrm>
        </p:grpSpPr>
        <p:sp>
          <p:nvSpPr>
            <p:cNvPr id="181" name="Google Shape;181;p27"/>
            <p:cNvSpPr/>
            <p:nvPr/>
          </p:nvSpPr>
          <p:spPr>
            <a:xfrm>
              <a:off x="4035150" y="1187900"/>
              <a:ext cx="148725" cy="318675"/>
            </a:xfrm>
            <a:custGeom>
              <a:avLst/>
              <a:gdLst/>
              <a:ahLst/>
              <a:cxnLst/>
              <a:rect l="l" t="t" r="r" b="b"/>
              <a:pathLst>
                <a:path w="5949" h="12747" extrusionOk="0">
                  <a:moveTo>
                    <a:pt x="2695" y="1"/>
                  </a:moveTo>
                  <a:cubicBezTo>
                    <a:pt x="2418" y="1"/>
                    <a:pt x="2169" y="191"/>
                    <a:pt x="2103" y="470"/>
                  </a:cubicBezTo>
                  <a:lnTo>
                    <a:pt x="77" y="9074"/>
                  </a:lnTo>
                  <a:cubicBezTo>
                    <a:pt x="1" y="9397"/>
                    <a:pt x="199" y="9723"/>
                    <a:pt x="522" y="9803"/>
                  </a:cubicBezTo>
                  <a:lnTo>
                    <a:pt x="2308" y="10248"/>
                  </a:lnTo>
                  <a:lnTo>
                    <a:pt x="2980" y="10344"/>
                  </a:lnTo>
                  <a:lnTo>
                    <a:pt x="3578" y="12143"/>
                  </a:lnTo>
                  <a:cubicBezTo>
                    <a:pt x="3650" y="12360"/>
                    <a:pt x="3836" y="12517"/>
                    <a:pt x="4062" y="12552"/>
                  </a:cubicBezTo>
                  <a:lnTo>
                    <a:pt x="5298" y="12747"/>
                  </a:lnTo>
                  <a:lnTo>
                    <a:pt x="5817" y="11544"/>
                  </a:lnTo>
                  <a:lnTo>
                    <a:pt x="5948" y="539"/>
                  </a:lnTo>
                  <a:lnTo>
                    <a:pt x="2797" y="9"/>
                  </a:lnTo>
                  <a:cubicBezTo>
                    <a:pt x="2763" y="3"/>
                    <a:pt x="2729" y="1"/>
                    <a:pt x="2695" y="1"/>
                  </a:cubicBezTo>
                  <a:close/>
                </a:path>
              </a:pathLst>
            </a:custGeom>
            <a:solidFill>
              <a:srgbClr val="367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4074150" y="1194575"/>
              <a:ext cx="272100" cy="314125"/>
            </a:xfrm>
            <a:custGeom>
              <a:avLst/>
              <a:gdLst/>
              <a:ahLst/>
              <a:cxnLst/>
              <a:rect l="l" t="t" r="r" b="b"/>
              <a:pathLst>
                <a:path w="10884" h="12565" extrusionOk="0">
                  <a:moveTo>
                    <a:pt x="2950" y="1"/>
                  </a:moveTo>
                  <a:cubicBezTo>
                    <a:pt x="2672" y="1"/>
                    <a:pt x="2422" y="188"/>
                    <a:pt x="2350" y="466"/>
                  </a:cubicBezTo>
                  <a:lnTo>
                    <a:pt x="93" y="9191"/>
                  </a:lnTo>
                  <a:cubicBezTo>
                    <a:pt x="1" y="9549"/>
                    <a:pt x="240" y="9909"/>
                    <a:pt x="607" y="9961"/>
                  </a:cubicBezTo>
                  <a:lnTo>
                    <a:pt x="2581" y="10243"/>
                  </a:lnTo>
                  <a:cubicBezTo>
                    <a:pt x="2834" y="10279"/>
                    <a:pt x="3039" y="10466"/>
                    <a:pt x="3097" y="10715"/>
                  </a:cubicBezTo>
                  <a:lnTo>
                    <a:pt x="3423" y="12086"/>
                  </a:lnTo>
                  <a:cubicBezTo>
                    <a:pt x="3495" y="12391"/>
                    <a:pt x="3761" y="12565"/>
                    <a:pt x="4031" y="12565"/>
                  </a:cubicBezTo>
                  <a:cubicBezTo>
                    <a:pt x="4210" y="12565"/>
                    <a:pt x="4391" y="12488"/>
                    <a:pt x="4518" y="12324"/>
                  </a:cubicBezTo>
                  <a:lnTo>
                    <a:pt x="5545" y="10997"/>
                  </a:lnTo>
                  <a:cubicBezTo>
                    <a:pt x="5664" y="10843"/>
                    <a:pt x="5845" y="10756"/>
                    <a:pt x="6036" y="10756"/>
                  </a:cubicBezTo>
                  <a:cubicBezTo>
                    <a:pt x="6065" y="10756"/>
                    <a:pt x="6094" y="10758"/>
                    <a:pt x="6123" y="10762"/>
                  </a:cubicBezTo>
                  <a:lnTo>
                    <a:pt x="8129" y="11042"/>
                  </a:lnTo>
                  <a:cubicBezTo>
                    <a:pt x="8158" y="11046"/>
                    <a:pt x="8187" y="11048"/>
                    <a:pt x="8216" y="11048"/>
                  </a:cubicBezTo>
                  <a:cubicBezTo>
                    <a:pt x="8499" y="11048"/>
                    <a:pt x="8751" y="10853"/>
                    <a:pt x="8819" y="10569"/>
                  </a:cubicBezTo>
                  <a:lnTo>
                    <a:pt x="10803" y="2192"/>
                  </a:lnTo>
                  <a:cubicBezTo>
                    <a:pt x="10884" y="1850"/>
                    <a:pt x="10664" y="1508"/>
                    <a:pt x="10319" y="1440"/>
                  </a:cubicBezTo>
                  <a:lnTo>
                    <a:pt x="3072" y="13"/>
                  </a:lnTo>
                  <a:cubicBezTo>
                    <a:pt x="3031" y="4"/>
                    <a:pt x="2990" y="1"/>
                    <a:pt x="2950" y="1"/>
                  </a:cubicBezTo>
                  <a:close/>
                </a:path>
              </a:pathLst>
            </a:custGeom>
            <a:gradFill>
              <a:gsLst>
                <a:gs pos="0">
                  <a:srgbClr val="E9E9E9"/>
                </a:gs>
                <a:gs pos="100000">
                  <a:srgbClr val="A3C8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3" name="Google Shape;183;p27"/>
          <p:cNvPicPr preferRelativeResize="0"/>
          <p:nvPr/>
        </p:nvPicPr>
        <p:blipFill>
          <a:blip r:embed="rId3">
            <a:alphaModFix/>
          </a:blip>
          <a:stretch>
            <a:fillRect/>
          </a:stretch>
        </p:blipFill>
        <p:spPr>
          <a:xfrm>
            <a:off x="5348325" y="1534400"/>
            <a:ext cx="2910575" cy="1822925"/>
          </a:xfrm>
          <a:prstGeom prst="rect">
            <a:avLst/>
          </a:prstGeom>
          <a:noFill/>
          <a:ln>
            <a:noFill/>
          </a:ln>
        </p:spPr>
      </p:pic>
      <p:pic>
        <p:nvPicPr>
          <p:cNvPr id="184" name="Google Shape;184;p27"/>
          <p:cNvPicPr preferRelativeResize="0"/>
          <p:nvPr/>
        </p:nvPicPr>
        <p:blipFill>
          <a:blip r:embed="rId4">
            <a:alphaModFix/>
          </a:blip>
          <a:stretch>
            <a:fillRect/>
          </a:stretch>
        </p:blipFill>
        <p:spPr>
          <a:xfrm>
            <a:off x="978000" y="2838200"/>
            <a:ext cx="3396750" cy="197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89" name="Google Shape;189;p28"/>
          <p:cNvCxnSpPr/>
          <p:nvPr/>
        </p:nvCxnSpPr>
        <p:spPr>
          <a:xfrm>
            <a:off x="830038" y="4613263"/>
            <a:ext cx="2106600" cy="0"/>
          </a:xfrm>
          <a:prstGeom prst="straightConnector1">
            <a:avLst/>
          </a:prstGeom>
          <a:noFill/>
          <a:ln w="9525" cap="flat" cmpd="sng">
            <a:solidFill>
              <a:srgbClr val="E9E9E9"/>
            </a:solidFill>
            <a:prstDash val="solid"/>
            <a:round/>
            <a:headEnd type="none" w="med" len="med"/>
            <a:tailEnd type="none" w="med" len="med"/>
          </a:ln>
        </p:spPr>
      </p:cxnSp>
      <p:sp>
        <p:nvSpPr>
          <p:cNvPr id="190" name="Google Shape;190;p28"/>
          <p:cNvSpPr txBox="1"/>
          <p:nvPr/>
        </p:nvSpPr>
        <p:spPr>
          <a:xfrm>
            <a:off x="825125" y="4019625"/>
            <a:ext cx="2106600" cy="5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A0A0A"/>
              </a:solidFill>
              <a:latin typeface="Mukta Regular"/>
              <a:ea typeface="Mukta Regular"/>
              <a:cs typeface="Mukta Regular"/>
              <a:sym typeface="Mukta"/>
            </a:endParaRPr>
          </a:p>
        </p:txBody>
      </p:sp>
      <p:cxnSp>
        <p:nvCxnSpPr>
          <p:cNvPr id="191" name="Google Shape;191;p28"/>
          <p:cNvCxnSpPr/>
          <p:nvPr/>
        </p:nvCxnSpPr>
        <p:spPr>
          <a:xfrm>
            <a:off x="6227038" y="4613263"/>
            <a:ext cx="2106600" cy="0"/>
          </a:xfrm>
          <a:prstGeom prst="straightConnector1">
            <a:avLst/>
          </a:prstGeom>
          <a:noFill/>
          <a:ln w="9525" cap="flat" cmpd="sng">
            <a:solidFill>
              <a:srgbClr val="E9E9E9"/>
            </a:solidFill>
            <a:prstDash val="solid"/>
            <a:round/>
            <a:headEnd type="none" w="med" len="med"/>
            <a:tailEnd type="none" w="med" len="med"/>
          </a:ln>
        </p:spPr>
      </p:cxnSp>
      <p:sp>
        <p:nvSpPr>
          <p:cNvPr id="192" name="Google Shape;192;p28"/>
          <p:cNvSpPr txBox="1"/>
          <p:nvPr/>
        </p:nvSpPr>
        <p:spPr>
          <a:xfrm>
            <a:off x="499950" y="1294200"/>
            <a:ext cx="26082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ukta"/>
              <a:buChar char="●"/>
            </a:pPr>
            <a:r>
              <a:rPr lang="en" sz="1200" b="1">
                <a:latin typeface="Mukta Bold"/>
                <a:ea typeface="Mukta Bold"/>
                <a:cs typeface="Mukta Bold"/>
                <a:sym typeface="Mukta"/>
              </a:rPr>
              <a:t>Based on the dataset, it presents that the number of likes received by females is significantly more than the number of likes received by males.</a:t>
            </a:r>
            <a:endParaRPr sz="1200" b="1">
              <a:latin typeface="Mukta Bold"/>
              <a:ea typeface="Mukta Bold"/>
              <a:cs typeface="Mukta Bold"/>
              <a:sym typeface="Mukta"/>
            </a:endParaRPr>
          </a:p>
        </p:txBody>
      </p:sp>
      <p:pic>
        <p:nvPicPr>
          <p:cNvPr id="193" name="Google Shape;193;p28"/>
          <p:cNvPicPr preferRelativeResize="0"/>
          <p:nvPr/>
        </p:nvPicPr>
        <p:blipFill>
          <a:blip r:embed="rId3">
            <a:alphaModFix/>
          </a:blip>
          <a:stretch>
            <a:fillRect/>
          </a:stretch>
        </p:blipFill>
        <p:spPr>
          <a:xfrm>
            <a:off x="5786425" y="1165225"/>
            <a:ext cx="2608200" cy="1878454"/>
          </a:xfrm>
          <a:prstGeom prst="rect">
            <a:avLst/>
          </a:prstGeom>
          <a:noFill/>
          <a:ln>
            <a:noFill/>
          </a:ln>
        </p:spPr>
      </p:pic>
      <p:pic>
        <p:nvPicPr>
          <p:cNvPr id="194" name="Google Shape;194;p28"/>
          <p:cNvPicPr preferRelativeResize="0"/>
          <p:nvPr/>
        </p:nvPicPr>
        <p:blipFill>
          <a:blip r:embed="rId4">
            <a:alphaModFix/>
          </a:blip>
          <a:stretch>
            <a:fillRect/>
          </a:stretch>
        </p:blipFill>
        <p:spPr>
          <a:xfrm>
            <a:off x="5786419" y="3043675"/>
            <a:ext cx="2608206" cy="1761450"/>
          </a:xfrm>
          <a:prstGeom prst="rect">
            <a:avLst/>
          </a:prstGeom>
          <a:noFill/>
          <a:ln>
            <a:noFill/>
          </a:ln>
        </p:spPr>
      </p:pic>
      <p:sp>
        <p:nvSpPr>
          <p:cNvPr id="195" name="Google Shape;195;p28"/>
          <p:cNvSpPr txBox="1"/>
          <p:nvPr/>
        </p:nvSpPr>
        <p:spPr>
          <a:xfrm>
            <a:off x="3112400" y="1278750"/>
            <a:ext cx="23970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ukta"/>
              <a:buChar char="●"/>
            </a:pPr>
            <a:r>
              <a:rPr lang="en" sz="1200" b="1">
                <a:latin typeface="Mukta Bold"/>
                <a:ea typeface="Mukta Bold"/>
                <a:cs typeface="Mukta Bold"/>
                <a:sym typeface="Mukta"/>
              </a:rPr>
              <a:t>This histogram represents </a:t>
            </a:r>
            <a:r>
              <a:rPr lang="en" sz="1200" b="1">
                <a:solidFill>
                  <a:schemeClr val="hlink"/>
                </a:solidFill>
                <a:latin typeface="Mukta Bold"/>
                <a:ea typeface="Mukta Bold"/>
                <a:cs typeface="Mukta Bold"/>
                <a:sym typeface="Mukta"/>
              </a:rPr>
              <a:t>the amount of likes in the data set which includes Total likes from mobile and likes of world wide web (website).</a:t>
            </a:r>
            <a:endParaRPr sz="1200" b="1">
              <a:latin typeface="Mukta Bold"/>
              <a:ea typeface="Mukta Bold"/>
              <a:cs typeface="Mukta Bold"/>
              <a:sym typeface="Mukta"/>
            </a:endParaRPr>
          </a:p>
        </p:txBody>
      </p:sp>
      <p:sp>
        <p:nvSpPr>
          <p:cNvPr id="196" name="Google Shape;196;p28"/>
          <p:cNvSpPr txBox="1"/>
          <p:nvPr/>
        </p:nvSpPr>
        <p:spPr>
          <a:xfrm>
            <a:off x="3053950" y="3043675"/>
            <a:ext cx="2308800" cy="7941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hlink"/>
              </a:buClr>
              <a:buSzPts val="1200"/>
              <a:buFont typeface="Mukta"/>
              <a:buChar char="●"/>
            </a:pPr>
            <a:r>
              <a:rPr lang="en" sz="1200" b="1">
                <a:solidFill>
                  <a:schemeClr val="hlink"/>
                </a:solidFill>
                <a:latin typeface="Mukta Bold"/>
                <a:ea typeface="Mukta Bold"/>
                <a:cs typeface="Mukta Bold"/>
                <a:sym typeface="Mukta"/>
              </a:rPr>
              <a:t>The comparison of likes received by Males and Females in percentage.</a:t>
            </a:r>
            <a:endParaRPr b="1">
              <a:latin typeface="Mukta Bold"/>
              <a:ea typeface="Mukta Bold"/>
              <a:cs typeface="Mukta Bold"/>
              <a:sym typeface="Mukta"/>
            </a:endParaRPr>
          </a:p>
        </p:txBody>
      </p:sp>
      <p:cxnSp>
        <p:nvCxnSpPr>
          <p:cNvPr id="197" name="Google Shape;197;p28"/>
          <p:cNvCxnSpPr>
            <a:stCxn id="196" idx="3"/>
          </p:cNvCxnSpPr>
          <p:nvPr/>
        </p:nvCxnSpPr>
        <p:spPr>
          <a:xfrm rot="10800000" flipH="1">
            <a:off x="5362750" y="3433825"/>
            <a:ext cx="452700" cy="6900"/>
          </a:xfrm>
          <a:prstGeom prst="straightConnector1">
            <a:avLst/>
          </a:prstGeom>
          <a:noFill/>
          <a:ln w="38100" cap="flat" cmpd="sng">
            <a:solidFill>
              <a:schemeClr val="accent3"/>
            </a:solidFill>
            <a:prstDash val="solid"/>
            <a:round/>
            <a:headEnd type="none" w="med" len="med"/>
            <a:tailEnd type="triangle" w="med" len="med"/>
          </a:ln>
        </p:spPr>
      </p:cxnSp>
      <p:cxnSp>
        <p:nvCxnSpPr>
          <p:cNvPr id="198" name="Google Shape;198;p28"/>
          <p:cNvCxnSpPr/>
          <p:nvPr/>
        </p:nvCxnSpPr>
        <p:spPr>
          <a:xfrm rot="10800000" flipH="1">
            <a:off x="5362750" y="2045825"/>
            <a:ext cx="452700" cy="6900"/>
          </a:xfrm>
          <a:prstGeom prst="straightConnector1">
            <a:avLst/>
          </a:prstGeom>
          <a:noFill/>
          <a:ln w="38100" cap="flat" cmpd="sng">
            <a:solidFill>
              <a:schemeClr val="accent3"/>
            </a:solidFill>
            <a:prstDash val="solid"/>
            <a:round/>
            <a:headEnd type="none" w="med" len="med"/>
            <a:tailEnd type="triangle" w="med" len="med"/>
          </a:ln>
        </p:spPr>
      </p:cxnSp>
      <p:pic>
        <p:nvPicPr>
          <p:cNvPr id="199" name="Google Shape;199;p28"/>
          <p:cNvPicPr preferRelativeResize="0"/>
          <p:nvPr/>
        </p:nvPicPr>
        <p:blipFill>
          <a:blip r:embed="rId5">
            <a:alphaModFix/>
          </a:blip>
          <a:stretch>
            <a:fillRect/>
          </a:stretch>
        </p:blipFill>
        <p:spPr>
          <a:xfrm>
            <a:off x="499938" y="2834850"/>
            <a:ext cx="2756973" cy="1970275"/>
          </a:xfrm>
          <a:prstGeom prst="rect">
            <a:avLst/>
          </a:prstGeom>
          <a:noFill/>
          <a:ln>
            <a:noFill/>
          </a:ln>
        </p:spPr>
      </p:pic>
      <p:cxnSp>
        <p:nvCxnSpPr>
          <p:cNvPr id="200" name="Google Shape;200;p28"/>
          <p:cNvCxnSpPr/>
          <p:nvPr/>
        </p:nvCxnSpPr>
        <p:spPr>
          <a:xfrm>
            <a:off x="1943425" y="2301900"/>
            <a:ext cx="0" cy="539700"/>
          </a:xfrm>
          <a:prstGeom prst="straightConnector1">
            <a:avLst/>
          </a:prstGeom>
          <a:noFill/>
          <a:ln w="38100" cap="flat" cmpd="sng">
            <a:solidFill>
              <a:schemeClr val="accent3"/>
            </a:solidFill>
            <a:prstDash val="solid"/>
            <a:round/>
            <a:headEnd type="none" w="med" len="med"/>
            <a:tailEnd type="triangle" w="med" len="med"/>
          </a:ln>
        </p:spPr>
      </p:cxnSp>
      <p:sp>
        <p:nvSpPr>
          <p:cNvPr id="201" name="Google Shape;201;p28"/>
          <p:cNvSpPr txBox="1">
            <a:spLocks noGrp="1"/>
          </p:cNvSpPr>
          <p:nvPr>
            <p:ph type="title"/>
          </p:nvPr>
        </p:nvSpPr>
        <p:spPr>
          <a:xfrm>
            <a:off x="695250" y="533400"/>
            <a:ext cx="77628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Differentiation and Analysis of Likes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9"/>
          <p:cNvPicPr preferRelativeResize="0"/>
          <p:nvPr/>
        </p:nvPicPr>
        <p:blipFill>
          <a:blip r:embed="rId3">
            <a:alphaModFix/>
          </a:blip>
          <a:stretch>
            <a:fillRect/>
          </a:stretch>
        </p:blipFill>
        <p:spPr>
          <a:xfrm>
            <a:off x="0" y="568325"/>
            <a:ext cx="4572000" cy="2997053"/>
          </a:xfrm>
          <a:prstGeom prst="rect">
            <a:avLst/>
          </a:prstGeom>
          <a:noFill/>
          <a:ln>
            <a:noFill/>
          </a:ln>
        </p:spPr>
      </p:pic>
      <p:sp>
        <p:nvSpPr>
          <p:cNvPr id="207" name="Google Shape;207;p29"/>
          <p:cNvSpPr txBox="1">
            <a:spLocks noGrp="1"/>
          </p:cNvSpPr>
          <p:nvPr>
            <p:ph type="body" idx="4294967295"/>
          </p:nvPr>
        </p:nvSpPr>
        <p:spPr>
          <a:xfrm>
            <a:off x="0" y="3746250"/>
            <a:ext cx="4487100" cy="1240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Gap between the two is minimal</a:t>
            </a:r>
            <a:endParaRPr sz="1300"/>
          </a:p>
          <a:p>
            <a:pPr marL="457200" lvl="0" indent="-311150" algn="l" rtl="0">
              <a:spcBef>
                <a:spcPts val="0"/>
              </a:spcBef>
              <a:spcAft>
                <a:spcPts val="0"/>
              </a:spcAft>
              <a:buSzPts val="1300"/>
              <a:buChar char="●"/>
            </a:pPr>
            <a:r>
              <a:rPr lang="en" sz="1300"/>
              <a:t>Indicates that both male and female users are </a:t>
            </a:r>
            <a:r>
              <a:rPr lang="en" sz="1300" u="sng"/>
              <a:t>very enthusiastic about using Facebook</a:t>
            </a:r>
            <a:endParaRPr sz="1300" u="sng"/>
          </a:p>
          <a:p>
            <a:pPr marL="457200" lvl="0" indent="-311150" algn="l" rtl="0">
              <a:spcBef>
                <a:spcPts val="0"/>
              </a:spcBef>
              <a:spcAft>
                <a:spcPts val="0"/>
              </a:spcAft>
              <a:buSzPts val="1300"/>
              <a:buChar char="●"/>
            </a:pPr>
            <a:r>
              <a:rPr lang="en" sz="1300"/>
              <a:t>It is difficult to attribute usage differences to gender differences based on these results.</a:t>
            </a:r>
            <a:endParaRPr sz="1300"/>
          </a:p>
        </p:txBody>
      </p:sp>
      <p:cxnSp>
        <p:nvCxnSpPr>
          <p:cNvPr id="208" name="Google Shape;208;p29"/>
          <p:cNvCxnSpPr>
            <a:stCxn id="209" idx="2"/>
          </p:cNvCxnSpPr>
          <p:nvPr/>
        </p:nvCxnSpPr>
        <p:spPr>
          <a:xfrm>
            <a:off x="4577851" y="568323"/>
            <a:ext cx="5700" cy="4582500"/>
          </a:xfrm>
          <a:prstGeom prst="straightConnector1">
            <a:avLst/>
          </a:prstGeom>
          <a:noFill/>
          <a:ln w="38100" cap="flat" cmpd="sng">
            <a:solidFill>
              <a:schemeClr val="accent3"/>
            </a:solidFill>
            <a:prstDash val="solid"/>
            <a:round/>
            <a:headEnd type="none" w="med" len="med"/>
            <a:tailEnd type="none" w="med" len="med"/>
          </a:ln>
        </p:spPr>
      </p:cxnSp>
      <p:sp>
        <p:nvSpPr>
          <p:cNvPr id="210" name="Google Shape;210;p29"/>
          <p:cNvSpPr txBox="1">
            <a:spLocks noGrp="1"/>
          </p:cNvSpPr>
          <p:nvPr>
            <p:ph type="body" idx="4294967295"/>
          </p:nvPr>
        </p:nvSpPr>
        <p:spPr>
          <a:xfrm>
            <a:off x="4487100" y="3746250"/>
            <a:ext cx="4656900" cy="1333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u="sng"/>
              <a:t>Low positive correlation</a:t>
            </a:r>
            <a:r>
              <a:rPr lang="en" sz="1300"/>
              <a:t> between when a user created an account and how many friends they added. </a:t>
            </a:r>
            <a:endParaRPr sz="1300"/>
          </a:p>
          <a:p>
            <a:pPr marL="457200" lvl="0" indent="-311150" algn="l" rtl="0">
              <a:spcBef>
                <a:spcPts val="0"/>
              </a:spcBef>
              <a:spcAft>
                <a:spcPts val="0"/>
              </a:spcAft>
              <a:buSzPts val="1300"/>
              <a:buChar char="●"/>
            </a:pPr>
            <a:r>
              <a:rPr lang="en" sz="1300"/>
              <a:t>Conclusion → Users meet more people as you they use FaceBook more, but it is not a drastic amount. </a:t>
            </a:r>
            <a:endParaRPr sz="1300"/>
          </a:p>
          <a:p>
            <a:pPr marL="457200" lvl="0" indent="-311150" algn="l" rtl="0">
              <a:spcBef>
                <a:spcPts val="0"/>
              </a:spcBef>
              <a:spcAft>
                <a:spcPts val="0"/>
              </a:spcAft>
              <a:buSzPts val="1300"/>
              <a:buChar char="●"/>
            </a:pPr>
            <a:r>
              <a:rPr lang="en" sz="1300"/>
              <a:t>We can assume that people do not socialize more on FaceBook and prefer other options (Instagram, Snapchat)</a:t>
            </a:r>
            <a:endParaRPr sz="1300"/>
          </a:p>
        </p:txBody>
      </p:sp>
      <p:pic>
        <p:nvPicPr>
          <p:cNvPr id="211" name="Google Shape;211;p29"/>
          <p:cNvPicPr preferRelativeResize="0"/>
          <p:nvPr/>
        </p:nvPicPr>
        <p:blipFill>
          <a:blip r:embed="rId4">
            <a:alphaModFix/>
          </a:blip>
          <a:stretch>
            <a:fillRect/>
          </a:stretch>
        </p:blipFill>
        <p:spPr>
          <a:xfrm>
            <a:off x="4702800" y="568326"/>
            <a:ext cx="4068886" cy="3177925"/>
          </a:xfrm>
          <a:prstGeom prst="rect">
            <a:avLst/>
          </a:prstGeom>
          <a:noFill/>
          <a:ln>
            <a:noFill/>
          </a:ln>
        </p:spPr>
      </p:pic>
      <p:pic>
        <p:nvPicPr>
          <p:cNvPr id="209" name="Google Shape;209;p29"/>
          <p:cNvPicPr preferRelativeResize="0"/>
          <p:nvPr/>
        </p:nvPicPr>
        <p:blipFill rotWithShape="1">
          <a:blip r:embed="rId5">
            <a:alphaModFix/>
          </a:blip>
          <a:srcRect t="29676"/>
          <a:stretch/>
        </p:blipFill>
        <p:spPr>
          <a:xfrm>
            <a:off x="5850" y="-2"/>
            <a:ext cx="9144003" cy="56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0" y="761200"/>
            <a:ext cx="4811303" cy="2186325"/>
          </a:xfrm>
          <a:prstGeom prst="rect">
            <a:avLst/>
          </a:prstGeom>
          <a:noFill/>
          <a:ln>
            <a:noFill/>
          </a:ln>
        </p:spPr>
      </p:pic>
      <p:pic>
        <p:nvPicPr>
          <p:cNvPr id="217" name="Google Shape;217;p30"/>
          <p:cNvPicPr preferRelativeResize="0"/>
          <p:nvPr/>
        </p:nvPicPr>
        <p:blipFill>
          <a:blip r:embed="rId4">
            <a:alphaModFix/>
          </a:blip>
          <a:stretch>
            <a:fillRect/>
          </a:stretch>
        </p:blipFill>
        <p:spPr>
          <a:xfrm>
            <a:off x="0" y="2941275"/>
            <a:ext cx="4811300" cy="2186325"/>
          </a:xfrm>
          <a:prstGeom prst="rect">
            <a:avLst/>
          </a:prstGeom>
          <a:noFill/>
          <a:ln>
            <a:noFill/>
          </a:ln>
        </p:spPr>
      </p:pic>
      <p:pic>
        <p:nvPicPr>
          <p:cNvPr id="218" name="Google Shape;218;p30"/>
          <p:cNvPicPr preferRelativeResize="0"/>
          <p:nvPr/>
        </p:nvPicPr>
        <p:blipFill rotWithShape="1">
          <a:blip r:embed="rId5">
            <a:alphaModFix/>
          </a:blip>
          <a:srcRect t="20000"/>
          <a:stretch/>
        </p:blipFill>
        <p:spPr>
          <a:xfrm>
            <a:off x="0" y="0"/>
            <a:ext cx="9144003" cy="761200"/>
          </a:xfrm>
          <a:prstGeom prst="rect">
            <a:avLst/>
          </a:prstGeom>
          <a:noFill/>
          <a:ln>
            <a:noFill/>
          </a:ln>
        </p:spPr>
      </p:pic>
      <p:cxnSp>
        <p:nvCxnSpPr>
          <p:cNvPr id="219" name="Google Shape;219;p30"/>
          <p:cNvCxnSpPr/>
          <p:nvPr/>
        </p:nvCxnSpPr>
        <p:spPr>
          <a:xfrm>
            <a:off x="7475" y="2941275"/>
            <a:ext cx="9167100" cy="0"/>
          </a:xfrm>
          <a:prstGeom prst="straightConnector1">
            <a:avLst/>
          </a:prstGeom>
          <a:noFill/>
          <a:ln w="38100" cap="flat" cmpd="sng">
            <a:solidFill>
              <a:schemeClr val="accent3"/>
            </a:solidFill>
            <a:prstDash val="solid"/>
            <a:round/>
            <a:headEnd type="none" w="med" len="med"/>
            <a:tailEnd type="none" w="med" len="med"/>
          </a:ln>
        </p:spPr>
      </p:cxnSp>
      <p:sp>
        <p:nvSpPr>
          <p:cNvPr id="220" name="Google Shape;220;p30"/>
          <p:cNvSpPr txBox="1">
            <a:spLocks noGrp="1"/>
          </p:cNvSpPr>
          <p:nvPr>
            <p:ph type="body" idx="4294967295"/>
          </p:nvPr>
        </p:nvSpPr>
        <p:spPr>
          <a:xfrm>
            <a:off x="4817150" y="761200"/>
            <a:ext cx="4326900" cy="2030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After creating the new user rate of &lt; 365 days, we compared tenure with age and gender. </a:t>
            </a:r>
            <a:endParaRPr sz="1300"/>
          </a:p>
          <a:p>
            <a:pPr marL="457200" lvl="0" indent="-311150" algn="l" rtl="0">
              <a:spcBef>
                <a:spcPts val="0"/>
              </a:spcBef>
              <a:spcAft>
                <a:spcPts val="0"/>
              </a:spcAft>
              <a:buClr>
                <a:schemeClr val="lt1"/>
              </a:buClr>
              <a:buSzPts val="1300"/>
              <a:buChar char="●"/>
            </a:pPr>
            <a:endParaRPr sz="1300"/>
          </a:p>
          <a:p>
            <a:pPr marL="457200" lvl="0" indent="-311150" algn="l" rtl="0">
              <a:spcBef>
                <a:spcPts val="0"/>
              </a:spcBef>
              <a:spcAft>
                <a:spcPts val="0"/>
              </a:spcAft>
              <a:buClr>
                <a:schemeClr val="lt1"/>
              </a:buClr>
              <a:buSzPts val="1300"/>
              <a:buChar char="●"/>
            </a:pPr>
            <a:r>
              <a:rPr lang="en" sz="1300" u="sng"/>
              <a:t>Results</a:t>
            </a:r>
            <a:endParaRPr sz="1300" u="sng"/>
          </a:p>
          <a:p>
            <a:pPr marL="457200" lvl="0" indent="-311150" algn="l" rtl="0">
              <a:spcBef>
                <a:spcPts val="0"/>
              </a:spcBef>
              <a:spcAft>
                <a:spcPts val="0"/>
              </a:spcAft>
              <a:buSzPts val="1300"/>
              <a:buChar char="●"/>
            </a:pPr>
            <a:r>
              <a:rPr lang="en" sz="1300"/>
              <a:t>Users who are in their </a:t>
            </a:r>
            <a:r>
              <a:rPr lang="en" sz="1300" u="sng"/>
              <a:t>teens and early twenties</a:t>
            </a:r>
            <a:r>
              <a:rPr lang="en" sz="1300"/>
              <a:t> are are most likely to create an account. </a:t>
            </a:r>
            <a:endParaRPr sz="1300"/>
          </a:p>
          <a:p>
            <a:pPr marL="457200" lvl="0" indent="-311150" algn="l" rtl="0">
              <a:spcBef>
                <a:spcPts val="0"/>
              </a:spcBef>
              <a:spcAft>
                <a:spcPts val="0"/>
              </a:spcAft>
              <a:buSzPts val="1300"/>
              <a:buChar char="●"/>
            </a:pPr>
            <a:r>
              <a:rPr lang="en" sz="1300"/>
              <a:t>Most active age group is 12-25.</a:t>
            </a:r>
            <a:endParaRPr sz="1300"/>
          </a:p>
          <a:p>
            <a:pPr marL="457200" lvl="0" indent="-311150" algn="l" rtl="0">
              <a:spcBef>
                <a:spcPts val="0"/>
              </a:spcBef>
              <a:spcAft>
                <a:spcPts val="0"/>
              </a:spcAft>
              <a:buClr>
                <a:schemeClr val="lt1"/>
              </a:buClr>
              <a:buSzPts val="1300"/>
              <a:buChar char="●"/>
            </a:pPr>
            <a:endParaRPr sz="1300"/>
          </a:p>
          <a:p>
            <a:pPr marL="457200" lvl="0" indent="-311150" algn="l" rtl="0">
              <a:spcBef>
                <a:spcPts val="0"/>
              </a:spcBef>
              <a:spcAft>
                <a:spcPts val="0"/>
              </a:spcAft>
              <a:buSzPts val="1300"/>
              <a:buChar char="●"/>
            </a:pPr>
            <a:r>
              <a:rPr lang="en" sz="1300" i="1"/>
              <a:t>Note: This data can have caveats since some users are new, while some users are churned. </a:t>
            </a:r>
            <a:endParaRPr sz="1300"/>
          </a:p>
        </p:txBody>
      </p:sp>
      <p:sp>
        <p:nvSpPr>
          <p:cNvPr id="221" name="Google Shape;221;p30"/>
          <p:cNvSpPr txBox="1">
            <a:spLocks noGrp="1"/>
          </p:cNvSpPr>
          <p:nvPr>
            <p:ph type="body" idx="4294967295"/>
          </p:nvPr>
        </p:nvSpPr>
        <p:spPr>
          <a:xfrm>
            <a:off x="4817150" y="2941275"/>
            <a:ext cx="4326900" cy="2030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Relating to gender, </a:t>
            </a:r>
            <a:r>
              <a:rPr lang="en" sz="1300" u="sng"/>
              <a:t>more males</a:t>
            </a:r>
            <a:r>
              <a:rPr lang="en" sz="1300"/>
              <a:t> are new to the website.</a:t>
            </a:r>
            <a:endParaRPr sz="1300"/>
          </a:p>
          <a:p>
            <a:pPr marL="457200" lvl="0" indent="-311150" algn="l" rtl="0">
              <a:spcBef>
                <a:spcPts val="0"/>
              </a:spcBef>
              <a:spcAft>
                <a:spcPts val="0"/>
              </a:spcAft>
              <a:buSzPts val="1300"/>
              <a:buChar char="●"/>
            </a:pPr>
            <a:r>
              <a:rPr lang="en" sz="1300"/>
              <a:t>Trends during 2019 can help us conclude that more people got access to the internet, which explains why more teenagers are logging on Facebook.</a:t>
            </a:r>
            <a:endParaRPr sz="1300"/>
          </a:p>
          <a:p>
            <a:pPr marL="457200" lvl="0" indent="-311150" algn="l" rtl="0">
              <a:spcBef>
                <a:spcPts val="0"/>
              </a:spcBef>
              <a:spcAft>
                <a:spcPts val="0"/>
              </a:spcAft>
              <a:buClr>
                <a:schemeClr val="lt1"/>
              </a:buClr>
              <a:buSzPts val="1300"/>
              <a:buChar char="●"/>
            </a:pPr>
            <a:endParaRPr sz="1300"/>
          </a:p>
          <a:p>
            <a:pPr marL="457200" lvl="0" indent="-311150" algn="l" rtl="0">
              <a:spcBef>
                <a:spcPts val="0"/>
              </a:spcBef>
              <a:spcAft>
                <a:spcPts val="0"/>
              </a:spcAft>
              <a:buSzPts val="1300"/>
              <a:buChar char="●"/>
            </a:pPr>
            <a:r>
              <a:rPr lang="en" sz="1300" i="1"/>
              <a:t>Note: The age group (0,12] is empty because the minimum age requirement to use FaceBook is 13.</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A67B4"/>
        </a:solidFill>
        <a:effectLst/>
      </p:bgPr>
    </p:bg>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283099" y="712150"/>
            <a:ext cx="8587200" cy="38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Thank you for your attention!</a:t>
            </a:r>
            <a:endParaRPr sz="4700"/>
          </a:p>
        </p:txBody>
      </p:sp>
    </p:spTree>
  </p:cSld>
  <p:clrMapOvr>
    <a:masterClrMapping/>
  </p:clrMapOvr>
</p:sld>
</file>

<file path=ppt/theme/theme1.xml><?xml version="1.0" encoding="utf-8"?>
<a:theme xmlns:a="http://schemas.openxmlformats.org/drawingml/2006/main" name="The Social Media Anniversary Infographics by Slidesgo">
  <a:themeElements>
    <a:clrScheme name="Simple Light">
      <a:dk1>
        <a:srgbClr val="0A0A0A"/>
      </a:dk1>
      <a:lt1>
        <a:srgbClr val="FFFFFF"/>
      </a:lt1>
      <a:dk2>
        <a:srgbClr val="E9E9E9"/>
      </a:dk2>
      <a:lt2>
        <a:srgbClr val="A3C8FF"/>
      </a:lt2>
      <a:accent1>
        <a:srgbClr val="628EFF"/>
      </a:accent1>
      <a:accent2>
        <a:srgbClr val="3676F7"/>
      </a:accent2>
      <a:accent3>
        <a:srgbClr val="4A67B4"/>
      </a:accent3>
      <a:accent4>
        <a:srgbClr val="74CA7E"/>
      </a:accent4>
      <a:accent5>
        <a:srgbClr val="ECA200"/>
      </a:accent5>
      <a:accent6>
        <a:srgbClr val="E64C4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Macintosh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Fira Sans Condensed</vt:lpstr>
      <vt:lpstr>Arial</vt:lpstr>
      <vt:lpstr>Fira Sans Extra Condensed</vt:lpstr>
      <vt:lpstr>Mukta Regular</vt:lpstr>
      <vt:lpstr>Lexend</vt:lpstr>
      <vt:lpstr>Mukta</vt:lpstr>
      <vt:lpstr>Raleway</vt:lpstr>
      <vt:lpstr>Mukta Bold</vt:lpstr>
      <vt:lpstr>Lato</vt:lpstr>
      <vt:lpstr>The Social Media Anniversary Infographics by Slidesgo</vt:lpstr>
      <vt:lpstr>Swiss</vt:lpstr>
      <vt:lpstr>The Analytics of Facebook</vt:lpstr>
      <vt:lpstr>Our Data (Found on Kaggle)</vt:lpstr>
      <vt:lpstr>Differentiation and Analysis of Likes</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Analytics of Facebook</dc:title>
  <cp:lastModifiedBy>Tausi Choudhury</cp:lastModifiedBy>
  <cp:revision>1</cp:revision>
  <dcterms:modified xsi:type="dcterms:W3CDTF">2023-09-21T04:20:31Z</dcterms:modified>
</cp:coreProperties>
</file>