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5" r:id="rId5"/>
    <p:sldId id="264" r:id="rId6"/>
    <p:sldId id="286" r:id="rId7"/>
    <p:sldId id="287" r:id="rId8"/>
    <p:sldId id="265" r:id="rId9"/>
    <p:sldId id="288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7"/>
    <a:srgbClr val="8D634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25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152F-86C0-448B-A54E-0E2D8D8754BB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E503E-9C9E-4EC6-B8AF-91FC09DF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077E-5661-4679-A0C9-7CAF4697BC9A}" type="datetimeFigureOut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59743-683C-4279-9E83-23C937C99CF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12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771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8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611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86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 descr="Your logo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 descr="Brush stroke spot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 descr="Brush stroke spot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12 345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Brush stroke spot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$ 100</a:t>
            </a:r>
          </a:p>
        </p:txBody>
      </p:sp>
      <p:sp>
        <p:nvSpPr>
          <p:cNvPr id="29" name="Text Placeholder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2" name="Text Placeholder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$ 50</a:t>
            </a:r>
          </a:p>
        </p:txBody>
      </p:sp>
      <p:sp>
        <p:nvSpPr>
          <p:cNvPr id="33" name="Text Placeholder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4" name="Text Placeholder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$ 25</a:t>
            </a:r>
          </a:p>
        </p:txBody>
      </p:sp>
      <p:sp>
        <p:nvSpPr>
          <p:cNvPr id="35" name="Text Placeholder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 Placeholder 9" descr="Competitors logos quadrant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17" name="Text Placeholder 9" descr="Competitors logos quadrant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19" name="Text Placeholder 9" descr="Competitors logos quadrant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Logoя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4" descr="Competitors logos quadrant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Your</a:t>
            </a:r>
            <a:br>
              <a:rPr lang="en-US" noProof="0" dirty="0"/>
            </a:br>
            <a:r>
              <a:rPr lang="en-US" noProof="0" dirty="0"/>
              <a:t>Restaurant </a:t>
            </a:r>
            <a:br>
              <a:rPr lang="en-US" noProof="0" dirty="0"/>
            </a:br>
            <a:r>
              <a:rPr lang="en-US" noProof="0" dirty="0"/>
              <a:t>LOGO</a:t>
            </a:r>
          </a:p>
        </p:txBody>
      </p:sp>
      <p:cxnSp>
        <p:nvCxnSpPr>
          <p:cNvPr id="29" name="Straight Arrow Connector 28" descr="Competitors logos quadrant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Competitors logos quadrant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Brush stroke spot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Rectangle 11" descr="Brush stroke spot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38721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138721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19" name="Rectangle 18" descr="Brush stroke spot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descr="Brush stroke spot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54152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798824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54152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798824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Rectangle 43" descr="Brush stroke spot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3" name="Rectangle 52" descr="Brush stroke spot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Rectangle 56" descr="Brush stroke spot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Rectangle 60" descr="Brush stroke spot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5" name="Rectangle 64" descr="Brush stroke spot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Rectangle 68" descr="Brush stroke spot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staurant table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8" name="Rectangle 7" descr="Brush stroke spot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14" descr="Your logo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99ED80-B3BF-42A9-9C4C-D2ADCD96CFC8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Rectangle 58" descr="Brush stroke spot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$ 2,500,000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$ 3,200,000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hart Placeholder 3" descr="Funding diagram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Glass, cups and dishes on table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 descr="Brush stroke mask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Glasses on table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 descr="Brush stroke mask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7" name="Thanks title layout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>
            <a:noAutofit/>
          </a:bodyPr>
          <a:lstStyle>
            <a:lvl1pPr algn="r">
              <a:defRPr sz="55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4" descr="Your logo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speakeremail@website.com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23" descr="Brush stroke spot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 descr="Brush stroke spot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Brush stroke spot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Picture Placeholder 11" descr="Pizza on table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1DDE-4EBA-4A5F-9642-8E8E510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1944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5169612-3818-48E7-9A30-66C97005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01618"/>
            <a:ext cx="10509250" cy="515552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None/>
              <a:defRPr lang="en-US" sz="2400" i="0"/>
            </a:lvl1pPr>
          </a:lstStyle>
          <a:p>
            <a:pPr marL="228600" lvl="0" indent="-228600" algn="ctr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116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F6BE4E-68E0-48F7-AD88-3A2574C9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32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staurant interior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0C47-591A-47BE-92B3-E36B739EB8D9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0DF417-C5C3-4FDA-87D5-323AF273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DA880CD-CD01-4A78-BF0C-95A33ABA8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51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5D719B-9788-41E0-9D02-45172FBE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F52044-38F3-4EBE-A961-C2A07D29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E8FE9D-45F9-4807-9850-F1BB27342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5BD8D56-1BFA-4D3E-976F-E2E64897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126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AF44D3-FB33-4645-9D4F-B96C01AC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191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184BB62-FBE4-4F0A-AE3B-1A292BA9B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208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750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95A1-E20F-45D7-AF11-4849898D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6694" y="2246313"/>
            <a:ext cx="9218612" cy="2365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081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08B2-41C8-4A61-B828-55494ADD5993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itle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Young man drinking coffee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Young smiling woman with mobile phone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itle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347-0243-438A-89AF-12102C07C720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rush stroke spot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 descr="Brush stroke spot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Picture Placeholder 81" descr="Glass icon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81" descr="Glass icon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mpu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 descr="Brush stroke spot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noProof="0" dirty="0"/>
              <a:t> 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Rectangle 29" descr="Computer monitor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8/5/2020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E205DC2-453F-4135-BED0-E24F8F069361}" type="datetime1">
              <a:rPr lang="en-US" noProof="0" smtClean="0"/>
              <a:pPr/>
              <a:t>8/5/2020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77" r:id="rId27"/>
    <p:sldLayoutId id="2147483681" r:id="rId28"/>
    <p:sldLayoutId id="2147483680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55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42" y="918674"/>
            <a:ext cx="5817704" cy="3074503"/>
          </a:xfrm>
        </p:spPr>
        <p:txBody>
          <a:bodyPr>
            <a:normAutofit/>
          </a:bodyPr>
          <a:lstStyle/>
          <a:p>
            <a:r>
              <a:rPr lang="en-US" dirty="0"/>
              <a:t>Location Recommendation Engine for Restaurant</a:t>
            </a:r>
            <a:endParaRPr lang="ru-RU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F902E-562E-4C59-9195-659D40C6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42" y="5647253"/>
            <a:ext cx="5420139" cy="505934"/>
          </a:xfrm>
        </p:spPr>
        <p:txBody>
          <a:bodyPr/>
          <a:lstStyle/>
          <a:p>
            <a:pPr algn="ctr"/>
            <a:r>
              <a:rPr lang="en-US" sz="2000" dirty="0"/>
              <a:t>By</a:t>
            </a:r>
          </a:p>
          <a:p>
            <a:pPr algn="ctr"/>
            <a:r>
              <a:rPr lang="en-US" sz="2000" dirty="0"/>
              <a:t>Mohammed Tausif Khan</a:t>
            </a:r>
            <a:endParaRPr lang="ru-RU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CFCA22-6C0F-4E6F-9EFB-6F97E5DE0E49}"/>
              </a:ext>
            </a:extLst>
          </p:cNvPr>
          <p:cNvSpPr txBox="1">
            <a:spLocks/>
          </p:cNvSpPr>
          <p:nvPr/>
        </p:nvSpPr>
        <p:spPr>
          <a:xfrm>
            <a:off x="0" y="4165456"/>
            <a:ext cx="5685181" cy="5059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(in Mumbai)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A893-1A8D-418C-B882-5F99B0D8B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11082"/>
            <a:ext cx="3312000" cy="308377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city of Mumbai consists of a large number of restaurants, but still there is always scope for new ones.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8E49-5C0B-4587-A31A-E5966059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111082"/>
            <a:ext cx="3312000" cy="308377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Finding a suitable location for it to flourish is the most important factor for a restaurant.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7D0CB-EC61-4009-B8D3-FBF56511BC95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111082"/>
            <a:ext cx="3312000" cy="30837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has to be set up in a location where one can attract a good crowd as well as it must be located in an area where there is little or no competition.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1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3</a:t>
            </a:fld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86209D-4CFB-4D64-A439-93D95407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6" y="1812580"/>
            <a:ext cx="10571432" cy="434598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 that will be used in this projects is a csv file having data related to all neighborhoods in the city of Mumbai.</a:t>
            </a:r>
          </a:p>
          <a:p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Finding a suitable location for a restaurant to flourish is an important</a:t>
            </a: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explore the neighborhoods using Foursquare API to find the avenues within 500 meters of each neighborhood.</a:t>
            </a: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Foursquare API that will be used to explore the neighborhoods is https://api.foursquare.com/v2/venues/explore.</a:t>
            </a: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API returns json response which will be transformed into a Data Frame, taking only the required details into consideration.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2450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4</a:t>
            </a:fld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86209D-4CFB-4D64-A439-93D95407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6" y="1812580"/>
            <a:ext cx="10571432" cy="434598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the Foursquare API venue information is obtained in nearby vicinity of postal locations in Mumbai. </a:t>
            </a: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radius is set to cover large neighborhoods in a particular area in Mumbai.</a:t>
            </a: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data is then merge with the Location dataset (Postal Codes) and a clustering algorithm is applied to the data.</a:t>
            </a: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K-Means Clustering : The data points are clustered into 4 clusters using K-Means algorithm.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0656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DE14EA-D755-42BB-A773-87353BE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22163F-D09E-45BE-BB51-0B37B5D9FDB6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598004" y="1632331"/>
            <a:ext cx="10995991" cy="726555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By exploring the requirements we found three neighborhoods that match the requirements (Many restaurants in the vicinity/food store &amp; only a few Chinese restaurants)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CB1D-F676-4A71-942E-CE7C2441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56270-5E4D-4F96-BB6A-3F74D848AE34}"/>
              </a:ext>
            </a:extLst>
          </p:cNvPr>
          <p:cNvGrpSpPr/>
          <p:nvPr/>
        </p:nvGrpSpPr>
        <p:grpSpPr>
          <a:xfrm>
            <a:off x="1147969" y="2358886"/>
            <a:ext cx="9896062" cy="4387773"/>
            <a:chOff x="838199" y="2358886"/>
            <a:chExt cx="9896062" cy="4387773"/>
          </a:xfrm>
        </p:grpSpPr>
        <p:pic>
          <p:nvPicPr>
            <p:cNvPr id="6" name="Picture 5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CAB770AE-9FE7-4069-B143-A7A85CD84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47" r="4536"/>
            <a:stretch/>
          </p:blipFill>
          <p:spPr>
            <a:xfrm>
              <a:off x="6069978" y="2358886"/>
              <a:ext cx="4664283" cy="4387773"/>
            </a:xfrm>
            <a:prstGeom prst="rect">
              <a:avLst/>
            </a:prstGeom>
          </p:spPr>
        </p:pic>
        <p:pic>
          <p:nvPicPr>
            <p:cNvPr id="8" name="Picture 7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6255D3FC-2B60-42F3-AE03-4AA52903D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653" r="6135"/>
            <a:stretch/>
          </p:blipFill>
          <p:spPr>
            <a:xfrm>
              <a:off x="838199" y="2358886"/>
              <a:ext cx="4664283" cy="4387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5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86209D-4CFB-4D64-A439-93D95407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08" y="1812580"/>
            <a:ext cx="10995985" cy="486651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 to results we observe that most common venues (Top 10) come out to be restaurants and Pizza places and Snack places, which means any new chef/business man can start a restaurant provided that they need to compete with existing restaurants (Other Types) but only if he provides top class facilities to get to top.</a:t>
            </a: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Based on the Clusters formed it would be a good idea to open a restaurant in Clusters 0, 1 &amp; 4 since the other clusters already have Chinese Restaurants in their vicinities.</a:t>
            </a: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Also, cluster 0 has many restaurants in the vicinity (Pizza restaurants, European, Intercontinental, Indian) so one will be able to attract a good crowd.</a:t>
            </a: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Also, there is no other competitors in this neighborhood who have set up Chinese restaurants nearby.</a:t>
            </a: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results have limitations - The venue data obtained is of top 10 venues in each neighborhood, where we might neglect Chinese restaurants with less frequency.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5962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C0176-F748-42D4-A25B-71F0C054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57702-D4F7-460C-9B02-C07897E603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1461" y="2447472"/>
            <a:ext cx="5845079" cy="664762"/>
          </a:xfrm>
        </p:spPr>
        <p:txBody>
          <a:bodyPr/>
          <a:lstStyle/>
          <a:p>
            <a:r>
              <a:rPr lang="en-US" dirty="0"/>
              <a:t>Mohammed Tausif Khan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8064C2-698C-4F56-B604-A2A8AE3D7C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70540" y="3296299"/>
            <a:ext cx="4896000" cy="265403"/>
          </a:xfrm>
        </p:spPr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0D1CE3-B979-4C3E-A3BF-4C200D062B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70540" y="3745767"/>
            <a:ext cx="4896000" cy="373961"/>
          </a:xfrm>
        </p:spPr>
        <p:txBody>
          <a:bodyPr/>
          <a:lstStyle/>
          <a:p>
            <a:r>
              <a:rPr lang="en-US" dirty="0"/>
              <a:t>Khan.tausif35@gmail.com</a:t>
            </a:r>
          </a:p>
        </p:txBody>
      </p:sp>
    </p:spTree>
    <p:extLst>
      <p:ext uri="{BB962C8B-B14F-4D97-AF65-F5344CB8AC3E}">
        <p14:creationId xmlns:p14="http://schemas.microsoft.com/office/powerpoint/2010/main" val="345680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6_Restaurant pitch deck_AAS_v5" id="{8177B436-B2DB-4F15-B992-5A4452FF1273}" vid="{ACBB9CD5-D3C7-4B74-9E01-7D9949625F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D81ADB-A44A-4FB2-B0CC-58F0879A853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0FF4BD-2C4F-4AE3-AE8E-A711B32C76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2B8795-896F-4831-ACEF-3917CDD276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0</TotalTime>
  <Words>495</Words>
  <Application>Microsoft Office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Garamond Pro</vt:lpstr>
      <vt:lpstr>Arial</vt:lpstr>
      <vt:lpstr>Calibri</vt:lpstr>
      <vt:lpstr>Segoe UI</vt:lpstr>
      <vt:lpstr>Office Theme</vt:lpstr>
      <vt:lpstr>Location Recommendation Engine for Restaurant</vt:lpstr>
      <vt:lpstr>Introduction</vt:lpstr>
      <vt:lpstr>Data</vt:lpstr>
      <vt:lpstr>Methodology</vt:lpstr>
      <vt:lpstr>Results</vt:lpstr>
      <vt:lpstr>Conclusion &amp; 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2020-08-05T06:32:44Z</dcterms:created>
  <dcterms:modified xsi:type="dcterms:W3CDTF">2020-08-05T12:07:58Z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