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9" r:id="rId3"/>
    <p:sldId id="263" r:id="rId4"/>
    <p:sldId id="257" r:id="rId5"/>
    <p:sldId id="258" r:id="rId6"/>
    <p:sldId id="264" r:id="rId7"/>
    <p:sldId id="265" r:id="rId8"/>
    <p:sldId id="261" r:id="rId9"/>
    <p:sldId id="260" r:id="rId10"/>
    <p:sldId id="262" r:id="rId11"/>
    <p:sldId id="267" r:id="rId12"/>
    <p:sldId id="268" r:id="rId13"/>
    <p:sldId id="266" r:id="rId14"/>
  </p:sldIdLst>
  <p:sldSz cx="12192000" cy="6858000"/>
  <p:notesSz cx="6858000" cy="9144000"/>
  <p:custShowLst>
    <p:custShow name="Presentación personalizada 1" id="0">
      <p:sldLst>
        <p:sld r:id="rId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a:t>Haga clic para modificar el estilo de título del patrón</a:t>
            </a:r>
            <a:endParaRPr kumimoji="0" lang="en-US"/>
          </a:p>
        </p:txBody>
      </p:sp>
      <p:sp>
        <p:nvSpPr>
          <p:cNvPr id="3" name="2 Subtítulo"/>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48A87A34-81AB-432B-8DAE-1953F412C126}" type="datetimeFigureOut">
              <a:rPr lang="en-US" smtClean="0"/>
              <a:t>3/1/2018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D22F896-40B5-4ADD-8801-0D06FADFA095}" type="slidenum">
              <a:rPr lang="en-US" smtClean="0"/>
              <a:t>‹Nº›</a:t>
            </a:fld>
            <a:endParaRPr lang="en-US" dirty="0"/>
          </a:p>
        </p:txBody>
      </p:sp>
      <p:sp>
        <p:nvSpPr>
          <p:cNvPr id="10" name="9 Rectángulo"/>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48A87A34-81AB-432B-8DAE-1953F412C126}" type="datetimeFigureOut">
              <a:rPr lang="en-US" smtClean="0"/>
              <a:t>3/1/2018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D22F896-40B5-4ADD-8801-0D06FADFA095}" type="slidenum">
              <a:rPr lang="en-US" smtClean="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7 Rectángulo"/>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vertical"/>
          <p:cNvSpPr>
            <a:spLocks noGrp="1"/>
          </p:cNvSpPr>
          <p:nvPr>
            <p:ph type="title" orient="vert"/>
          </p:nvPr>
        </p:nvSpPr>
        <p:spPr>
          <a:xfrm>
            <a:off x="9042400" y="274640"/>
            <a:ext cx="25400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609600" y="304801"/>
            <a:ext cx="80264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48A87A34-81AB-432B-8DAE-1953F412C126}" type="datetimeFigureOut">
              <a:rPr lang="en-US" smtClean="0"/>
              <a:t>3/1/2018</a:t>
            </a:fld>
            <a:endParaRPr lang="en-US" dirty="0"/>
          </a:p>
        </p:txBody>
      </p:sp>
      <p:sp>
        <p:nvSpPr>
          <p:cNvPr id="5" name="4 Marcador de pie de página"/>
          <p:cNvSpPr>
            <a:spLocks noGrp="1"/>
          </p:cNvSpPr>
          <p:nvPr>
            <p:ph type="ftr" sz="quarter" idx="11"/>
          </p:nvPr>
        </p:nvSpPr>
        <p:spPr>
          <a:xfrm>
            <a:off x="3520796" y="6377460"/>
            <a:ext cx="5115205" cy="365125"/>
          </a:xfrm>
        </p:spPr>
        <p:txBody>
          <a:bodyPr/>
          <a:lstStyle/>
          <a:p>
            <a:endParaRPr lang="en-US" dirty="0"/>
          </a:p>
        </p:txBody>
      </p:sp>
      <p:sp>
        <p:nvSpPr>
          <p:cNvPr id="6" name="5 Marcador de número de diapositiva"/>
          <p:cNvSpPr>
            <a:spLocks noGrp="1"/>
          </p:cNvSpPr>
          <p:nvPr>
            <p:ph type="sldNum" sz="quarter" idx="12"/>
          </p:nvPr>
        </p:nvSpPr>
        <p:spPr/>
        <p:txBody>
          <a:bodyPr/>
          <a:lstStyle/>
          <a:p>
            <a:fld id="{6D22F896-40B5-4ADD-8801-0D06FADFA095}" type="slidenum">
              <a:rPr lang="en-US" smtClean="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155448"/>
            <a:ext cx="10972800" cy="1252728"/>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48A87A34-81AB-432B-8DAE-1953F412C126}" type="datetimeFigureOut">
              <a:rPr lang="en-US" smtClean="0"/>
              <a:pPr/>
              <a:t>3/1/2018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D22F896-40B5-4ADD-8801-0D06FADFA095}"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Rectángulo"/>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48A87A34-81AB-432B-8DAE-1953F412C126}" type="datetimeFigureOut">
              <a:rPr lang="en-US" smtClean="0"/>
              <a:t>3/1/2018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D22F896-40B5-4ADD-8801-0D06FADFA095}" type="slidenum">
              <a:rPr lang="en-US" smtClean="0"/>
              <a:t>‹Nº›</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48A87A34-81AB-432B-8DAE-1953F412C126}" type="datetimeFigureOut">
              <a:rPr lang="en-US" smtClean="0"/>
              <a:t>3/1/2018</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6D22F896-40B5-4ADD-8801-0D06FADFA095}" type="slidenum">
              <a:rPr lang="en-US" smtClean="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texto"/>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6" name="5 Marcador de contenido"/>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48A87A34-81AB-432B-8DAE-1953F412C126}" type="datetimeFigureOut">
              <a:rPr lang="en-US" smtClean="0"/>
              <a:t>3/1/2018</a:t>
            </a:fld>
            <a:endParaRPr lang="en-US" dirty="0"/>
          </a:p>
        </p:txBody>
      </p:sp>
      <p:sp>
        <p:nvSpPr>
          <p:cNvPr id="8" name="7 Marcador de pie de página"/>
          <p:cNvSpPr>
            <a:spLocks noGrp="1"/>
          </p:cNvSpPr>
          <p:nvPr>
            <p:ph type="ftr" sz="quarter" idx="11"/>
          </p:nvPr>
        </p:nvSpPr>
        <p:spPr/>
        <p:txBody>
          <a:bodyPr/>
          <a:lstStyle/>
          <a:p>
            <a:endParaRPr lang="en-US" dirty="0"/>
          </a:p>
        </p:txBody>
      </p:sp>
      <p:sp>
        <p:nvSpPr>
          <p:cNvPr id="9" name="8 Marcador de número de diapositiva"/>
          <p:cNvSpPr>
            <a:spLocks noGrp="1"/>
          </p:cNvSpPr>
          <p:nvPr>
            <p:ph type="sldNum" sz="quarter" idx="12"/>
          </p:nvPr>
        </p:nvSpPr>
        <p:spPr/>
        <p:txBody>
          <a:bodyPr/>
          <a:lstStyle/>
          <a:p>
            <a:fld id="{6D22F896-40B5-4ADD-8801-0D06FADFA095}" type="slidenum">
              <a:rPr lang="en-US" smtClean="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8A87A34-81AB-432B-8DAE-1953F412C126}" type="datetimeFigureOut">
              <a:rPr lang="en-US" smtClean="0"/>
              <a:pPr/>
              <a:t>3/1/2018</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6D22F896-40B5-4ADD-8801-0D06FADFA095}"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8A87A34-81AB-432B-8DAE-1953F412C126}" type="datetimeFigureOut">
              <a:rPr lang="en-US" smtClean="0"/>
              <a:t>3/1/2018</a:t>
            </a:fld>
            <a:endParaRPr lang="en-US" dirty="0"/>
          </a:p>
        </p:txBody>
      </p:sp>
      <p:sp>
        <p:nvSpPr>
          <p:cNvPr id="3" name="2 Marcador de pie de página"/>
          <p:cNvSpPr>
            <a:spLocks noGrp="1"/>
          </p:cNvSpPr>
          <p:nvPr>
            <p:ph type="ftr" sz="quarter" idx="11"/>
          </p:nvPr>
        </p:nvSpPr>
        <p:spPr/>
        <p:txBody>
          <a:bodyPr/>
          <a:lstStyle/>
          <a:p>
            <a:endParaRPr lang="en-US" dirty="0"/>
          </a:p>
        </p:txBody>
      </p:sp>
      <p:sp>
        <p:nvSpPr>
          <p:cNvPr id="4" name="3 Marcador de número de diapositiva"/>
          <p:cNvSpPr>
            <a:spLocks noGrp="1"/>
          </p:cNvSpPr>
          <p:nvPr>
            <p:ph type="sldNum" sz="quarter" idx="12"/>
          </p:nvPr>
        </p:nvSpPr>
        <p:spPr/>
        <p:txBody>
          <a:bodyPr/>
          <a:lstStyle/>
          <a:p>
            <a:fld id="{6D22F896-40B5-4ADD-8801-0D06FADFA095}" type="slidenum">
              <a:rPr lang="en-US" smtClean="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4025837" y="1743133"/>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texto"/>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48A87A34-81AB-432B-8DAE-1953F412C126}" type="datetimeFigureOut">
              <a:rPr lang="en-US" smtClean="0"/>
              <a:t>3/1/2018</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6D22F896-40B5-4ADD-8801-0D06FADFA095}" type="slidenum">
              <a:rPr lang="en-US" smtClean="0"/>
              <a:t>‹Nº›</a:t>
            </a:fld>
            <a:endParaRPr lang="en-US" dirty="0"/>
          </a:p>
        </p:txBody>
      </p:sp>
      <p:sp>
        <p:nvSpPr>
          <p:cNvPr id="12" name="11 Rectángulo"/>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8 Rectángulo"/>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3871740"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dirty="0"/>
              <a:t>Haga clic en el icono para agregar una imagen</a:t>
            </a:r>
            <a:endParaRPr kumimoji="0" lang="en-US" dirty="0"/>
          </a:p>
        </p:txBody>
      </p:sp>
      <p:sp>
        <p:nvSpPr>
          <p:cNvPr id="4" name="3 Marcador de texto"/>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219456" y="1170432"/>
            <a:ext cx="3364992" cy="201168"/>
          </a:xfrm>
        </p:spPr>
        <p:txBody>
          <a:bodyPr/>
          <a:lstStyle/>
          <a:p>
            <a:fld id="{48A87A34-81AB-432B-8DAE-1953F412C126}" type="datetimeFigureOut">
              <a:rPr lang="en-US" smtClean="0"/>
              <a:pPr/>
              <a:t>3/1/2018</a:t>
            </a:fld>
            <a:endParaRPr lang="en-US" dirty="0"/>
          </a:p>
        </p:txBody>
      </p:sp>
      <p:sp>
        <p:nvSpPr>
          <p:cNvPr id="11" name="10 Rectángulo"/>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8 Rectángulo"/>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5 Marcador de pie de página"/>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dirty="0"/>
          </a:p>
        </p:txBody>
      </p:sp>
      <p:sp>
        <p:nvSpPr>
          <p:cNvPr id="7" name="6 Marcador de número de diapositiva"/>
          <p:cNvSpPr>
            <a:spLocks noGrp="1"/>
          </p:cNvSpPr>
          <p:nvPr>
            <p:ph type="sldNum" sz="quarter" idx="12"/>
          </p:nvPr>
        </p:nvSpPr>
        <p:spPr>
          <a:xfrm>
            <a:off x="11119104" y="1170432"/>
            <a:ext cx="978485" cy="201168"/>
          </a:xfrm>
        </p:spPr>
        <p:txBody>
          <a:bodyPr/>
          <a:lstStyle/>
          <a:p>
            <a:fld id="{6D22F896-40B5-4ADD-8801-0D06FADFA095}" type="slidenum">
              <a:rPr lang="en-US" smtClean="0"/>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7" name="6 Rectángulo"/>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Marcador de título"/>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4" name="3 Marcador de fecha"/>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8A87A34-81AB-432B-8DAE-1953F412C126}" type="datetimeFigureOut">
              <a:rPr lang="en-US" smtClean="0"/>
              <a:pPr/>
              <a:t>3/1/2018</a:t>
            </a:fld>
            <a:endParaRPr lang="en-US" dirty="0"/>
          </a:p>
        </p:txBody>
      </p:sp>
      <p:sp>
        <p:nvSpPr>
          <p:cNvPr id="5" name="4 Marcador de pie de página"/>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5 Marcador de número de diapositiva"/>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D22F896-40B5-4ADD-8801-0D06FADFA095}"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dhat.com/es/technologies/management/insight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dhat.com/es/technologies/management/insight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www.redhat.com/es/technologies/management/insights"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AF272D0-DE79-426D-B768-7CAF8D98A8CD}"/>
              </a:ext>
            </a:extLst>
          </p:cNvPr>
          <p:cNvPicPr>
            <a:picLocks noChangeAspect="1"/>
          </p:cNvPicPr>
          <p:nvPr/>
        </p:nvPicPr>
        <p:blipFill>
          <a:blip r:embed="rId2"/>
          <a:stretch>
            <a:fillRect/>
          </a:stretch>
        </p:blipFill>
        <p:spPr>
          <a:xfrm>
            <a:off x="2252140" y="335415"/>
            <a:ext cx="2085975" cy="781050"/>
          </a:xfrm>
          <a:prstGeom prst="rect">
            <a:avLst/>
          </a:prstGeom>
        </p:spPr>
      </p:pic>
      <p:sp>
        <p:nvSpPr>
          <p:cNvPr id="6" name="Rectángulo 5">
            <a:extLst>
              <a:ext uri="{FF2B5EF4-FFF2-40B4-BE49-F238E27FC236}">
                <a16:creationId xmlns:a16="http://schemas.microsoft.com/office/drawing/2014/main" id="{164A7880-1623-485D-9774-9F7E0FFB82B5}"/>
              </a:ext>
            </a:extLst>
          </p:cNvPr>
          <p:cNvSpPr/>
          <p:nvPr/>
        </p:nvSpPr>
        <p:spPr>
          <a:xfrm>
            <a:off x="545910" y="2867640"/>
            <a:ext cx="10818056" cy="2031325"/>
          </a:xfrm>
          <a:prstGeom prst="rect">
            <a:avLst/>
          </a:prstGeom>
        </p:spPr>
        <p:txBody>
          <a:bodyPr wrap="square">
            <a:spAutoFit/>
          </a:bodyPr>
          <a:lstStyle/>
          <a:p>
            <a:pPr algn="just"/>
            <a:r>
              <a:rPr lang="es-CO" b="1" dirty="0">
                <a:solidFill>
                  <a:schemeClr val="bg2">
                    <a:lumMod val="10000"/>
                  </a:schemeClr>
                </a:solidFill>
                <a:latin typeface="Arial Narrow" panose="020B0606020202030204" pitchFamily="34" charset="0"/>
              </a:rPr>
              <a:t>Empresa integradora de Soluciones Informáticas cuyos principales productos se encaminan sobre plataformas de software libre, seguridad informática, virtualización, consolidación, capa media, soporte, administración, </a:t>
            </a:r>
            <a:r>
              <a:rPr lang="en-US" b="1" dirty="0">
                <a:solidFill>
                  <a:schemeClr val="bg2">
                    <a:lumMod val="10000"/>
                  </a:schemeClr>
                </a:solidFill>
                <a:latin typeface="Arial Narrow" panose="020B0606020202030204" pitchFamily="34" charset="0"/>
              </a:rPr>
              <a:t>outsourcing</a:t>
            </a:r>
            <a:r>
              <a:rPr lang="es-CO" b="1" dirty="0">
                <a:solidFill>
                  <a:schemeClr val="bg2">
                    <a:lumMod val="10000"/>
                  </a:schemeClr>
                </a:solidFill>
                <a:latin typeface="Arial Narrow" panose="020B0606020202030204" pitchFamily="34" charset="0"/>
              </a:rPr>
              <a:t>, telefonía IP y hardware. Fue fundada en Mayo de 2006 por tres ingenieros de sistemas que creyeron en el movimiento gestionado en ese momento por el software libre Linux que hoy en día es considerado como uno de los sistemas operacionales líderes, robustos más importantes a nivel mundial.</a:t>
            </a:r>
            <a:endParaRPr lang="es-CO" dirty="0">
              <a:solidFill>
                <a:schemeClr val="bg2">
                  <a:lumMod val="10000"/>
                </a:schemeClr>
              </a:solidFill>
              <a:latin typeface="Arial Narrow" panose="020B0606020202030204" pitchFamily="34" charset="0"/>
            </a:endParaRPr>
          </a:p>
          <a:p>
            <a:r>
              <a:rPr lang="es-CO" dirty="0">
                <a:latin typeface="Arial Narrow" panose="020B0606020202030204" pitchFamily="34" charset="0"/>
              </a:rPr>
              <a:t/>
            </a:r>
            <a:br>
              <a:rPr lang="es-CO" dirty="0">
                <a:latin typeface="Arial Narrow" panose="020B0606020202030204" pitchFamily="34" charset="0"/>
              </a:rPr>
            </a:br>
            <a:endParaRPr lang="es-CO" dirty="0">
              <a:latin typeface="Arial Narrow" panose="020B0606020202030204" pitchFamily="34" charset="0"/>
            </a:endParaRPr>
          </a:p>
        </p:txBody>
      </p:sp>
      <p:pic>
        <p:nvPicPr>
          <p:cNvPr id="1026" name="Picture 2" descr="Resultado de imagen para g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1954" y="335415"/>
            <a:ext cx="2106006" cy="87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60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93D5A17-635A-4E90-9124-3A27F04E9CCF}"/>
              </a:ext>
            </a:extLst>
          </p:cNvPr>
          <p:cNvPicPr>
            <a:picLocks noChangeAspect="1"/>
          </p:cNvPicPr>
          <p:nvPr/>
        </p:nvPicPr>
        <p:blipFill>
          <a:blip r:embed="rId2"/>
          <a:stretch>
            <a:fillRect/>
          </a:stretch>
        </p:blipFill>
        <p:spPr>
          <a:xfrm>
            <a:off x="10106026" y="0"/>
            <a:ext cx="2085975" cy="781050"/>
          </a:xfrm>
          <a:prstGeom prst="rect">
            <a:avLst/>
          </a:prstGeom>
        </p:spPr>
      </p:pic>
      <p:sp>
        <p:nvSpPr>
          <p:cNvPr id="12" name="Rectángulo 11">
            <a:extLst>
              <a:ext uri="{FF2B5EF4-FFF2-40B4-BE49-F238E27FC236}">
                <a16:creationId xmlns:a16="http://schemas.microsoft.com/office/drawing/2014/main" id="{D7395891-062F-4FD1-8447-A399200949A3}"/>
              </a:ext>
            </a:extLst>
          </p:cNvPr>
          <p:cNvSpPr/>
          <p:nvPr/>
        </p:nvSpPr>
        <p:spPr>
          <a:xfrm>
            <a:off x="1758899" y="303996"/>
            <a:ext cx="8347127" cy="523220"/>
          </a:xfrm>
          <a:prstGeom prst="rect">
            <a:avLst/>
          </a:prstGeom>
        </p:spPr>
        <p:txBody>
          <a:bodyPr wrap="square">
            <a:spAutoFit/>
          </a:bodyPr>
          <a:lstStyle/>
          <a:p>
            <a:pPr algn="ctr"/>
            <a:r>
              <a:rPr lang="es-CO" sz="2800" b="1" cap="all" dirty="0" smtClean="0">
                <a:latin typeface="Arial Narrow" panose="020B0606020202030204" pitchFamily="34" charset="0"/>
              </a:rPr>
              <a:t>Despliegues automáticos</a:t>
            </a:r>
            <a:endParaRPr lang="es-CO" sz="2800" b="1" cap="all" dirty="0">
              <a:latin typeface="Arial Narrow" panose="020B0606020202030204" pitchFamily="34" charset="0"/>
            </a:endParaRPr>
          </a:p>
        </p:txBody>
      </p:sp>
      <p:sp>
        <p:nvSpPr>
          <p:cNvPr id="11" name="Rectángulo 10">
            <a:extLst>
              <a:ext uri="{FF2B5EF4-FFF2-40B4-BE49-F238E27FC236}">
                <a16:creationId xmlns:a16="http://schemas.microsoft.com/office/drawing/2014/main" id="{A6B80E82-56C7-4A86-A467-BB83AB030020}"/>
              </a:ext>
            </a:extLst>
          </p:cNvPr>
          <p:cNvSpPr/>
          <p:nvPr/>
        </p:nvSpPr>
        <p:spPr>
          <a:xfrm>
            <a:off x="6217920" y="2626613"/>
            <a:ext cx="6096000" cy="923330"/>
          </a:xfrm>
          <a:prstGeom prst="rect">
            <a:avLst/>
          </a:prstGeom>
        </p:spPr>
        <p:txBody>
          <a:bodyPr>
            <a:spAutoFit/>
          </a:bodyPr>
          <a:lstStyle/>
          <a:p>
            <a:r>
              <a:rPr lang="es-CO" dirty="0">
                <a:hlinkClick r:id="rId3"/>
              </a:rPr>
              <a:t/>
            </a:r>
            <a:br>
              <a:rPr lang="es-CO" dirty="0">
                <a:hlinkClick r:id="rId3"/>
              </a:rPr>
            </a:br>
            <a:r>
              <a:rPr lang="es-CO" dirty="0">
                <a:solidFill>
                  <a:srgbClr val="646464"/>
                </a:solidFill>
                <a:latin typeface="Overpass"/>
              </a:rPr>
              <a:t/>
            </a:r>
            <a:br>
              <a:rPr lang="es-CO" dirty="0">
                <a:solidFill>
                  <a:srgbClr val="646464"/>
                </a:solidFill>
                <a:latin typeface="Overpass"/>
              </a:rPr>
            </a:br>
            <a:endParaRPr lang="es-CO" dirty="0"/>
          </a:p>
        </p:txBody>
      </p:sp>
      <p:sp>
        <p:nvSpPr>
          <p:cNvPr id="6" name="CuadroTexto 5"/>
          <p:cNvSpPr txBox="1"/>
          <p:nvPr/>
        </p:nvSpPr>
        <p:spPr>
          <a:xfrm>
            <a:off x="533400" y="2335882"/>
            <a:ext cx="5399062" cy="2862322"/>
          </a:xfrm>
          <a:prstGeom prst="rect">
            <a:avLst/>
          </a:prstGeom>
          <a:noFill/>
        </p:spPr>
        <p:txBody>
          <a:bodyPr wrap="square" rtlCol="0">
            <a:spAutoFit/>
          </a:bodyPr>
          <a:lstStyle/>
          <a:p>
            <a:r>
              <a:rPr lang="es-CO" dirty="0" smtClean="0">
                <a:solidFill>
                  <a:schemeClr val="bg2">
                    <a:lumMod val="10000"/>
                  </a:schemeClr>
                </a:solidFill>
              </a:rPr>
              <a:t>Los despliegues son muy eficientes con respecto a tiempo y nos da una flexibilidad para el uso de </a:t>
            </a:r>
            <a:r>
              <a:rPr lang="es-CO" dirty="0" err="1" smtClean="0">
                <a:solidFill>
                  <a:schemeClr val="bg2">
                    <a:lumMod val="10000"/>
                  </a:schemeClr>
                </a:solidFill>
              </a:rPr>
              <a:t>git</a:t>
            </a:r>
            <a:r>
              <a:rPr lang="es-CO" dirty="0" smtClean="0">
                <a:solidFill>
                  <a:schemeClr val="bg2">
                    <a:lumMod val="10000"/>
                  </a:schemeClr>
                </a:solidFill>
              </a:rPr>
              <a:t>, por ende la interacción de forma local a remota no será ningún problema por medio de este.</a:t>
            </a:r>
            <a:br>
              <a:rPr lang="es-CO" dirty="0" smtClean="0">
                <a:solidFill>
                  <a:schemeClr val="bg2">
                    <a:lumMod val="10000"/>
                  </a:schemeClr>
                </a:solidFill>
              </a:rPr>
            </a:br>
            <a:r>
              <a:rPr lang="es-CO" dirty="0" smtClean="0">
                <a:solidFill>
                  <a:schemeClr val="bg2">
                    <a:lumMod val="10000"/>
                  </a:schemeClr>
                </a:solidFill>
              </a:rPr>
              <a:t/>
            </a:r>
            <a:br>
              <a:rPr lang="es-CO" dirty="0" smtClean="0">
                <a:solidFill>
                  <a:schemeClr val="bg2">
                    <a:lumMod val="10000"/>
                  </a:schemeClr>
                </a:solidFill>
              </a:rPr>
            </a:br>
            <a:r>
              <a:rPr lang="es-CO" dirty="0" smtClean="0">
                <a:solidFill>
                  <a:schemeClr val="bg2">
                    <a:lumMod val="10000"/>
                  </a:schemeClr>
                </a:solidFill>
              </a:rPr>
              <a:t>Git contiene una carpeta especializada en scripts, los cuales se ejecutan cada vez que se registra un cambio de manera local, para esto es posible agregar scripts de tal forma que suban nuestros proyectos únicamente dando el nombre a la versión.</a:t>
            </a:r>
            <a:endParaRPr lang="es-CO" dirty="0">
              <a:solidFill>
                <a:schemeClr val="bg2">
                  <a:lumMod val="10000"/>
                </a:schemeClr>
              </a:solidFill>
            </a:endParaRPr>
          </a:p>
        </p:txBody>
      </p:sp>
      <p:pic>
        <p:nvPicPr>
          <p:cNvPr id="2050" name="Picture 2" descr="Flujo de información en Git (simplificad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7782" y="1725914"/>
            <a:ext cx="5248618" cy="408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73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D7395891-062F-4FD1-8447-A399200949A3}"/>
              </a:ext>
            </a:extLst>
          </p:cNvPr>
          <p:cNvSpPr/>
          <p:nvPr/>
        </p:nvSpPr>
        <p:spPr>
          <a:xfrm>
            <a:off x="1758899" y="303996"/>
            <a:ext cx="8347127" cy="523220"/>
          </a:xfrm>
          <a:prstGeom prst="rect">
            <a:avLst/>
          </a:prstGeom>
        </p:spPr>
        <p:txBody>
          <a:bodyPr wrap="square">
            <a:spAutoFit/>
          </a:bodyPr>
          <a:lstStyle/>
          <a:p>
            <a:pPr algn="ctr"/>
            <a:r>
              <a:rPr lang="es-CO" sz="2800" b="1" cap="all" dirty="0" smtClean="0">
                <a:latin typeface="Arial Narrow" panose="020B0606020202030204" pitchFamily="34" charset="0"/>
              </a:rPr>
              <a:t>Despliegues automáticos</a:t>
            </a:r>
            <a:endParaRPr lang="es-CO" sz="2800" b="1" cap="all" dirty="0">
              <a:latin typeface="Arial Narrow" panose="020B0606020202030204" pitchFamily="34" charset="0"/>
            </a:endParaRPr>
          </a:p>
        </p:txBody>
      </p:sp>
      <p:sp>
        <p:nvSpPr>
          <p:cNvPr id="7" name="CuadroTexto 6"/>
          <p:cNvSpPr txBox="1"/>
          <p:nvPr/>
        </p:nvSpPr>
        <p:spPr>
          <a:xfrm>
            <a:off x="381000" y="1878682"/>
            <a:ext cx="5399062" cy="4801314"/>
          </a:xfrm>
          <a:prstGeom prst="rect">
            <a:avLst/>
          </a:prstGeom>
          <a:noFill/>
        </p:spPr>
        <p:txBody>
          <a:bodyPr wrap="square" rtlCol="0">
            <a:spAutoFit/>
          </a:bodyPr>
          <a:lstStyle/>
          <a:p>
            <a:r>
              <a:rPr lang="es-CO" b="1" dirty="0" smtClean="0">
                <a:solidFill>
                  <a:schemeClr val="bg2">
                    <a:lumMod val="10000"/>
                  </a:schemeClr>
                </a:solidFill>
              </a:rPr>
              <a:t>Tipos de despliegues.</a:t>
            </a:r>
          </a:p>
          <a:p>
            <a:endParaRPr lang="es-CO" b="1" dirty="0">
              <a:solidFill>
                <a:schemeClr val="bg2">
                  <a:lumMod val="10000"/>
                </a:schemeClr>
              </a:solidFill>
            </a:endParaRPr>
          </a:p>
          <a:p>
            <a:endParaRPr lang="es-CO" b="1" dirty="0" smtClean="0">
              <a:solidFill>
                <a:schemeClr val="bg2">
                  <a:lumMod val="10000"/>
                </a:schemeClr>
              </a:solidFill>
            </a:endParaRPr>
          </a:p>
          <a:p>
            <a:pPr marL="285750" indent="-285750">
              <a:buFont typeface="Arial" panose="020B0604020202020204" pitchFamily="34" charset="0"/>
              <a:buChar char="•"/>
            </a:pPr>
            <a:r>
              <a:rPr lang="es-CO" dirty="0" smtClean="0">
                <a:solidFill>
                  <a:schemeClr val="bg2">
                    <a:lumMod val="10000"/>
                  </a:schemeClr>
                </a:solidFill>
              </a:rPr>
              <a:t>En caso se presente una falla en el servidor, el despliegue automático permite recuperar un </a:t>
            </a:r>
            <a:r>
              <a:rPr lang="es-CO" b="1" dirty="0" smtClean="0">
                <a:solidFill>
                  <a:schemeClr val="bg2">
                    <a:lumMod val="10000"/>
                  </a:schemeClr>
                </a:solidFill>
              </a:rPr>
              <a:t>Jboss</a:t>
            </a:r>
            <a:r>
              <a:rPr lang="es-CO" dirty="0">
                <a:solidFill>
                  <a:schemeClr val="bg2">
                    <a:lumMod val="10000"/>
                  </a:schemeClr>
                </a:solidFill>
              </a:rPr>
              <a:t> </a:t>
            </a:r>
            <a:r>
              <a:rPr lang="es-CO" dirty="0" smtClean="0">
                <a:solidFill>
                  <a:schemeClr val="bg2">
                    <a:lumMod val="10000"/>
                  </a:schemeClr>
                </a:solidFill>
              </a:rPr>
              <a:t>  y hacer con esta la instalación.</a:t>
            </a:r>
          </a:p>
          <a:p>
            <a:pPr marL="285750" indent="-285750">
              <a:buFont typeface="Arial" panose="020B0604020202020204" pitchFamily="34" charset="0"/>
              <a:buChar char="•"/>
            </a:pPr>
            <a:endParaRPr lang="es-CO" dirty="0">
              <a:solidFill>
                <a:schemeClr val="bg2">
                  <a:lumMod val="10000"/>
                </a:schemeClr>
              </a:solidFill>
            </a:endParaRPr>
          </a:p>
          <a:p>
            <a:pPr marL="285750" indent="-285750">
              <a:buFont typeface="Arial" panose="020B0604020202020204" pitchFamily="34" charset="0"/>
              <a:buChar char="•"/>
            </a:pPr>
            <a:r>
              <a:rPr lang="es-CO" dirty="0" smtClean="0">
                <a:solidFill>
                  <a:schemeClr val="bg2">
                    <a:lumMod val="10000"/>
                  </a:schemeClr>
                </a:solidFill>
              </a:rPr>
              <a:t>Llamar del repositorio remoto el archivo de despliegue </a:t>
            </a:r>
            <a:r>
              <a:rPr lang="es-CO" b="1" dirty="0" smtClean="0">
                <a:solidFill>
                  <a:schemeClr val="bg2">
                    <a:lumMod val="10000"/>
                  </a:schemeClr>
                </a:solidFill>
              </a:rPr>
              <a:t>Jboss </a:t>
            </a:r>
            <a:r>
              <a:rPr lang="es-CO" dirty="0" smtClean="0">
                <a:solidFill>
                  <a:schemeClr val="bg2">
                    <a:lumMod val="10000"/>
                  </a:schemeClr>
                </a:solidFill>
              </a:rPr>
              <a:t>y posteriormente desplegarlo.</a:t>
            </a:r>
          </a:p>
          <a:p>
            <a:pPr marL="285750" indent="-285750">
              <a:buFont typeface="Arial" panose="020B0604020202020204" pitchFamily="34" charset="0"/>
              <a:buChar char="•"/>
            </a:pPr>
            <a:endParaRPr lang="es-CO" dirty="0">
              <a:solidFill>
                <a:schemeClr val="bg2">
                  <a:lumMod val="10000"/>
                </a:schemeClr>
              </a:solidFill>
            </a:endParaRPr>
          </a:p>
          <a:p>
            <a:pPr marL="285750" indent="-285750">
              <a:buFont typeface="Arial" panose="020B0604020202020204" pitchFamily="34" charset="0"/>
              <a:buChar char="•"/>
            </a:pPr>
            <a:r>
              <a:rPr lang="es-CO" dirty="0" smtClean="0">
                <a:solidFill>
                  <a:schemeClr val="bg2">
                    <a:lumMod val="10000"/>
                  </a:schemeClr>
                </a:solidFill>
              </a:rPr>
              <a:t>Guardar automáticamente los cambios que se realicen en el repositorio local una vez se le indique el cambio realizado.</a:t>
            </a:r>
          </a:p>
          <a:p>
            <a:pPr marL="285750" indent="-285750">
              <a:buFont typeface="Arial" panose="020B0604020202020204" pitchFamily="34" charset="0"/>
              <a:buChar char="•"/>
            </a:pPr>
            <a:endParaRPr lang="es-CO" dirty="0">
              <a:solidFill>
                <a:schemeClr val="bg2">
                  <a:lumMod val="10000"/>
                </a:schemeClr>
              </a:solidFill>
            </a:endParaRPr>
          </a:p>
          <a:p>
            <a:pPr marL="285750" indent="-285750">
              <a:buFont typeface="Arial" panose="020B0604020202020204" pitchFamily="34" charset="0"/>
              <a:buChar char="•"/>
            </a:pPr>
            <a:r>
              <a:rPr lang="es-CO" dirty="0" smtClean="0">
                <a:solidFill>
                  <a:schemeClr val="bg2">
                    <a:lumMod val="10000"/>
                  </a:schemeClr>
                </a:solidFill>
              </a:rPr>
              <a:t>Entre otras funcionalidades a disposición del Git.</a:t>
            </a:r>
            <a:endParaRPr lang="es-CO" dirty="0">
              <a:solidFill>
                <a:schemeClr val="bg2">
                  <a:lumMod val="10000"/>
                </a:schemeClr>
              </a:solidFill>
            </a:endParaRPr>
          </a:p>
          <a:p>
            <a:pPr marL="285750" indent="-285750">
              <a:buFont typeface="Arial" panose="020B0604020202020204" pitchFamily="34" charset="0"/>
              <a:buChar char="•"/>
            </a:pPr>
            <a:endParaRPr lang="es-CO" dirty="0">
              <a:solidFill>
                <a:schemeClr val="bg2">
                  <a:lumMod val="10000"/>
                </a:schemeClr>
              </a:solidFill>
            </a:endParaRPr>
          </a:p>
          <a:p>
            <a:pPr marL="285750" indent="-285750">
              <a:buFont typeface="Arial" panose="020B0604020202020204" pitchFamily="34" charset="0"/>
              <a:buChar char="•"/>
            </a:pPr>
            <a:endParaRPr lang="es-CO" dirty="0">
              <a:solidFill>
                <a:schemeClr val="bg2">
                  <a:lumMod val="10000"/>
                </a:schemeClr>
              </a:solidFill>
            </a:endParaRPr>
          </a:p>
        </p:txBody>
      </p:sp>
      <p:pic>
        <p:nvPicPr>
          <p:cNvPr id="8" name="Imagen 7">
            <a:extLst>
              <a:ext uri="{FF2B5EF4-FFF2-40B4-BE49-F238E27FC236}">
                <a16:creationId xmlns:a16="http://schemas.microsoft.com/office/drawing/2014/main" id="{893D5A17-635A-4E90-9124-3A27F04E9CCF}"/>
              </a:ext>
            </a:extLst>
          </p:cNvPr>
          <p:cNvPicPr>
            <a:picLocks noChangeAspect="1"/>
          </p:cNvPicPr>
          <p:nvPr/>
        </p:nvPicPr>
        <p:blipFill>
          <a:blip r:embed="rId2"/>
          <a:stretch>
            <a:fillRect/>
          </a:stretch>
        </p:blipFill>
        <p:spPr>
          <a:xfrm>
            <a:off x="10106026" y="0"/>
            <a:ext cx="2085975" cy="781050"/>
          </a:xfrm>
          <a:prstGeom prst="rect">
            <a:avLst/>
          </a:prstGeom>
        </p:spPr>
      </p:pic>
      <p:pic>
        <p:nvPicPr>
          <p:cNvPr id="9" name="Imagen 8"/>
          <p:cNvPicPr>
            <a:picLocks noChangeAspect="1"/>
          </p:cNvPicPr>
          <p:nvPr/>
        </p:nvPicPr>
        <p:blipFill>
          <a:blip r:embed="rId3"/>
          <a:stretch>
            <a:fillRect/>
          </a:stretch>
        </p:blipFill>
        <p:spPr>
          <a:xfrm>
            <a:off x="6402362" y="1878682"/>
            <a:ext cx="4543425" cy="3914775"/>
          </a:xfrm>
          <a:prstGeom prst="rect">
            <a:avLst/>
          </a:prstGeom>
        </p:spPr>
      </p:pic>
    </p:spTree>
    <p:extLst>
      <p:ext uri="{BB962C8B-B14F-4D97-AF65-F5344CB8AC3E}">
        <p14:creationId xmlns:p14="http://schemas.microsoft.com/office/powerpoint/2010/main" val="3468121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93D5A17-635A-4E90-9124-3A27F04E9CCF}"/>
              </a:ext>
            </a:extLst>
          </p:cNvPr>
          <p:cNvPicPr>
            <a:picLocks noChangeAspect="1"/>
          </p:cNvPicPr>
          <p:nvPr/>
        </p:nvPicPr>
        <p:blipFill>
          <a:blip r:embed="rId2"/>
          <a:stretch>
            <a:fillRect/>
          </a:stretch>
        </p:blipFill>
        <p:spPr>
          <a:xfrm>
            <a:off x="10106026" y="0"/>
            <a:ext cx="2085975" cy="781050"/>
          </a:xfrm>
          <a:prstGeom prst="rect">
            <a:avLst/>
          </a:prstGeom>
        </p:spPr>
      </p:pic>
      <p:sp>
        <p:nvSpPr>
          <p:cNvPr id="5" name="Rectángulo 4">
            <a:extLst>
              <a:ext uri="{FF2B5EF4-FFF2-40B4-BE49-F238E27FC236}">
                <a16:creationId xmlns:a16="http://schemas.microsoft.com/office/drawing/2014/main" id="{D7395891-062F-4FD1-8447-A399200949A3}"/>
              </a:ext>
            </a:extLst>
          </p:cNvPr>
          <p:cNvSpPr/>
          <p:nvPr/>
        </p:nvSpPr>
        <p:spPr>
          <a:xfrm>
            <a:off x="1758899" y="303996"/>
            <a:ext cx="8347127" cy="523220"/>
          </a:xfrm>
          <a:prstGeom prst="rect">
            <a:avLst/>
          </a:prstGeom>
        </p:spPr>
        <p:txBody>
          <a:bodyPr wrap="square">
            <a:spAutoFit/>
          </a:bodyPr>
          <a:lstStyle/>
          <a:p>
            <a:pPr algn="ctr"/>
            <a:r>
              <a:rPr lang="es-CO" sz="2800" b="1" cap="all" dirty="0" smtClean="0">
                <a:latin typeface="Arial Narrow" panose="020B0606020202030204" pitchFamily="34" charset="0"/>
              </a:rPr>
              <a:t>Conclusión</a:t>
            </a:r>
            <a:endParaRPr lang="es-CO" sz="2800" b="1" cap="all" dirty="0">
              <a:latin typeface="Arial Narrow" panose="020B0606020202030204" pitchFamily="34" charset="0"/>
            </a:endParaRPr>
          </a:p>
        </p:txBody>
      </p:sp>
      <p:sp>
        <p:nvSpPr>
          <p:cNvPr id="7" name="CuadroTexto 6"/>
          <p:cNvSpPr txBox="1"/>
          <p:nvPr/>
        </p:nvSpPr>
        <p:spPr>
          <a:xfrm>
            <a:off x="584200" y="2387600"/>
            <a:ext cx="10756900" cy="923330"/>
          </a:xfrm>
          <a:prstGeom prst="rect">
            <a:avLst/>
          </a:prstGeom>
          <a:noFill/>
        </p:spPr>
        <p:txBody>
          <a:bodyPr wrap="square" rtlCol="0">
            <a:spAutoFit/>
          </a:bodyPr>
          <a:lstStyle/>
          <a:p>
            <a:r>
              <a:rPr lang="es-CO" dirty="0" smtClean="0">
                <a:solidFill>
                  <a:schemeClr val="bg2">
                    <a:lumMod val="10000"/>
                  </a:schemeClr>
                </a:solidFill>
              </a:rPr>
              <a:t>Sistema de control de versiones que </a:t>
            </a:r>
            <a:r>
              <a:rPr lang="es-ES" dirty="0">
                <a:solidFill>
                  <a:schemeClr val="bg2">
                    <a:lumMod val="10000"/>
                  </a:schemeClr>
                </a:solidFill>
              </a:rPr>
              <a:t>nos proporciona las herramientas para desarrollar un trabajo en equipo de manera inteligente y </a:t>
            </a:r>
            <a:r>
              <a:rPr lang="es-ES" dirty="0" smtClean="0">
                <a:solidFill>
                  <a:schemeClr val="bg2">
                    <a:lumMod val="10000"/>
                  </a:schemeClr>
                </a:solidFill>
              </a:rPr>
              <a:t>rápida apoyándose en si por el sistema de bifurcación entre las ramas, asegurando la funcionalidad y previniendo daños a </a:t>
            </a:r>
            <a:r>
              <a:rPr lang="es-ES" smtClean="0">
                <a:solidFill>
                  <a:schemeClr val="bg2">
                    <a:lumMod val="10000"/>
                  </a:schemeClr>
                </a:solidFill>
              </a:rPr>
              <a:t>nuestros proyectos. </a:t>
            </a:r>
            <a:endParaRPr lang="es-CO" dirty="0">
              <a:solidFill>
                <a:schemeClr val="bg2">
                  <a:lumMod val="10000"/>
                </a:schemeClr>
              </a:solidFill>
            </a:endParaRPr>
          </a:p>
        </p:txBody>
      </p:sp>
      <p:pic>
        <p:nvPicPr>
          <p:cNvPr id="1026" name="Picture 2" descr="Resultado de imagen para trabajo colaborativo g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479" y="3457589"/>
            <a:ext cx="4168230" cy="282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223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118872" indent="0">
              <a:buNone/>
            </a:pPr>
            <a:endParaRPr lang="es-CO" dirty="0">
              <a:solidFill>
                <a:schemeClr val="bg2">
                  <a:lumMod val="10000"/>
                </a:schemeClr>
              </a:solidFill>
            </a:endParaRPr>
          </a:p>
          <a:p>
            <a:r>
              <a:rPr lang="es-CO" dirty="0">
                <a:solidFill>
                  <a:schemeClr val="bg2">
                    <a:lumMod val="10000"/>
                  </a:schemeClr>
                </a:solidFill>
              </a:rPr>
              <a:t>http://tombatossals.github.io/git-puesto-en-practica/trabajando-en-equipo/#3</a:t>
            </a:r>
          </a:p>
        </p:txBody>
      </p:sp>
      <p:pic>
        <p:nvPicPr>
          <p:cNvPr id="4" name="Imagen 3">
            <a:extLst>
              <a:ext uri="{FF2B5EF4-FFF2-40B4-BE49-F238E27FC236}">
                <a16:creationId xmlns:a16="http://schemas.microsoft.com/office/drawing/2014/main" id="{893D5A17-635A-4E90-9124-3A27F04E9CCF}"/>
              </a:ext>
            </a:extLst>
          </p:cNvPr>
          <p:cNvPicPr>
            <a:picLocks noChangeAspect="1"/>
          </p:cNvPicPr>
          <p:nvPr/>
        </p:nvPicPr>
        <p:blipFill>
          <a:blip r:embed="rId2"/>
          <a:stretch>
            <a:fillRect/>
          </a:stretch>
        </p:blipFill>
        <p:spPr>
          <a:xfrm>
            <a:off x="10106026" y="0"/>
            <a:ext cx="2085975" cy="781050"/>
          </a:xfrm>
          <a:prstGeom prst="rect">
            <a:avLst/>
          </a:prstGeom>
        </p:spPr>
      </p:pic>
      <p:sp>
        <p:nvSpPr>
          <p:cNvPr id="5" name="Rectángulo 4">
            <a:extLst>
              <a:ext uri="{FF2B5EF4-FFF2-40B4-BE49-F238E27FC236}">
                <a16:creationId xmlns:a16="http://schemas.microsoft.com/office/drawing/2014/main" id="{D7395891-062F-4FD1-8447-A399200949A3}"/>
              </a:ext>
            </a:extLst>
          </p:cNvPr>
          <p:cNvSpPr/>
          <p:nvPr/>
        </p:nvSpPr>
        <p:spPr>
          <a:xfrm>
            <a:off x="1758899" y="303996"/>
            <a:ext cx="8347127" cy="523220"/>
          </a:xfrm>
          <a:prstGeom prst="rect">
            <a:avLst/>
          </a:prstGeom>
        </p:spPr>
        <p:txBody>
          <a:bodyPr wrap="square">
            <a:spAutoFit/>
          </a:bodyPr>
          <a:lstStyle/>
          <a:p>
            <a:pPr algn="ctr"/>
            <a:r>
              <a:rPr lang="es-CO" sz="2800" b="1" cap="all" dirty="0" smtClean="0">
                <a:latin typeface="Arial Narrow" panose="020B0606020202030204" pitchFamily="34" charset="0"/>
              </a:rPr>
              <a:t>Referencias</a:t>
            </a:r>
            <a:endParaRPr lang="es-CO" sz="2800" b="1" cap="all" dirty="0">
              <a:latin typeface="Arial Narrow" panose="020B0606020202030204" pitchFamily="34" charset="0"/>
            </a:endParaRPr>
          </a:p>
        </p:txBody>
      </p:sp>
    </p:spTree>
    <p:extLst>
      <p:ext uri="{BB962C8B-B14F-4D97-AF65-F5344CB8AC3E}">
        <p14:creationId xmlns:p14="http://schemas.microsoft.com/office/powerpoint/2010/main" val="2384434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93D5A17-635A-4E90-9124-3A27F04E9CCF}"/>
              </a:ext>
            </a:extLst>
          </p:cNvPr>
          <p:cNvPicPr>
            <a:picLocks noChangeAspect="1"/>
          </p:cNvPicPr>
          <p:nvPr/>
        </p:nvPicPr>
        <p:blipFill>
          <a:blip r:embed="rId2"/>
          <a:stretch>
            <a:fillRect/>
          </a:stretch>
        </p:blipFill>
        <p:spPr>
          <a:xfrm>
            <a:off x="10106026" y="0"/>
            <a:ext cx="2085975" cy="781050"/>
          </a:xfrm>
          <a:prstGeom prst="rect">
            <a:avLst/>
          </a:prstGeom>
        </p:spPr>
      </p:pic>
      <p:sp>
        <p:nvSpPr>
          <p:cNvPr id="12" name="Rectángulo 11">
            <a:extLst>
              <a:ext uri="{FF2B5EF4-FFF2-40B4-BE49-F238E27FC236}">
                <a16:creationId xmlns:a16="http://schemas.microsoft.com/office/drawing/2014/main" id="{D7395891-062F-4FD1-8447-A399200949A3}"/>
              </a:ext>
            </a:extLst>
          </p:cNvPr>
          <p:cNvSpPr/>
          <p:nvPr/>
        </p:nvSpPr>
        <p:spPr>
          <a:xfrm>
            <a:off x="5533987" y="390525"/>
            <a:ext cx="814562" cy="523220"/>
          </a:xfrm>
          <a:prstGeom prst="rect">
            <a:avLst/>
          </a:prstGeom>
        </p:spPr>
        <p:txBody>
          <a:bodyPr wrap="square">
            <a:spAutoFit/>
          </a:bodyPr>
          <a:lstStyle/>
          <a:p>
            <a:r>
              <a:rPr lang="es-CO" sz="2800" b="1" cap="all" dirty="0" smtClean="0">
                <a:latin typeface="Arial Narrow" panose="020B0606020202030204" pitchFamily="34" charset="0"/>
              </a:rPr>
              <a:t>GIT</a:t>
            </a:r>
            <a:endParaRPr lang="es-CO" sz="2800" dirty="0">
              <a:latin typeface="Arial Narrow" panose="020B0606020202030204" pitchFamily="34" charset="0"/>
            </a:endParaRPr>
          </a:p>
        </p:txBody>
      </p:sp>
      <p:sp>
        <p:nvSpPr>
          <p:cNvPr id="2" name="CuadroTexto 1"/>
          <p:cNvSpPr txBox="1"/>
          <p:nvPr/>
        </p:nvSpPr>
        <p:spPr>
          <a:xfrm>
            <a:off x="2057400" y="2455817"/>
            <a:ext cx="8582297" cy="646331"/>
          </a:xfrm>
          <a:prstGeom prst="rect">
            <a:avLst/>
          </a:prstGeom>
          <a:noFill/>
        </p:spPr>
        <p:txBody>
          <a:bodyPr wrap="square" rtlCol="0">
            <a:spAutoFit/>
          </a:bodyPr>
          <a:lstStyle/>
          <a:p>
            <a:r>
              <a:rPr lang="es-ES" dirty="0">
                <a:solidFill>
                  <a:schemeClr val="bg2">
                    <a:lumMod val="10000"/>
                  </a:schemeClr>
                </a:solidFill>
              </a:rPr>
              <a:t>Git, es un software de control de versiones  </a:t>
            </a:r>
            <a:r>
              <a:rPr lang="es-ES" dirty="0" smtClean="0">
                <a:solidFill>
                  <a:schemeClr val="bg2">
                    <a:lumMod val="10000"/>
                  </a:schemeClr>
                </a:solidFill>
              </a:rPr>
              <a:t>de aplicaciones , nos proporciona las herramientas para desarrollar un trabajo en equipo de manera inteligente y rápida .</a:t>
            </a:r>
            <a:endParaRPr lang="es-CO" dirty="0">
              <a:solidFill>
                <a:schemeClr val="bg2">
                  <a:lumMod val="10000"/>
                </a:schemeClr>
              </a:solidFill>
            </a:endParaRPr>
          </a:p>
        </p:txBody>
      </p:sp>
      <p:pic>
        <p:nvPicPr>
          <p:cNvPr id="1026" name="Picture 2" descr="Resultado de imagen para git eficien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930" y="3122117"/>
            <a:ext cx="6332309" cy="352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17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7410735" y="3272413"/>
            <a:ext cx="4238625" cy="2952750"/>
          </a:xfrm>
          <a:prstGeom prst="rect">
            <a:avLst/>
          </a:prstGeom>
        </p:spPr>
      </p:pic>
      <p:pic>
        <p:nvPicPr>
          <p:cNvPr id="4" name="Imagen 3">
            <a:extLst>
              <a:ext uri="{FF2B5EF4-FFF2-40B4-BE49-F238E27FC236}">
                <a16:creationId xmlns:a16="http://schemas.microsoft.com/office/drawing/2014/main" id="{893D5A17-635A-4E90-9124-3A27F04E9CCF}"/>
              </a:ext>
            </a:extLst>
          </p:cNvPr>
          <p:cNvPicPr>
            <a:picLocks noChangeAspect="1"/>
          </p:cNvPicPr>
          <p:nvPr/>
        </p:nvPicPr>
        <p:blipFill>
          <a:blip r:embed="rId3"/>
          <a:stretch>
            <a:fillRect/>
          </a:stretch>
        </p:blipFill>
        <p:spPr>
          <a:xfrm>
            <a:off x="10106026" y="0"/>
            <a:ext cx="2085975" cy="781050"/>
          </a:xfrm>
          <a:prstGeom prst="rect">
            <a:avLst/>
          </a:prstGeom>
        </p:spPr>
      </p:pic>
      <p:sp>
        <p:nvSpPr>
          <p:cNvPr id="12" name="Rectángulo 11">
            <a:extLst>
              <a:ext uri="{FF2B5EF4-FFF2-40B4-BE49-F238E27FC236}">
                <a16:creationId xmlns:a16="http://schemas.microsoft.com/office/drawing/2014/main" id="{D7395891-062F-4FD1-8447-A399200949A3}"/>
              </a:ext>
            </a:extLst>
          </p:cNvPr>
          <p:cNvSpPr/>
          <p:nvPr/>
        </p:nvSpPr>
        <p:spPr>
          <a:xfrm>
            <a:off x="4362995" y="390525"/>
            <a:ext cx="3047740" cy="523220"/>
          </a:xfrm>
          <a:prstGeom prst="rect">
            <a:avLst/>
          </a:prstGeom>
        </p:spPr>
        <p:txBody>
          <a:bodyPr wrap="square">
            <a:spAutoFit/>
          </a:bodyPr>
          <a:lstStyle/>
          <a:p>
            <a:r>
              <a:rPr lang="es-CO" sz="2800" b="1" cap="all" dirty="0" smtClean="0">
                <a:latin typeface="Arial Narrow" panose="020B0606020202030204" pitchFamily="34" charset="0"/>
              </a:rPr>
              <a:t>Características </a:t>
            </a:r>
            <a:endParaRPr lang="es-CO" sz="2800" dirty="0">
              <a:latin typeface="Arial Narrow" panose="020B0606020202030204" pitchFamily="34" charset="0"/>
            </a:endParaRPr>
          </a:p>
        </p:txBody>
      </p:sp>
      <p:sp>
        <p:nvSpPr>
          <p:cNvPr id="2" name="CuadroTexto 1"/>
          <p:cNvSpPr txBox="1"/>
          <p:nvPr/>
        </p:nvSpPr>
        <p:spPr>
          <a:xfrm>
            <a:off x="496389" y="2076994"/>
            <a:ext cx="10019211" cy="4247317"/>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bg2">
                    <a:lumMod val="10000"/>
                  </a:schemeClr>
                </a:solidFill>
              </a:rPr>
              <a:t>Rapidez en la gestión de ramas, debido a que Git nos dice que un cambio será fusionado mucho más frecuentemente de lo que se escribe originalmente</a:t>
            </a:r>
            <a:r>
              <a:rPr lang="es-ES" dirty="0" smtClean="0">
                <a:solidFill>
                  <a:schemeClr val="bg2">
                    <a:lumMod val="10000"/>
                  </a:schemeClr>
                </a:solidFill>
              </a:rPr>
              <a:t>.</a:t>
            </a:r>
          </a:p>
          <a:p>
            <a:endParaRPr lang="es-ES" dirty="0">
              <a:solidFill>
                <a:schemeClr val="bg2">
                  <a:lumMod val="10000"/>
                </a:schemeClr>
              </a:solidFill>
            </a:endParaRPr>
          </a:p>
          <a:p>
            <a:pPr marL="285750" indent="-285750">
              <a:buFont typeface="Arial" panose="020B0604020202020204" pitchFamily="34" charset="0"/>
              <a:buChar char="•"/>
            </a:pPr>
            <a:r>
              <a:rPr lang="es-ES" dirty="0">
                <a:solidFill>
                  <a:schemeClr val="bg2">
                    <a:lumMod val="10000"/>
                  </a:schemeClr>
                </a:solidFill>
              </a:rPr>
              <a:t>Gestión distribuida; Los cambios se importan como ramas adicionales y pueden ser fusionados de la misma manera como se hace en la rama local.</a:t>
            </a:r>
          </a:p>
          <a:p>
            <a:pPr marL="285750" indent="-285750">
              <a:lnSpc>
                <a:spcPct val="250000"/>
              </a:lnSpc>
              <a:buFont typeface="Arial" panose="020B0604020202020204" pitchFamily="34" charset="0"/>
              <a:buChar char="•"/>
            </a:pPr>
            <a:r>
              <a:rPr lang="es-ES" dirty="0">
                <a:solidFill>
                  <a:schemeClr val="bg2">
                    <a:lumMod val="10000"/>
                  </a:schemeClr>
                </a:solidFill>
              </a:rPr>
              <a:t>Gestión eficiente de proyectos grandes.</a:t>
            </a:r>
          </a:p>
          <a:p>
            <a:pPr marL="285750" indent="-285750">
              <a:lnSpc>
                <a:spcPct val="250000"/>
              </a:lnSpc>
              <a:buFont typeface="Arial" panose="020B0604020202020204" pitchFamily="34" charset="0"/>
              <a:buChar char="•"/>
            </a:pPr>
            <a:r>
              <a:rPr lang="es-ES" dirty="0" smtClean="0">
                <a:solidFill>
                  <a:schemeClr val="bg2">
                    <a:lumMod val="10000"/>
                  </a:schemeClr>
                </a:solidFill>
              </a:rPr>
              <a:t>Re almacenamiento </a:t>
            </a:r>
            <a:r>
              <a:rPr lang="es-ES" dirty="0">
                <a:solidFill>
                  <a:schemeClr val="bg2">
                    <a:lumMod val="10000"/>
                  </a:schemeClr>
                </a:solidFill>
              </a:rPr>
              <a:t>periódico en paquetes</a:t>
            </a:r>
            <a:r>
              <a:rPr lang="es-ES" dirty="0" smtClean="0">
                <a:solidFill>
                  <a:schemeClr val="bg2">
                    <a:lumMod val="10000"/>
                  </a:schemeClr>
                </a:solidFill>
              </a:rPr>
              <a:t>.</a:t>
            </a:r>
          </a:p>
          <a:p>
            <a:pPr marL="285750" indent="-285750">
              <a:lnSpc>
                <a:spcPct val="250000"/>
              </a:lnSpc>
              <a:buFont typeface="Arial" panose="020B0604020202020204" pitchFamily="34" charset="0"/>
              <a:buChar char="•"/>
            </a:pPr>
            <a:r>
              <a:rPr lang="es-ES" dirty="0" smtClean="0">
                <a:solidFill>
                  <a:schemeClr val="bg2">
                    <a:lumMod val="10000"/>
                  </a:schemeClr>
                </a:solidFill>
              </a:rPr>
              <a:t>Despliegues  automáticos.</a:t>
            </a:r>
          </a:p>
          <a:p>
            <a:pPr marL="285750" indent="-285750">
              <a:lnSpc>
                <a:spcPct val="250000"/>
              </a:lnSpc>
              <a:buFont typeface="Arial" panose="020B0604020202020204" pitchFamily="34" charset="0"/>
              <a:buChar char="•"/>
            </a:pPr>
            <a:r>
              <a:rPr lang="es-ES" dirty="0" smtClean="0">
                <a:solidFill>
                  <a:schemeClr val="bg2">
                    <a:lumMod val="10000"/>
                  </a:schemeClr>
                </a:solidFill>
              </a:rPr>
              <a:t>Trabajo colaborativo.</a:t>
            </a:r>
            <a:endParaRPr lang="es-ES" dirty="0">
              <a:solidFill>
                <a:schemeClr val="bg2">
                  <a:lumMod val="10000"/>
                </a:schemeClr>
              </a:solidFill>
            </a:endParaRPr>
          </a:p>
        </p:txBody>
      </p:sp>
    </p:spTree>
    <p:extLst>
      <p:ext uri="{BB962C8B-B14F-4D97-AF65-F5344CB8AC3E}">
        <p14:creationId xmlns:p14="http://schemas.microsoft.com/office/powerpoint/2010/main" val="278259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93D5A17-635A-4E90-9124-3A27F04E9CCF}"/>
              </a:ext>
            </a:extLst>
          </p:cNvPr>
          <p:cNvPicPr>
            <a:picLocks noChangeAspect="1"/>
          </p:cNvPicPr>
          <p:nvPr/>
        </p:nvPicPr>
        <p:blipFill>
          <a:blip r:embed="rId2"/>
          <a:stretch>
            <a:fillRect/>
          </a:stretch>
        </p:blipFill>
        <p:spPr>
          <a:xfrm>
            <a:off x="10106026" y="0"/>
            <a:ext cx="2085975" cy="781050"/>
          </a:xfrm>
          <a:prstGeom prst="rect">
            <a:avLst/>
          </a:prstGeom>
        </p:spPr>
      </p:pic>
      <p:sp>
        <p:nvSpPr>
          <p:cNvPr id="12" name="Rectángulo 11">
            <a:extLst>
              <a:ext uri="{FF2B5EF4-FFF2-40B4-BE49-F238E27FC236}">
                <a16:creationId xmlns:a16="http://schemas.microsoft.com/office/drawing/2014/main" id="{D7395891-062F-4FD1-8447-A399200949A3}"/>
              </a:ext>
            </a:extLst>
          </p:cNvPr>
          <p:cNvSpPr/>
          <p:nvPr/>
        </p:nvSpPr>
        <p:spPr>
          <a:xfrm>
            <a:off x="4110395" y="390525"/>
            <a:ext cx="3846250" cy="523220"/>
          </a:xfrm>
          <a:prstGeom prst="rect">
            <a:avLst/>
          </a:prstGeom>
        </p:spPr>
        <p:txBody>
          <a:bodyPr wrap="square" anchor="ctr">
            <a:spAutoFit/>
          </a:bodyPr>
          <a:lstStyle/>
          <a:p>
            <a:r>
              <a:rPr lang="es-CO" sz="2800" b="1" cap="all" dirty="0" smtClean="0">
                <a:latin typeface="Arial Narrow" panose="020B0606020202030204" pitchFamily="34" charset="0"/>
              </a:rPr>
              <a:t>Plataforma de </a:t>
            </a:r>
            <a:r>
              <a:rPr lang="es-CO" sz="2800" b="1" cap="all" dirty="0" err="1" smtClean="0">
                <a:latin typeface="Arial Narrow" panose="020B0606020202030204" pitchFamily="34" charset="0"/>
              </a:rPr>
              <a:t>git</a:t>
            </a:r>
            <a:endParaRPr lang="es-CO" dirty="0"/>
          </a:p>
        </p:txBody>
      </p:sp>
      <p:pic>
        <p:nvPicPr>
          <p:cNvPr id="2" name="Imagen 1"/>
          <p:cNvPicPr>
            <a:picLocks noChangeAspect="1"/>
          </p:cNvPicPr>
          <p:nvPr/>
        </p:nvPicPr>
        <p:blipFill>
          <a:blip r:embed="rId3"/>
          <a:stretch>
            <a:fillRect/>
          </a:stretch>
        </p:blipFill>
        <p:spPr>
          <a:xfrm>
            <a:off x="0" y="2771124"/>
            <a:ext cx="6281170" cy="4086875"/>
          </a:xfrm>
          <a:prstGeom prst="rect">
            <a:avLst/>
          </a:prstGeom>
        </p:spPr>
      </p:pic>
      <p:sp>
        <p:nvSpPr>
          <p:cNvPr id="3" name="CuadroTexto 2"/>
          <p:cNvSpPr txBox="1"/>
          <p:nvPr/>
        </p:nvSpPr>
        <p:spPr>
          <a:xfrm>
            <a:off x="2412494" y="1854925"/>
            <a:ext cx="992777" cy="707886"/>
          </a:xfrm>
          <a:prstGeom prst="rect">
            <a:avLst/>
          </a:prstGeom>
          <a:noFill/>
        </p:spPr>
        <p:txBody>
          <a:bodyPr wrap="square" rtlCol="0">
            <a:spAutoFit/>
          </a:bodyPr>
          <a:lstStyle/>
          <a:p>
            <a:r>
              <a:rPr lang="es-CO" sz="4000" b="1" i="1" dirty="0" smtClean="0">
                <a:solidFill>
                  <a:schemeClr val="bg2">
                    <a:lumMod val="10000"/>
                  </a:schemeClr>
                </a:solidFill>
              </a:rPr>
              <a:t>IDE</a:t>
            </a:r>
            <a:endParaRPr lang="es-CO" sz="4000" b="1" i="1" dirty="0">
              <a:solidFill>
                <a:schemeClr val="bg2">
                  <a:lumMod val="10000"/>
                </a:schemeClr>
              </a:solidFill>
            </a:endParaRPr>
          </a:p>
        </p:txBody>
      </p:sp>
      <p:sp>
        <p:nvSpPr>
          <p:cNvPr id="13" name="CuadroTexto 12"/>
          <p:cNvSpPr txBox="1"/>
          <p:nvPr/>
        </p:nvSpPr>
        <p:spPr>
          <a:xfrm>
            <a:off x="8321040" y="1854925"/>
            <a:ext cx="2486517" cy="707886"/>
          </a:xfrm>
          <a:prstGeom prst="rect">
            <a:avLst/>
          </a:prstGeom>
          <a:noFill/>
        </p:spPr>
        <p:txBody>
          <a:bodyPr wrap="square" rtlCol="0">
            <a:spAutoFit/>
          </a:bodyPr>
          <a:lstStyle/>
          <a:p>
            <a:r>
              <a:rPr lang="es-CO" sz="4000" b="1" i="1" dirty="0" smtClean="0">
                <a:solidFill>
                  <a:schemeClr val="bg2">
                    <a:lumMod val="10000"/>
                  </a:schemeClr>
                </a:solidFill>
              </a:rPr>
              <a:t>CONSOLA</a:t>
            </a:r>
            <a:endParaRPr lang="es-CO" sz="4000" b="1" i="1" dirty="0">
              <a:solidFill>
                <a:schemeClr val="bg2">
                  <a:lumMod val="10000"/>
                </a:schemeClr>
              </a:solidFill>
            </a:endParaRPr>
          </a:p>
        </p:txBody>
      </p:sp>
      <p:pic>
        <p:nvPicPr>
          <p:cNvPr id="5" name="Imagen 4"/>
          <p:cNvPicPr>
            <a:picLocks noChangeAspect="1"/>
          </p:cNvPicPr>
          <p:nvPr/>
        </p:nvPicPr>
        <p:blipFill>
          <a:blip r:embed="rId4"/>
          <a:stretch>
            <a:fillRect/>
          </a:stretch>
        </p:blipFill>
        <p:spPr>
          <a:xfrm>
            <a:off x="6281171" y="2771125"/>
            <a:ext cx="5910830" cy="4086875"/>
          </a:xfrm>
          <a:prstGeom prst="rect">
            <a:avLst/>
          </a:prstGeom>
        </p:spPr>
      </p:pic>
    </p:spTree>
    <p:extLst>
      <p:ext uri="{BB962C8B-B14F-4D97-AF65-F5344CB8AC3E}">
        <p14:creationId xmlns:p14="http://schemas.microsoft.com/office/powerpoint/2010/main" val="30920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93D5A17-635A-4E90-9124-3A27F04E9CCF}"/>
              </a:ext>
            </a:extLst>
          </p:cNvPr>
          <p:cNvPicPr>
            <a:picLocks noChangeAspect="1"/>
          </p:cNvPicPr>
          <p:nvPr/>
        </p:nvPicPr>
        <p:blipFill>
          <a:blip r:embed="rId2"/>
          <a:stretch>
            <a:fillRect/>
          </a:stretch>
        </p:blipFill>
        <p:spPr>
          <a:xfrm>
            <a:off x="10106026" y="0"/>
            <a:ext cx="2085975" cy="781050"/>
          </a:xfrm>
          <a:prstGeom prst="rect">
            <a:avLst/>
          </a:prstGeom>
        </p:spPr>
      </p:pic>
      <p:sp>
        <p:nvSpPr>
          <p:cNvPr id="12" name="Rectángulo 11">
            <a:extLst>
              <a:ext uri="{FF2B5EF4-FFF2-40B4-BE49-F238E27FC236}">
                <a16:creationId xmlns:a16="http://schemas.microsoft.com/office/drawing/2014/main" id="{D7395891-062F-4FD1-8447-A399200949A3}"/>
              </a:ext>
            </a:extLst>
          </p:cNvPr>
          <p:cNvSpPr/>
          <p:nvPr/>
        </p:nvSpPr>
        <p:spPr>
          <a:xfrm>
            <a:off x="4280686" y="522570"/>
            <a:ext cx="2903885" cy="523220"/>
          </a:xfrm>
          <a:prstGeom prst="rect">
            <a:avLst/>
          </a:prstGeom>
        </p:spPr>
        <p:txBody>
          <a:bodyPr wrap="square">
            <a:spAutoFit/>
          </a:bodyPr>
          <a:lstStyle/>
          <a:p>
            <a:r>
              <a:rPr lang="es-CO" sz="2800" b="1" cap="all" dirty="0" smtClean="0">
                <a:latin typeface="Arial Narrow" panose="020B0606020202030204" pitchFamily="34" charset="0"/>
              </a:rPr>
              <a:t>vERSIONAMIENTO</a:t>
            </a:r>
            <a:endParaRPr lang="es-CO" sz="2800" dirty="0">
              <a:latin typeface="Arial Narrow" panose="020B0606020202030204" pitchFamily="34" charset="0"/>
            </a:endParaRPr>
          </a:p>
        </p:txBody>
      </p:sp>
      <p:pic>
        <p:nvPicPr>
          <p:cNvPr id="2" name="Imagen 1"/>
          <p:cNvPicPr>
            <a:picLocks noChangeAspect="1"/>
          </p:cNvPicPr>
          <p:nvPr/>
        </p:nvPicPr>
        <p:blipFill>
          <a:blip r:embed="rId3"/>
          <a:stretch>
            <a:fillRect/>
          </a:stretch>
        </p:blipFill>
        <p:spPr>
          <a:xfrm>
            <a:off x="254454" y="1945855"/>
            <a:ext cx="4562072" cy="4468008"/>
          </a:xfrm>
          <a:prstGeom prst="rect">
            <a:avLst/>
          </a:prstGeom>
        </p:spPr>
      </p:pic>
      <p:sp>
        <p:nvSpPr>
          <p:cNvPr id="5" name="CuadroTexto 4"/>
          <p:cNvSpPr txBox="1"/>
          <p:nvPr/>
        </p:nvSpPr>
        <p:spPr>
          <a:xfrm>
            <a:off x="5366443" y="2748698"/>
            <a:ext cx="5708469" cy="2862322"/>
          </a:xfrm>
          <a:prstGeom prst="rect">
            <a:avLst/>
          </a:prstGeom>
          <a:noFill/>
        </p:spPr>
        <p:txBody>
          <a:bodyPr wrap="square" rtlCol="0">
            <a:spAutoFit/>
          </a:bodyPr>
          <a:lstStyle/>
          <a:p>
            <a:r>
              <a:rPr lang="es-CO" dirty="0" smtClean="0">
                <a:solidFill>
                  <a:schemeClr val="bg2">
                    <a:lumMod val="10000"/>
                  </a:schemeClr>
                </a:solidFill>
              </a:rPr>
              <a:t>Por medio de l </a:t>
            </a:r>
            <a:r>
              <a:rPr lang="es-CO" b="1" dirty="0" smtClean="0">
                <a:solidFill>
                  <a:schemeClr val="bg2">
                    <a:lumMod val="10000"/>
                  </a:schemeClr>
                </a:solidFill>
              </a:rPr>
              <a:t>log</a:t>
            </a:r>
            <a:r>
              <a:rPr lang="es-CO" b="1" dirty="0">
                <a:solidFill>
                  <a:schemeClr val="bg2">
                    <a:lumMod val="10000"/>
                  </a:schemeClr>
                </a:solidFill>
              </a:rPr>
              <a:t> </a:t>
            </a:r>
            <a:r>
              <a:rPr lang="es-CO" dirty="0" smtClean="0">
                <a:solidFill>
                  <a:schemeClr val="bg2">
                    <a:lumMod val="10000"/>
                  </a:schemeClr>
                </a:solidFill>
              </a:rPr>
              <a:t>en consola se puede ver los cambios  realizados en el repositorio y/o las versiones que se han almacenado en el mismo.</a:t>
            </a:r>
          </a:p>
          <a:p>
            <a:endParaRPr lang="es-CO" dirty="0" smtClean="0">
              <a:solidFill>
                <a:schemeClr val="bg2">
                  <a:lumMod val="10000"/>
                </a:schemeClr>
              </a:solidFill>
            </a:endParaRPr>
          </a:p>
          <a:p>
            <a:r>
              <a:rPr lang="es-CO" dirty="0" smtClean="0">
                <a:solidFill>
                  <a:schemeClr val="bg2">
                    <a:lumMod val="10000"/>
                  </a:schemeClr>
                </a:solidFill>
              </a:rPr>
              <a:t>Estas consultas  también se pueden realizar por medio de la IDE (</a:t>
            </a:r>
            <a:r>
              <a:rPr lang="es-CO" dirty="0" err="1" smtClean="0">
                <a:solidFill>
                  <a:schemeClr val="bg2">
                    <a:lumMod val="10000"/>
                  </a:schemeClr>
                </a:solidFill>
              </a:rPr>
              <a:t>gitk</a:t>
            </a:r>
            <a:r>
              <a:rPr lang="es-CO" dirty="0" smtClean="0">
                <a:solidFill>
                  <a:schemeClr val="bg2">
                    <a:lumMod val="10000"/>
                  </a:schemeClr>
                </a:solidFill>
              </a:rPr>
              <a:t>) para verlo de forma grafica.</a:t>
            </a:r>
          </a:p>
          <a:p>
            <a:endParaRPr lang="es-CO" dirty="0">
              <a:solidFill>
                <a:schemeClr val="bg2">
                  <a:lumMod val="10000"/>
                </a:schemeClr>
              </a:solidFill>
            </a:endParaRPr>
          </a:p>
          <a:p>
            <a:endParaRPr lang="es-CO" dirty="0" smtClean="0">
              <a:solidFill>
                <a:schemeClr val="bg2">
                  <a:lumMod val="10000"/>
                </a:schemeClr>
              </a:solidFill>
            </a:endParaRPr>
          </a:p>
          <a:p>
            <a:endParaRPr lang="es-CO" dirty="0">
              <a:solidFill>
                <a:schemeClr val="bg2">
                  <a:lumMod val="10000"/>
                </a:schemeClr>
              </a:solidFill>
            </a:endParaRPr>
          </a:p>
          <a:p>
            <a:endParaRPr lang="es-CO" dirty="0" smtClean="0">
              <a:solidFill>
                <a:schemeClr val="bg2">
                  <a:lumMod val="10000"/>
                </a:schemeClr>
              </a:solidFill>
            </a:endParaRPr>
          </a:p>
        </p:txBody>
      </p:sp>
      <p:sp>
        <p:nvSpPr>
          <p:cNvPr id="6" name="Flecha derecha 5"/>
          <p:cNvSpPr/>
          <p:nvPr/>
        </p:nvSpPr>
        <p:spPr>
          <a:xfrm flipH="1">
            <a:off x="3575292" y="2465010"/>
            <a:ext cx="1410788" cy="1058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Flecha derecha 18"/>
          <p:cNvSpPr/>
          <p:nvPr/>
        </p:nvSpPr>
        <p:spPr>
          <a:xfrm flipH="1">
            <a:off x="3532172" y="4423167"/>
            <a:ext cx="1410788" cy="1058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4466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7395891-062F-4FD1-8447-A399200949A3}"/>
              </a:ext>
            </a:extLst>
          </p:cNvPr>
          <p:cNvSpPr/>
          <p:nvPr/>
        </p:nvSpPr>
        <p:spPr>
          <a:xfrm>
            <a:off x="4280686" y="522570"/>
            <a:ext cx="2903885" cy="523220"/>
          </a:xfrm>
          <a:prstGeom prst="rect">
            <a:avLst/>
          </a:prstGeom>
        </p:spPr>
        <p:txBody>
          <a:bodyPr wrap="square">
            <a:spAutoFit/>
          </a:bodyPr>
          <a:lstStyle/>
          <a:p>
            <a:r>
              <a:rPr lang="es-CO" sz="2800" b="1" cap="all" dirty="0" smtClean="0">
                <a:latin typeface="Arial Narrow" panose="020B0606020202030204" pitchFamily="34" charset="0"/>
              </a:rPr>
              <a:t>vERSIONAMIENTO</a:t>
            </a:r>
            <a:endParaRPr lang="es-CO" sz="2800" dirty="0">
              <a:latin typeface="Arial Narrow" panose="020B0606020202030204" pitchFamily="34" charset="0"/>
            </a:endParaRPr>
          </a:p>
        </p:txBody>
      </p:sp>
      <p:pic>
        <p:nvPicPr>
          <p:cNvPr id="5" name="Imagen 4">
            <a:extLst>
              <a:ext uri="{FF2B5EF4-FFF2-40B4-BE49-F238E27FC236}">
                <a16:creationId xmlns:a16="http://schemas.microsoft.com/office/drawing/2014/main" id="{893D5A17-635A-4E90-9124-3A27F04E9CCF}"/>
              </a:ext>
            </a:extLst>
          </p:cNvPr>
          <p:cNvPicPr>
            <a:picLocks noChangeAspect="1"/>
          </p:cNvPicPr>
          <p:nvPr/>
        </p:nvPicPr>
        <p:blipFill>
          <a:blip r:embed="rId2"/>
          <a:stretch>
            <a:fillRect/>
          </a:stretch>
        </p:blipFill>
        <p:spPr>
          <a:xfrm>
            <a:off x="10106026" y="0"/>
            <a:ext cx="2085975" cy="781050"/>
          </a:xfrm>
          <a:prstGeom prst="rect">
            <a:avLst/>
          </a:prstGeom>
        </p:spPr>
      </p:pic>
      <p:pic>
        <p:nvPicPr>
          <p:cNvPr id="6" name="Marcador de contenido 5"/>
          <p:cNvPicPr>
            <a:picLocks noGrp="1" noChangeAspect="1"/>
          </p:cNvPicPr>
          <p:nvPr>
            <p:ph idx="1"/>
          </p:nvPr>
        </p:nvPicPr>
        <p:blipFill>
          <a:blip r:embed="rId3"/>
          <a:stretch>
            <a:fillRect/>
          </a:stretch>
        </p:blipFill>
        <p:spPr>
          <a:xfrm>
            <a:off x="333518" y="1774825"/>
            <a:ext cx="7109719" cy="4625975"/>
          </a:xfrm>
          <a:prstGeom prst="rect">
            <a:avLst/>
          </a:prstGeom>
        </p:spPr>
      </p:pic>
      <p:sp>
        <p:nvSpPr>
          <p:cNvPr id="7" name="Flecha derecha 6"/>
          <p:cNvSpPr/>
          <p:nvPr/>
        </p:nvSpPr>
        <p:spPr>
          <a:xfrm flipH="1">
            <a:off x="1432984" y="2086187"/>
            <a:ext cx="1410788" cy="1058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p:cNvSpPr txBox="1"/>
          <p:nvPr/>
        </p:nvSpPr>
        <p:spPr>
          <a:xfrm>
            <a:off x="8087814" y="2615233"/>
            <a:ext cx="4036423" cy="3970318"/>
          </a:xfrm>
          <a:prstGeom prst="rect">
            <a:avLst/>
          </a:prstGeom>
          <a:noFill/>
        </p:spPr>
        <p:txBody>
          <a:bodyPr wrap="square" rtlCol="0">
            <a:spAutoFit/>
          </a:bodyPr>
          <a:lstStyle/>
          <a:p>
            <a:pPr marL="285750" indent="-285750">
              <a:buFont typeface="Arial" panose="020B0604020202020204" pitchFamily="34" charset="0"/>
              <a:buChar char="•"/>
            </a:pPr>
            <a:r>
              <a:rPr lang="es-CO" dirty="0" smtClean="0">
                <a:solidFill>
                  <a:schemeClr val="bg2">
                    <a:lumMod val="10000"/>
                  </a:schemeClr>
                </a:solidFill>
              </a:rPr>
              <a:t>Los mismos que se pueden visualizar de forma gráfica por medio de la interfaz, para un mejor entendimiento, especialmente cuando se esta comenzando con este.</a:t>
            </a:r>
          </a:p>
          <a:p>
            <a:endParaRPr lang="es-CO" dirty="0" smtClean="0">
              <a:solidFill>
                <a:schemeClr val="bg2">
                  <a:lumMod val="10000"/>
                </a:schemeClr>
              </a:solidFill>
            </a:endParaRPr>
          </a:p>
          <a:p>
            <a:endParaRPr lang="es-CO" dirty="0" smtClean="0">
              <a:solidFill>
                <a:schemeClr val="bg2">
                  <a:lumMod val="10000"/>
                </a:schemeClr>
              </a:solidFill>
            </a:endParaRPr>
          </a:p>
          <a:p>
            <a:pPr marL="285750" indent="-285750">
              <a:buFont typeface="Arial" panose="020B0604020202020204" pitchFamily="34" charset="0"/>
              <a:buChar char="•"/>
            </a:pPr>
            <a:r>
              <a:rPr lang="es-CO" dirty="0" smtClean="0">
                <a:solidFill>
                  <a:schemeClr val="bg2">
                    <a:lumMod val="10000"/>
                  </a:schemeClr>
                </a:solidFill>
              </a:rPr>
              <a:t>Cada actualización se va guardando como un historial, anunciando los cambios realizados y asignándole un nombre de versión a cada uno</a:t>
            </a:r>
            <a:endParaRPr lang="es-CO" dirty="0">
              <a:solidFill>
                <a:schemeClr val="bg2">
                  <a:lumMod val="10000"/>
                </a:schemeClr>
              </a:solidFill>
            </a:endParaRPr>
          </a:p>
          <a:p>
            <a:endParaRPr lang="es-CO" dirty="0" smtClean="0">
              <a:solidFill>
                <a:schemeClr val="bg2">
                  <a:lumMod val="10000"/>
                </a:schemeClr>
              </a:solidFill>
            </a:endParaRPr>
          </a:p>
          <a:p>
            <a:endParaRPr lang="es-CO" dirty="0">
              <a:solidFill>
                <a:schemeClr val="bg2">
                  <a:lumMod val="10000"/>
                </a:schemeClr>
              </a:solidFill>
            </a:endParaRPr>
          </a:p>
          <a:p>
            <a:endParaRPr lang="es-CO" dirty="0" smtClean="0">
              <a:solidFill>
                <a:schemeClr val="bg2">
                  <a:lumMod val="10000"/>
                </a:schemeClr>
              </a:solidFill>
            </a:endParaRPr>
          </a:p>
        </p:txBody>
      </p:sp>
    </p:spTree>
    <p:extLst>
      <p:ext uri="{BB962C8B-B14F-4D97-AF65-F5344CB8AC3E}">
        <p14:creationId xmlns:p14="http://schemas.microsoft.com/office/powerpoint/2010/main" val="6224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6639602" y="1755921"/>
            <a:ext cx="4966675" cy="4040414"/>
          </a:xfrm>
          <a:prstGeom prst="rect">
            <a:avLst/>
          </a:prstGeom>
        </p:spPr>
      </p:pic>
      <p:pic>
        <p:nvPicPr>
          <p:cNvPr id="4" name="Imagen 3">
            <a:extLst>
              <a:ext uri="{FF2B5EF4-FFF2-40B4-BE49-F238E27FC236}">
                <a16:creationId xmlns:a16="http://schemas.microsoft.com/office/drawing/2014/main" id="{893D5A17-635A-4E90-9124-3A27F04E9CCF}"/>
              </a:ext>
            </a:extLst>
          </p:cNvPr>
          <p:cNvPicPr>
            <a:picLocks noChangeAspect="1"/>
          </p:cNvPicPr>
          <p:nvPr/>
        </p:nvPicPr>
        <p:blipFill>
          <a:blip r:embed="rId3"/>
          <a:stretch>
            <a:fillRect/>
          </a:stretch>
        </p:blipFill>
        <p:spPr>
          <a:xfrm>
            <a:off x="10106026" y="0"/>
            <a:ext cx="2085975" cy="781050"/>
          </a:xfrm>
          <a:prstGeom prst="rect">
            <a:avLst/>
          </a:prstGeom>
        </p:spPr>
      </p:pic>
      <p:sp>
        <p:nvSpPr>
          <p:cNvPr id="5" name="Rectángulo 4">
            <a:extLst>
              <a:ext uri="{FF2B5EF4-FFF2-40B4-BE49-F238E27FC236}">
                <a16:creationId xmlns:a16="http://schemas.microsoft.com/office/drawing/2014/main" id="{D7395891-062F-4FD1-8447-A399200949A3}"/>
              </a:ext>
            </a:extLst>
          </p:cNvPr>
          <p:cNvSpPr/>
          <p:nvPr/>
        </p:nvSpPr>
        <p:spPr>
          <a:xfrm>
            <a:off x="4280686" y="522570"/>
            <a:ext cx="2903885" cy="523220"/>
          </a:xfrm>
          <a:prstGeom prst="rect">
            <a:avLst/>
          </a:prstGeom>
        </p:spPr>
        <p:txBody>
          <a:bodyPr wrap="square">
            <a:spAutoFit/>
          </a:bodyPr>
          <a:lstStyle/>
          <a:p>
            <a:pPr algn="ctr"/>
            <a:r>
              <a:rPr lang="es-CO" sz="2800" b="1" cap="all" dirty="0" smtClean="0">
                <a:latin typeface="Arial Narrow" panose="020B0606020202030204" pitchFamily="34" charset="0"/>
              </a:rPr>
              <a:t>Ramas</a:t>
            </a:r>
            <a:endParaRPr lang="es-CO" sz="2800" dirty="0">
              <a:latin typeface="Arial Narrow" panose="020B0606020202030204" pitchFamily="34" charset="0"/>
            </a:endParaRPr>
          </a:p>
        </p:txBody>
      </p:sp>
      <p:sp>
        <p:nvSpPr>
          <p:cNvPr id="7" name="CuadroTexto 6"/>
          <p:cNvSpPr txBox="1"/>
          <p:nvPr/>
        </p:nvSpPr>
        <p:spPr>
          <a:xfrm>
            <a:off x="520123" y="1873486"/>
            <a:ext cx="6664448" cy="5355312"/>
          </a:xfrm>
          <a:prstGeom prst="rect">
            <a:avLst/>
          </a:prstGeom>
          <a:noFill/>
        </p:spPr>
        <p:txBody>
          <a:bodyPr wrap="square" rtlCol="0">
            <a:spAutoFit/>
          </a:bodyPr>
          <a:lstStyle/>
          <a:p>
            <a:r>
              <a:rPr lang="es-CO" dirty="0" smtClean="0">
                <a:solidFill>
                  <a:schemeClr val="bg2">
                    <a:lumMod val="10000"/>
                  </a:schemeClr>
                </a:solidFill>
              </a:rPr>
              <a:t>Las ramas son utilizadas para desarrollar funcionalidades aisladas unas de otras, esta nos permite tener una versión intacta para realizar cambios. La rama “master”, es la rama por defecto.</a:t>
            </a:r>
          </a:p>
          <a:p>
            <a:endParaRPr lang="es-CO" dirty="0">
              <a:solidFill>
                <a:schemeClr val="bg2">
                  <a:lumMod val="10000"/>
                </a:schemeClr>
              </a:solidFill>
            </a:endParaRPr>
          </a:p>
          <a:p>
            <a:r>
              <a:rPr lang="es-CO" b="1" dirty="0" smtClean="0">
                <a:solidFill>
                  <a:schemeClr val="bg2">
                    <a:lumMod val="10000"/>
                  </a:schemeClr>
                </a:solidFill>
              </a:rPr>
              <a:t>Ejemplo:</a:t>
            </a:r>
          </a:p>
          <a:p>
            <a:endParaRPr lang="es-CO" b="1" dirty="0" smtClean="0">
              <a:solidFill>
                <a:schemeClr val="bg2">
                  <a:lumMod val="10000"/>
                </a:schemeClr>
              </a:solidFill>
            </a:endParaRPr>
          </a:p>
          <a:p>
            <a:r>
              <a:rPr lang="es-CO" dirty="0" smtClean="0">
                <a:solidFill>
                  <a:schemeClr val="bg2">
                    <a:lumMod val="10000"/>
                  </a:schemeClr>
                </a:solidFill>
              </a:rPr>
              <a:t>En el caso que haya un error  critico, las ramas nos darían la siguiente opción.</a:t>
            </a:r>
            <a:endParaRPr lang="es-CO" dirty="0">
              <a:solidFill>
                <a:schemeClr val="bg2">
                  <a:lumMod val="10000"/>
                </a:schemeClr>
              </a:solidFill>
            </a:endParaRPr>
          </a:p>
          <a:p>
            <a:pPr marL="285750" indent="-285750">
              <a:buFont typeface="Arial" panose="020B0604020202020204" pitchFamily="34" charset="0"/>
              <a:buChar char="•"/>
            </a:pPr>
            <a:r>
              <a:rPr lang="es-ES" dirty="0" smtClean="0">
                <a:solidFill>
                  <a:schemeClr val="bg2">
                    <a:lumMod val="10000"/>
                  </a:schemeClr>
                </a:solidFill>
              </a:rPr>
              <a:t>Volver a </a:t>
            </a:r>
            <a:r>
              <a:rPr lang="es-ES" dirty="0">
                <a:solidFill>
                  <a:schemeClr val="bg2">
                    <a:lumMod val="10000"/>
                  </a:schemeClr>
                </a:solidFill>
              </a:rPr>
              <a:t>la rama de producción original.</a:t>
            </a:r>
          </a:p>
          <a:p>
            <a:pPr marL="285750" indent="-285750">
              <a:buFont typeface="Arial" panose="020B0604020202020204" pitchFamily="34" charset="0"/>
              <a:buChar char="•"/>
            </a:pPr>
            <a:r>
              <a:rPr lang="es-ES" dirty="0" smtClean="0">
                <a:solidFill>
                  <a:schemeClr val="bg2">
                    <a:lumMod val="10000"/>
                  </a:schemeClr>
                </a:solidFill>
              </a:rPr>
              <a:t>Crear </a:t>
            </a:r>
            <a:r>
              <a:rPr lang="es-ES" dirty="0">
                <a:solidFill>
                  <a:schemeClr val="bg2">
                    <a:lumMod val="10000"/>
                  </a:schemeClr>
                </a:solidFill>
              </a:rPr>
              <a:t>una nueva rama para el problema crítico y </a:t>
            </a:r>
            <a:r>
              <a:rPr lang="es-ES" dirty="0" smtClean="0">
                <a:solidFill>
                  <a:schemeClr val="bg2">
                    <a:lumMod val="10000"/>
                  </a:schemeClr>
                </a:solidFill>
              </a:rPr>
              <a:t>resolverlo </a:t>
            </a:r>
            <a:r>
              <a:rPr lang="es-ES" dirty="0">
                <a:solidFill>
                  <a:schemeClr val="bg2">
                    <a:lumMod val="10000"/>
                  </a:schemeClr>
                </a:solidFill>
              </a:rPr>
              <a:t>trabajando en ella.</a:t>
            </a:r>
          </a:p>
          <a:p>
            <a:pPr marL="285750" indent="-285750">
              <a:buFont typeface="Arial" panose="020B0604020202020204" pitchFamily="34" charset="0"/>
              <a:buChar char="•"/>
            </a:pPr>
            <a:r>
              <a:rPr lang="es-ES" dirty="0" smtClean="0">
                <a:solidFill>
                  <a:schemeClr val="bg2">
                    <a:lumMod val="10000"/>
                  </a:schemeClr>
                </a:solidFill>
              </a:rPr>
              <a:t>Realizar pertinentes </a:t>
            </a:r>
            <a:r>
              <a:rPr lang="es-ES" dirty="0">
                <a:solidFill>
                  <a:schemeClr val="bg2">
                    <a:lumMod val="10000"/>
                  </a:schemeClr>
                </a:solidFill>
              </a:rPr>
              <a:t>pruebas, </a:t>
            </a:r>
            <a:r>
              <a:rPr lang="es-ES" dirty="0" smtClean="0">
                <a:solidFill>
                  <a:schemeClr val="bg2">
                    <a:lumMod val="10000"/>
                  </a:schemeClr>
                </a:solidFill>
              </a:rPr>
              <a:t>fusionar  </a:t>
            </a:r>
            <a:r>
              <a:rPr lang="es-ES" dirty="0">
                <a:solidFill>
                  <a:schemeClr val="bg2">
                    <a:lumMod val="10000"/>
                  </a:schemeClr>
                </a:solidFill>
              </a:rPr>
              <a:t>(merge) esa rama y </a:t>
            </a:r>
            <a:r>
              <a:rPr lang="es-ES" dirty="0" smtClean="0">
                <a:solidFill>
                  <a:schemeClr val="bg2">
                    <a:lumMod val="10000"/>
                  </a:schemeClr>
                </a:solidFill>
              </a:rPr>
              <a:t> enviar </a:t>
            </a:r>
            <a:r>
              <a:rPr lang="es-ES" dirty="0">
                <a:solidFill>
                  <a:schemeClr val="bg2">
                    <a:lumMod val="10000"/>
                  </a:schemeClr>
                </a:solidFill>
              </a:rPr>
              <a:t>(push) a la rama de </a:t>
            </a:r>
            <a:r>
              <a:rPr lang="es-ES" dirty="0" smtClean="0">
                <a:solidFill>
                  <a:schemeClr val="bg2">
                    <a:lumMod val="10000"/>
                  </a:schemeClr>
                </a:solidFill>
              </a:rPr>
              <a:t>producción (master).</a:t>
            </a:r>
            <a:endParaRPr lang="es-ES" dirty="0">
              <a:solidFill>
                <a:schemeClr val="bg2">
                  <a:lumMod val="10000"/>
                </a:schemeClr>
              </a:solidFill>
            </a:endParaRPr>
          </a:p>
          <a:p>
            <a:pPr marL="285750" indent="-285750">
              <a:buFont typeface="Arial" panose="020B0604020202020204" pitchFamily="34" charset="0"/>
              <a:buChar char="•"/>
            </a:pPr>
            <a:r>
              <a:rPr lang="es-ES" dirty="0" smtClean="0">
                <a:solidFill>
                  <a:schemeClr val="bg2">
                    <a:lumMod val="10000"/>
                  </a:schemeClr>
                </a:solidFill>
              </a:rPr>
              <a:t>Volver </a:t>
            </a:r>
            <a:r>
              <a:rPr lang="es-ES" dirty="0">
                <a:solidFill>
                  <a:schemeClr val="bg2">
                    <a:lumMod val="10000"/>
                  </a:schemeClr>
                </a:solidFill>
              </a:rPr>
              <a:t>a la rama del tema en que </a:t>
            </a:r>
            <a:r>
              <a:rPr lang="es-ES" dirty="0" smtClean="0">
                <a:solidFill>
                  <a:schemeClr val="bg2">
                    <a:lumMod val="10000"/>
                  </a:schemeClr>
                </a:solidFill>
              </a:rPr>
              <a:t>andaba antes del error y </a:t>
            </a:r>
            <a:r>
              <a:rPr lang="es-ES" dirty="0" smtClean="0">
                <a:solidFill>
                  <a:schemeClr val="bg2">
                    <a:lumMod val="10000"/>
                  </a:schemeClr>
                </a:solidFill>
              </a:rPr>
              <a:t>continuar </a:t>
            </a:r>
            <a:r>
              <a:rPr lang="es-ES" dirty="0" smtClean="0">
                <a:solidFill>
                  <a:schemeClr val="bg2">
                    <a:lumMod val="10000"/>
                  </a:schemeClr>
                </a:solidFill>
              </a:rPr>
              <a:t>su </a:t>
            </a:r>
            <a:r>
              <a:rPr lang="es-ES" dirty="0">
                <a:solidFill>
                  <a:schemeClr val="bg2">
                    <a:lumMod val="10000"/>
                  </a:schemeClr>
                </a:solidFill>
              </a:rPr>
              <a:t>trabajo.</a:t>
            </a:r>
          </a:p>
          <a:p>
            <a:r>
              <a:rPr lang="es-CO" dirty="0" smtClean="0">
                <a:solidFill>
                  <a:schemeClr val="bg2">
                    <a:lumMod val="10000"/>
                  </a:schemeClr>
                </a:solidFill>
              </a:rPr>
              <a:t/>
            </a:r>
            <a:br>
              <a:rPr lang="es-CO" dirty="0" smtClean="0">
                <a:solidFill>
                  <a:schemeClr val="bg2">
                    <a:lumMod val="10000"/>
                  </a:schemeClr>
                </a:solidFill>
              </a:rPr>
            </a:br>
            <a:r>
              <a:rPr lang="es-CO" dirty="0" smtClean="0">
                <a:solidFill>
                  <a:schemeClr val="bg2">
                    <a:lumMod val="10000"/>
                  </a:schemeClr>
                </a:solidFill>
              </a:rPr>
              <a:t/>
            </a:r>
            <a:br>
              <a:rPr lang="es-CO" dirty="0" smtClean="0">
                <a:solidFill>
                  <a:schemeClr val="bg2">
                    <a:lumMod val="10000"/>
                  </a:schemeClr>
                </a:solidFill>
              </a:rPr>
            </a:br>
            <a:r>
              <a:rPr lang="es-CO" dirty="0" smtClean="0">
                <a:solidFill>
                  <a:schemeClr val="bg2">
                    <a:lumMod val="10000"/>
                  </a:schemeClr>
                </a:solidFill>
              </a:rPr>
              <a:t/>
            </a:r>
            <a:br>
              <a:rPr lang="es-CO" dirty="0" smtClean="0">
                <a:solidFill>
                  <a:schemeClr val="bg2">
                    <a:lumMod val="10000"/>
                  </a:schemeClr>
                </a:solidFill>
              </a:rPr>
            </a:br>
            <a:endParaRPr lang="es-CO" dirty="0" smtClean="0">
              <a:solidFill>
                <a:schemeClr val="bg2">
                  <a:lumMod val="10000"/>
                </a:schemeClr>
              </a:solidFill>
            </a:endParaRPr>
          </a:p>
        </p:txBody>
      </p:sp>
    </p:spTree>
    <p:extLst>
      <p:ext uri="{BB962C8B-B14F-4D97-AF65-F5344CB8AC3E}">
        <p14:creationId xmlns:p14="http://schemas.microsoft.com/office/powerpoint/2010/main" val="344733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93D5A17-635A-4E90-9124-3A27F04E9CCF}"/>
              </a:ext>
            </a:extLst>
          </p:cNvPr>
          <p:cNvPicPr>
            <a:picLocks noChangeAspect="1"/>
          </p:cNvPicPr>
          <p:nvPr/>
        </p:nvPicPr>
        <p:blipFill>
          <a:blip r:embed="rId2"/>
          <a:stretch>
            <a:fillRect/>
          </a:stretch>
        </p:blipFill>
        <p:spPr>
          <a:xfrm>
            <a:off x="10106026" y="0"/>
            <a:ext cx="2085975" cy="781050"/>
          </a:xfrm>
          <a:prstGeom prst="rect">
            <a:avLst/>
          </a:prstGeom>
        </p:spPr>
      </p:pic>
      <p:sp>
        <p:nvSpPr>
          <p:cNvPr id="12" name="Rectángulo 11">
            <a:extLst>
              <a:ext uri="{FF2B5EF4-FFF2-40B4-BE49-F238E27FC236}">
                <a16:creationId xmlns:a16="http://schemas.microsoft.com/office/drawing/2014/main" id="{D7395891-062F-4FD1-8447-A399200949A3}"/>
              </a:ext>
            </a:extLst>
          </p:cNvPr>
          <p:cNvSpPr/>
          <p:nvPr/>
        </p:nvSpPr>
        <p:spPr>
          <a:xfrm>
            <a:off x="2720492" y="390525"/>
            <a:ext cx="6751015" cy="523220"/>
          </a:xfrm>
          <a:prstGeom prst="rect">
            <a:avLst/>
          </a:prstGeom>
        </p:spPr>
        <p:txBody>
          <a:bodyPr wrap="square">
            <a:spAutoFit/>
          </a:bodyPr>
          <a:lstStyle/>
          <a:p>
            <a:pPr algn="ctr"/>
            <a:r>
              <a:rPr lang="es-CO" sz="2800" b="1" cap="all" dirty="0" smtClean="0">
                <a:latin typeface="Arial Narrow" panose="020B0606020202030204" pitchFamily="34" charset="0"/>
              </a:rPr>
              <a:t>Trabajo conjunto</a:t>
            </a:r>
            <a:endParaRPr lang="es-CO" dirty="0"/>
          </a:p>
        </p:txBody>
      </p:sp>
      <p:sp>
        <p:nvSpPr>
          <p:cNvPr id="11" name="Rectángulo 10">
            <a:extLst>
              <a:ext uri="{FF2B5EF4-FFF2-40B4-BE49-F238E27FC236}">
                <a16:creationId xmlns:a16="http://schemas.microsoft.com/office/drawing/2014/main" id="{A6B80E82-56C7-4A86-A467-BB83AB030020}"/>
              </a:ext>
            </a:extLst>
          </p:cNvPr>
          <p:cNvSpPr/>
          <p:nvPr/>
        </p:nvSpPr>
        <p:spPr>
          <a:xfrm>
            <a:off x="6217920" y="2626613"/>
            <a:ext cx="6096000" cy="923330"/>
          </a:xfrm>
          <a:prstGeom prst="rect">
            <a:avLst/>
          </a:prstGeom>
        </p:spPr>
        <p:txBody>
          <a:bodyPr>
            <a:spAutoFit/>
          </a:bodyPr>
          <a:lstStyle/>
          <a:p>
            <a:r>
              <a:rPr lang="es-CO" dirty="0">
                <a:hlinkClick r:id="rId3"/>
              </a:rPr>
              <a:t/>
            </a:r>
            <a:br>
              <a:rPr lang="es-CO" dirty="0">
                <a:hlinkClick r:id="rId3"/>
              </a:rPr>
            </a:br>
            <a:r>
              <a:rPr lang="es-CO" dirty="0">
                <a:solidFill>
                  <a:srgbClr val="646464"/>
                </a:solidFill>
                <a:latin typeface="Overpass"/>
              </a:rPr>
              <a:t/>
            </a:r>
            <a:br>
              <a:rPr lang="es-CO" dirty="0">
                <a:solidFill>
                  <a:srgbClr val="646464"/>
                </a:solidFill>
                <a:latin typeface="Overpass"/>
              </a:rPr>
            </a:br>
            <a:endParaRPr lang="es-CO" dirty="0"/>
          </a:p>
        </p:txBody>
      </p:sp>
      <p:pic>
        <p:nvPicPr>
          <p:cNvPr id="2" name="Imagen 1"/>
          <p:cNvPicPr>
            <a:picLocks noChangeAspect="1"/>
          </p:cNvPicPr>
          <p:nvPr/>
        </p:nvPicPr>
        <p:blipFill>
          <a:blip r:embed="rId4"/>
          <a:stretch>
            <a:fillRect/>
          </a:stretch>
        </p:blipFill>
        <p:spPr>
          <a:xfrm>
            <a:off x="6247462" y="1942377"/>
            <a:ext cx="5522171" cy="4329382"/>
          </a:xfrm>
          <a:prstGeom prst="rect">
            <a:avLst/>
          </a:prstGeom>
        </p:spPr>
      </p:pic>
      <p:sp>
        <p:nvSpPr>
          <p:cNvPr id="3" name="CuadroTexto 2"/>
          <p:cNvSpPr txBox="1"/>
          <p:nvPr/>
        </p:nvSpPr>
        <p:spPr>
          <a:xfrm>
            <a:off x="374468" y="1854926"/>
            <a:ext cx="5721531" cy="2308324"/>
          </a:xfrm>
          <a:prstGeom prst="rect">
            <a:avLst/>
          </a:prstGeom>
          <a:noFill/>
        </p:spPr>
        <p:txBody>
          <a:bodyPr wrap="square" rtlCol="0">
            <a:spAutoFit/>
          </a:bodyPr>
          <a:lstStyle/>
          <a:p>
            <a:r>
              <a:rPr lang="es-CO" dirty="0" smtClean="0">
                <a:solidFill>
                  <a:schemeClr val="bg2">
                    <a:lumMod val="10000"/>
                  </a:schemeClr>
                </a:solidFill>
              </a:rPr>
              <a:t>Git, nos permite trabajar de forma colaborativa, es decir trabajar varias personas desde un punto central, esto trae múltiples beneficios tanto para los desarrolladores como para el proyecto, que en este caso el punto central es el repositorio que permite  realizar modificaciones y fusionarlas , sin embargo hay puntos importantes para tener en cuenta al momento de aplicar este modo de trabajo.</a:t>
            </a:r>
            <a:endParaRPr lang="es-CO" dirty="0">
              <a:solidFill>
                <a:schemeClr val="bg2">
                  <a:lumMod val="10000"/>
                </a:schemeClr>
              </a:solidFill>
            </a:endParaRPr>
          </a:p>
        </p:txBody>
      </p:sp>
      <p:sp>
        <p:nvSpPr>
          <p:cNvPr id="7" name="CuadroTexto 6"/>
          <p:cNvSpPr txBox="1"/>
          <p:nvPr/>
        </p:nvSpPr>
        <p:spPr>
          <a:xfrm>
            <a:off x="208068" y="4394800"/>
            <a:ext cx="5917474" cy="1754326"/>
          </a:xfrm>
          <a:prstGeom prst="rect">
            <a:avLst/>
          </a:prstGeom>
          <a:noFill/>
        </p:spPr>
        <p:txBody>
          <a:bodyPr wrap="square" rtlCol="0">
            <a:spAutoFit/>
          </a:bodyPr>
          <a:lstStyle/>
          <a:p>
            <a:r>
              <a:rPr lang="es-CO" dirty="0" smtClean="0">
                <a:solidFill>
                  <a:schemeClr val="bg2">
                    <a:lumMod val="10000"/>
                  </a:schemeClr>
                </a:solidFill>
              </a:rPr>
              <a:t>Los puntos importantes  que debemos saber para realizar el trabajo colaborativo son:</a:t>
            </a:r>
          </a:p>
          <a:p>
            <a:endParaRPr lang="es-CO" dirty="0">
              <a:solidFill>
                <a:schemeClr val="bg2">
                  <a:lumMod val="10000"/>
                </a:schemeClr>
              </a:solidFill>
            </a:endParaRPr>
          </a:p>
          <a:p>
            <a:pPr marL="285750" indent="-285750">
              <a:buFont typeface="Arial" panose="020B0604020202020204" pitchFamily="34" charset="0"/>
              <a:buChar char="•"/>
            </a:pPr>
            <a:r>
              <a:rPr lang="es-CO" dirty="0" smtClean="0">
                <a:solidFill>
                  <a:schemeClr val="bg2">
                    <a:lumMod val="10000"/>
                  </a:schemeClr>
                </a:solidFill>
              </a:rPr>
              <a:t>Realizar </a:t>
            </a:r>
            <a:r>
              <a:rPr lang="es-CO" b="1" dirty="0" err="1" smtClean="0">
                <a:solidFill>
                  <a:schemeClr val="bg2">
                    <a:lumMod val="10000"/>
                  </a:schemeClr>
                </a:solidFill>
              </a:rPr>
              <a:t>commits</a:t>
            </a:r>
            <a:r>
              <a:rPr lang="es-CO" b="1" dirty="0" smtClean="0">
                <a:solidFill>
                  <a:schemeClr val="bg2">
                    <a:lumMod val="10000"/>
                  </a:schemeClr>
                </a:solidFill>
              </a:rPr>
              <a:t> </a:t>
            </a:r>
            <a:r>
              <a:rPr lang="es-CO" dirty="0" smtClean="0">
                <a:solidFill>
                  <a:schemeClr val="bg2">
                    <a:lumMod val="10000"/>
                  </a:schemeClr>
                </a:solidFill>
              </a:rPr>
              <a:t>”documentados ” al repositorio.</a:t>
            </a:r>
          </a:p>
          <a:p>
            <a:pPr marL="285750" indent="-285750">
              <a:buFont typeface="Arial" panose="020B0604020202020204" pitchFamily="34" charset="0"/>
              <a:buChar char="•"/>
            </a:pPr>
            <a:r>
              <a:rPr lang="es-CO" dirty="0" smtClean="0">
                <a:solidFill>
                  <a:schemeClr val="bg2">
                    <a:lumMod val="10000"/>
                  </a:schemeClr>
                </a:solidFill>
              </a:rPr>
              <a:t>Trabajar con ramas.</a:t>
            </a:r>
          </a:p>
          <a:p>
            <a:pPr marL="285750" indent="-285750">
              <a:buFont typeface="Arial" panose="020B0604020202020204" pitchFamily="34" charset="0"/>
              <a:buChar char="•"/>
            </a:pPr>
            <a:r>
              <a:rPr lang="es-CO" dirty="0" smtClean="0">
                <a:solidFill>
                  <a:schemeClr val="bg2">
                    <a:lumMod val="10000"/>
                  </a:schemeClr>
                </a:solidFill>
              </a:rPr>
              <a:t>Subir/descargar cambios de </a:t>
            </a:r>
            <a:r>
              <a:rPr lang="es-CO" b="1" dirty="0" smtClean="0">
                <a:solidFill>
                  <a:schemeClr val="bg2">
                    <a:lumMod val="10000"/>
                  </a:schemeClr>
                </a:solidFill>
              </a:rPr>
              <a:t>repositorios remotos.</a:t>
            </a:r>
            <a:endParaRPr lang="es-CO" dirty="0">
              <a:solidFill>
                <a:schemeClr val="bg2">
                  <a:lumMod val="10000"/>
                </a:schemeClr>
              </a:solidFill>
            </a:endParaRPr>
          </a:p>
        </p:txBody>
      </p:sp>
    </p:spTree>
    <p:extLst>
      <p:ext uri="{BB962C8B-B14F-4D97-AF65-F5344CB8AC3E}">
        <p14:creationId xmlns:p14="http://schemas.microsoft.com/office/powerpoint/2010/main" val="67600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93D5A17-635A-4E90-9124-3A27F04E9CCF}"/>
              </a:ext>
            </a:extLst>
          </p:cNvPr>
          <p:cNvPicPr>
            <a:picLocks noChangeAspect="1"/>
          </p:cNvPicPr>
          <p:nvPr/>
        </p:nvPicPr>
        <p:blipFill>
          <a:blip r:embed="rId2"/>
          <a:stretch>
            <a:fillRect/>
          </a:stretch>
        </p:blipFill>
        <p:spPr>
          <a:xfrm>
            <a:off x="10106026" y="0"/>
            <a:ext cx="2085975" cy="781050"/>
          </a:xfrm>
          <a:prstGeom prst="rect">
            <a:avLst/>
          </a:prstGeom>
        </p:spPr>
      </p:pic>
      <p:sp>
        <p:nvSpPr>
          <p:cNvPr id="11" name="Rectángulo 10">
            <a:extLst>
              <a:ext uri="{FF2B5EF4-FFF2-40B4-BE49-F238E27FC236}">
                <a16:creationId xmlns:a16="http://schemas.microsoft.com/office/drawing/2014/main" id="{A6B80E82-56C7-4A86-A467-BB83AB030020}"/>
              </a:ext>
            </a:extLst>
          </p:cNvPr>
          <p:cNvSpPr/>
          <p:nvPr/>
        </p:nvSpPr>
        <p:spPr>
          <a:xfrm>
            <a:off x="4820920" y="3270807"/>
            <a:ext cx="6096000" cy="923330"/>
          </a:xfrm>
          <a:prstGeom prst="rect">
            <a:avLst/>
          </a:prstGeom>
        </p:spPr>
        <p:txBody>
          <a:bodyPr>
            <a:spAutoFit/>
          </a:bodyPr>
          <a:lstStyle/>
          <a:p>
            <a:r>
              <a:rPr lang="es-CO" dirty="0">
                <a:hlinkClick r:id="rId3"/>
              </a:rPr>
              <a:t/>
            </a:r>
            <a:br>
              <a:rPr lang="es-CO" dirty="0">
                <a:hlinkClick r:id="rId3"/>
              </a:rPr>
            </a:br>
            <a:r>
              <a:rPr lang="es-CO" dirty="0">
                <a:solidFill>
                  <a:srgbClr val="646464"/>
                </a:solidFill>
                <a:latin typeface="Overpass"/>
              </a:rPr>
              <a:t/>
            </a:r>
            <a:br>
              <a:rPr lang="es-CO" dirty="0">
                <a:solidFill>
                  <a:srgbClr val="646464"/>
                </a:solidFill>
                <a:latin typeface="Overpass"/>
              </a:rPr>
            </a:br>
            <a:endParaRPr lang="es-CO" dirty="0"/>
          </a:p>
        </p:txBody>
      </p:sp>
      <p:sp>
        <p:nvSpPr>
          <p:cNvPr id="6" name="Rectángulo 5">
            <a:extLst>
              <a:ext uri="{FF2B5EF4-FFF2-40B4-BE49-F238E27FC236}">
                <a16:creationId xmlns:a16="http://schemas.microsoft.com/office/drawing/2014/main" id="{D7395891-062F-4FD1-8447-A399200949A3}"/>
              </a:ext>
            </a:extLst>
          </p:cNvPr>
          <p:cNvSpPr/>
          <p:nvPr/>
        </p:nvSpPr>
        <p:spPr>
          <a:xfrm>
            <a:off x="2720492" y="390525"/>
            <a:ext cx="6751015" cy="523220"/>
          </a:xfrm>
          <a:prstGeom prst="rect">
            <a:avLst/>
          </a:prstGeom>
        </p:spPr>
        <p:txBody>
          <a:bodyPr wrap="square">
            <a:spAutoFit/>
          </a:bodyPr>
          <a:lstStyle/>
          <a:p>
            <a:pPr algn="ctr"/>
            <a:r>
              <a:rPr lang="es-CO" sz="2800" b="1" cap="all" dirty="0" smtClean="0">
                <a:latin typeface="Arial Narrow" panose="020B0606020202030204" pitchFamily="34" charset="0"/>
              </a:rPr>
              <a:t>Trabajo conjunto</a:t>
            </a:r>
            <a:endParaRPr lang="es-CO" dirty="0"/>
          </a:p>
        </p:txBody>
      </p:sp>
      <p:sp>
        <p:nvSpPr>
          <p:cNvPr id="3" name="CuadroTexto 2"/>
          <p:cNvSpPr txBox="1"/>
          <p:nvPr/>
        </p:nvSpPr>
        <p:spPr>
          <a:xfrm>
            <a:off x="156754" y="3549943"/>
            <a:ext cx="3997234" cy="1815882"/>
          </a:xfrm>
          <a:prstGeom prst="rect">
            <a:avLst/>
          </a:prstGeom>
          <a:noFill/>
        </p:spPr>
        <p:txBody>
          <a:bodyPr wrap="square" rtlCol="0">
            <a:spAutoFit/>
          </a:bodyPr>
          <a:lstStyle/>
          <a:p>
            <a:r>
              <a:rPr lang="es-CO" sz="1600" dirty="0" smtClean="0">
                <a:solidFill>
                  <a:schemeClr val="bg2">
                    <a:lumMod val="10000"/>
                  </a:schemeClr>
                </a:solidFill>
              </a:rPr>
              <a:t>Cada </a:t>
            </a:r>
            <a:r>
              <a:rPr lang="es-CO" sz="1600" b="1" dirty="0" err="1" smtClean="0">
                <a:solidFill>
                  <a:schemeClr val="bg2">
                    <a:lumMod val="10000"/>
                  </a:schemeClr>
                </a:solidFill>
              </a:rPr>
              <a:t>commit</a:t>
            </a:r>
            <a:r>
              <a:rPr lang="es-CO" sz="1600" dirty="0" smtClean="0">
                <a:solidFill>
                  <a:schemeClr val="bg2">
                    <a:lumMod val="10000"/>
                  </a:schemeClr>
                </a:solidFill>
              </a:rPr>
              <a:t> debe estar bien documentado, pues es una recomendación de buenas practicas que permite el flujo en el trabajo y una mejor evolución en los proyectos.</a:t>
            </a:r>
          </a:p>
          <a:p>
            <a:r>
              <a:rPr lang="es-CO" sz="1600" dirty="0" smtClean="0">
                <a:solidFill>
                  <a:schemeClr val="bg2">
                    <a:lumMod val="10000"/>
                  </a:schemeClr>
                </a:solidFill>
              </a:rPr>
              <a:t>Los desarrolladores ven la documentación de la versión y sobre esto se trabajara, por esto debe realizarse adecuadamente.</a:t>
            </a:r>
            <a:endParaRPr lang="es-CO" sz="1600" dirty="0">
              <a:solidFill>
                <a:schemeClr val="bg2">
                  <a:lumMod val="10000"/>
                </a:schemeClr>
              </a:solidFill>
            </a:endParaRPr>
          </a:p>
        </p:txBody>
      </p:sp>
      <p:pic>
        <p:nvPicPr>
          <p:cNvPr id="1026" name="Picture 2" descr="Resultado de imagen para commit g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093" y="1964586"/>
            <a:ext cx="1546707" cy="176788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4320540" y="4088552"/>
            <a:ext cx="3548380" cy="2308324"/>
          </a:xfrm>
          <a:prstGeom prst="rect">
            <a:avLst/>
          </a:prstGeom>
          <a:noFill/>
        </p:spPr>
        <p:txBody>
          <a:bodyPr wrap="square" rtlCol="0">
            <a:spAutoFit/>
          </a:bodyPr>
          <a:lstStyle/>
          <a:p>
            <a:r>
              <a:rPr lang="es-CO" sz="1600" dirty="0">
                <a:solidFill>
                  <a:schemeClr val="bg2">
                    <a:lumMod val="10000"/>
                  </a:schemeClr>
                </a:solidFill>
              </a:rPr>
              <a:t>Las </a:t>
            </a:r>
            <a:r>
              <a:rPr lang="es-CO" sz="1600" b="1" dirty="0">
                <a:solidFill>
                  <a:schemeClr val="bg2">
                    <a:lumMod val="10000"/>
                  </a:schemeClr>
                </a:solidFill>
              </a:rPr>
              <a:t>Ramas</a:t>
            </a:r>
            <a:r>
              <a:rPr lang="es-CO" sz="1600" dirty="0">
                <a:solidFill>
                  <a:schemeClr val="bg2">
                    <a:lumMod val="10000"/>
                  </a:schemeClr>
                </a:solidFill>
              </a:rPr>
              <a:t> son una bifurcación del proyecto, que permiten desarrollar diferentes partes de un software en </a:t>
            </a:r>
            <a:r>
              <a:rPr lang="es-CO" sz="1600" dirty="0" smtClean="0">
                <a:solidFill>
                  <a:schemeClr val="bg2">
                    <a:lumMod val="10000"/>
                  </a:schemeClr>
                </a:solidFill>
              </a:rPr>
              <a:t>paralelo. En trabajo conjunto, los desarrolladores crean una rama alterna, para realizar configuraciones y aportes al proyecto, para que posteriormente se fusione con la rama </a:t>
            </a:r>
            <a:r>
              <a:rPr lang="es-CO" sz="1600" b="1" dirty="0" smtClean="0">
                <a:solidFill>
                  <a:schemeClr val="bg2">
                    <a:lumMod val="10000"/>
                  </a:schemeClr>
                </a:solidFill>
              </a:rPr>
              <a:t>master </a:t>
            </a:r>
            <a:r>
              <a:rPr lang="es-CO" sz="1600" b="1" dirty="0" err="1" smtClean="0">
                <a:solidFill>
                  <a:schemeClr val="bg2">
                    <a:lumMod val="10000"/>
                  </a:schemeClr>
                </a:solidFill>
              </a:rPr>
              <a:t>branch</a:t>
            </a:r>
            <a:r>
              <a:rPr lang="es-CO" sz="1600" b="1" dirty="0" smtClean="0">
                <a:solidFill>
                  <a:schemeClr val="bg2">
                    <a:lumMod val="10000"/>
                  </a:schemeClr>
                </a:solidFill>
              </a:rPr>
              <a:t> </a:t>
            </a:r>
            <a:r>
              <a:rPr lang="es-CO" sz="1600" dirty="0" smtClean="0">
                <a:solidFill>
                  <a:schemeClr val="bg2">
                    <a:lumMod val="10000"/>
                  </a:schemeClr>
                </a:solidFill>
              </a:rPr>
              <a:t>(si así lo deseamos) </a:t>
            </a:r>
            <a:endParaRPr lang="es-CO" sz="1600" dirty="0">
              <a:solidFill>
                <a:schemeClr val="bg2">
                  <a:lumMod val="10000"/>
                </a:schemeClr>
              </a:solidFill>
            </a:endParaRPr>
          </a:p>
        </p:txBody>
      </p:sp>
      <p:sp>
        <p:nvSpPr>
          <p:cNvPr id="8" name="CuadroTexto 7"/>
          <p:cNvSpPr txBox="1"/>
          <p:nvPr/>
        </p:nvSpPr>
        <p:spPr>
          <a:xfrm>
            <a:off x="8039100" y="3549943"/>
            <a:ext cx="3378200" cy="2062103"/>
          </a:xfrm>
          <a:prstGeom prst="rect">
            <a:avLst/>
          </a:prstGeom>
          <a:noFill/>
        </p:spPr>
        <p:txBody>
          <a:bodyPr wrap="square" rtlCol="0">
            <a:spAutoFit/>
          </a:bodyPr>
          <a:lstStyle/>
          <a:p>
            <a:r>
              <a:rPr lang="es-CO" sz="1600" dirty="0">
                <a:solidFill>
                  <a:schemeClr val="bg2">
                    <a:lumMod val="10000"/>
                  </a:schemeClr>
                </a:solidFill>
              </a:rPr>
              <a:t>Subir / descargar cambios de repositorio remoto es muy útil, para almacenar los cambios realizados en el proyecto principal, para esto se usa: </a:t>
            </a:r>
          </a:p>
          <a:p>
            <a:pPr marL="285750" indent="-285750">
              <a:buFont typeface="Arial" panose="020B0604020202020204" pitchFamily="34" charset="0"/>
              <a:buChar char="•"/>
            </a:pPr>
            <a:r>
              <a:rPr lang="es-CO" sz="1600" b="1" dirty="0">
                <a:solidFill>
                  <a:schemeClr val="bg2">
                    <a:lumMod val="10000"/>
                  </a:schemeClr>
                </a:solidFill>
              </a:rPr>
              <a:t>Git </a:t>
            </a:r>
            <a:r>
              <a:rPr lang="es-CO" sz="1600" b="1" dirty="0" err="1">
                <a:solidFill>
                  <a:schemeClr val="bg2">
                    <a:lumMod val="10000"/>
                  </a:schemeClr>
                </a:solidFill>
              </a:rPr>
              <a:t>pull</a:t>
            </a:r>
            <a:r>
              <a:rPr lang="es-CO" sz="1600" dirty="0">
                <a:solidFill>
                  <a:schemeClr val="bg2">
                    <a:lumMod val="10000"/>
                  </a:schemeClr>
                </a:solidFill>
              </a:rPr>
              <a:t> obtiene los últimos cambios del repositorio y fusiona.</a:t>
            </a:r>
          </a:p>
          <a:p>
            <a:pPr marL="285750" indent="-285750">
              <a:buFont typeface="Arial" panose="020B0604020202020204" pitchFamily="34" charset="0"/>
              <a:buChar char="•"/>
            </a:pPr>
            <a:r>
              <a:rPr lang="es-CO" sz="1600" b="1" dirty="0">
                <a:solidFill>
                  <a:schemeClr val="bg2">
                    <a:lumMod val="10000"/>
                  </a:schemeClr>
                </a:solidFill>
              </a:rPr>
              <a:t>Git </a:t>
            </a:r>
            <a:r>
              <a:rPr lang="es-CO" sz="1600" b="1" dirty="0" err="1">
                <a:solidFill>
                  <a:schemeClr val="bg2">
                    <a:lumMod val="10000"/>
                  </a:schemeClr>
                </a:solidFill>
              </a:rPr>
              <a:t>push</a:t>
            </a:r>
            <a:r>
              <a:rPr lang="es-CO" sz="1600" dirty="0">
                <a:solidFill>
                  <a:schemeClr val="bg2">
                    <a:lumMod val="10000"/>
                  </a:schemeClr>
                </a:solidFill>
              </a:rPr>
              <a:t> envía los últimos </a:t>
            </a:r>
            <a:r>
              <a:rPr lang="es-CO" sz="1600" dirty="0" err="1">
                <a:solidFill>
                  <a:schemeClr val="bg2">
                    <a:lumMod val="10000"/>
                  </a:schemeClr>
                </a:solidFill>
              </a:rPr>
              <a:t>commits</a:t>
            </a:r>
            <a:r>
              <a:rPr lang="es-CO" sz="1600" dirty="0">
                <a:solidFill>
                  <a:schemeClr val="bg2">
                    <a:lumMod val="10000"/>
                  </a:schemeClr>
                </a:solidFill>
              </a:rPr>
              <a:t> al repositorio.</a:t>
            </a:r>
          </a:p>
        </p:txBody>
      </p:sp>
      <p:pic>
        <p:nvPicPr>
          <p:cNvPr id="1028" name="Picture 4" descr="Resultado de imagen para bifurcac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5292" y="2449268"/>
            <a:ext cx="1151408" cy="1375537"/>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p:cNvPicPr>
            <a:picLocks noChangeAspect="1"/>
          </p:cNvPicPr>
          <p:nvPr/>
        </p:nvPicPr>
        <p:blipFill>
          <a:blip r:embed="rId6"/>
          <a:stretch>
            <a:fillRect/>
          </a:stretch>
        </p:blipFill>
        <p:spPr>
          <a:xfrm>
            <a:off x="8894446" y="1964586"/>
            <a:ext cx="1438916" cy="1438916"/>
          </a:xfrm>
          <a:prstGeom prst="rect">
            <a:avLst/>
          </a:prstGeom>
        </p:spPr>
      </p:pic>
    </p:spTree>
    <p:extLst>
      <p:ext uri="{BB962C8B-B14F-4D97-AF65-F5344CB8AC3E}">
        <p14:creationId xmlns:p14="http://schemas.microsoft.com/office/powerpoint/2010/main" val="244444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Personalizado 3">
      <a:dk1>
        <a:srgbClr val="FFFFFF"/>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1169</TotalTime>
  <Words>739</Words>
  <Application>Microsoft Office PowerPoint</Application>
  <PresentationFormat>Panorámica</PresentationFormat>
  <Paragraphs>73</Paragraphs>
  <Slides>13</Slides>
  <Notes>0</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Títulos de diapositiva</vt:lpstr>
      </vt:variant>
      <vt:variant>
        <vt:i4>13</vt:i4>
      </vt:variant>
      <vt:variant>
        <vt:lpstr>Presentaciones personalizadas</vt:lpstr>
      </vt:variant>
      <vt:variant>
        <vt:i4>1</vt:i4>
      </vt:variant>
    </vt:vector>
  </HeadingPairs>
  <TitlesOfParts>
    <vt:vector size="22" baseType="lpstr">
      <vt:lpstr>Arial</vt:lpstr>
      <vt:lpstr>Arial Narrow</vt:lpstr>
      <vt:lpstr>Corbel</vt:lpstr>
      <vt:lpstr>Overpass</vt:lpstr>
      <vt:lpstr>Wingdings</vt:lpstr>
      <vt:lpstr>Wingdings 2</vt:lpstr>
      <vt:lpstr>Wingdings 3</vt:lpstr>
      <vt:lpstr>Módulo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personalizada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skillnet</dc:creator>
  <cp:lastModifiedBy>Miguel Pinzon</cp:lastModifiedBy>
  <cp:revision>72</cp:revision>
  <dcterms:created xsi:type="dcterms:W3CDTF">2018-01-29T20:30:26Z</dcterms:created>
  <dcterms:modified xsi:type="dcterms:W3CDTF">2018-03-01T18:00:57Z</dcterms:modified>
</cp:coreProperties>
</file>