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57" r:id="rId3"/>
    <p:sldId id="258" r:id="rId4"/>
    <p:sldId id="259" r:id="rId5"/>
    <p:sldId id="260" r:id="rId6"/>
    <p:sldId id="261" r:id="rId7"/>
    <p:sldId id="262" r:id="rId8"/>
    <p:sldId id="263" r:id="rId9"/>
    <p:sldId id="274" r:id="rId10"/>
    <p:sldId id="265" r:id="rId11"/>
    <p:sldId id="275" r:id="rId12"/>
    <p:sldId id="276" r:id="rId13"/>
    <p:sldId id="270" r:id="rId14"/>
    <p:sldId id="271" r:id="rId15"/>
    <p:sldId id="272"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none"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7/13/2024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1483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323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7/13/2024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04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65055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7/13/2024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26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454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4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7074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7/13/2024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9150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7/13/2024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0752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7/13/2024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91441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lIns="109728" tIns="109728" rIns="109728" bIns="9144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lIns="109728" tIns="109728" rIns="109728" bIns="91440" anchor="ctr"/>
          <a:lstStyle>
            <a:lvl1pPr algn="l">
              <a:defRPr sz="1200" spc="0" baseline="0">
                <a:solidFill>
                  <a:schemeClr val="tx1">
                    <a:lumMod val="75000"/>
                    <a:lumOff val="25000"/>
                  </a:schemeClr>
                </a:solidFill>
                <a:latin typeface="+mj-lt"/>
              </a:defRPr>
            </a:lvl1pPr>
          </a:lstStyle>
          <a:p>
            <a:fld id="{4AF8082C-0922-4249-A612-B415F5231620}" type="datetime1">
              <a:rPr lang="en-US" smtClean="0"/>
              <a:t>7/13/2024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lIns="109728" tIns="109728" rIns="109728" bIns="91440" anchor="ctr"/>
          <a:lstStyle>
            <a:lvl1pPr algn="l">
              <a:defRPr sz="12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1716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r" defTabSz="914400" rtl="0" eaLnBrk="1" latinLnBrk="0" hangingPunct="1">
        <a:lnSpc>
          <a:spcPct val="125000"/>
        </a:lnSpc>
        <a:spcBef>
          <a:spcPct val="0"/>
        </a:spcBef>
        <a:buNone/>
        <a:defRPr sz="40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Ixk6rcrKZV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udacity.com/blog/2021/03/how-self-driving-cars-work-sensor-systems.html" TargetMode="External"/><Relationship Id="rId3" Type="http://schemas.openxmlformats.org/officeDocument/2006/relationships/hyperlink" Target="https://en.wikipedia.org/" TargetMode="External"/><Relationship Id="rId7" Type="http://schemas.openxmlformats.org/officeDocument/2006/relationships/hyperlink" Target="https://www.azom.com/article.aspx?ArticleID=16424" TargetMode="External"/><Relationship Id="rId2" Type="http://schemas.openxmlformats.org/officeDocument/2006/relationships/hyperlink" Target="https://app.theconstruct.ai/Course/7" TargetMode="External"/><Relationship Id="rId1" Type="http://schemas.openxmlformats.org/officeDocument/2006/relationships/slideLayout" Target="../slideLayouts/slideLayout2.xml"/><Relationship Id="rId6" Type="http://schemas.openxmlformats.org/officeDocument/2006/relationships/hyperlink" Target="https://ubuntu.com/blog/ros-cve-alert-ensuring-security-for-robotics" TargetMode="External"/><Relationship Id="rId11" Type="http://schemas.openxmlformats.org/officeDocument/2006/relationships/image" Target="../media/image19.svg"/><Relationship Id="rId5" Type="http://schemas.openxmlformats.org/officeDocument/2006/relationships/hyperlink" Target="https://www.nhtsa.gov/technology-innovation/automated-vehicles-safety" TargetMode="External"/><Relationship Id="rId10" Type="http://schemas.openxmlformats.org/officeDocument/2006/relationships/image" Target="../media/image18.png"/><Relationship Id="rId4" Type="http://schemas.openxmlformats.org/officeDocument/2006/relationships/hyperlink" Target="https://resources.system-analysis.cadence.com/blog/msa2022-the-use-of-radar-technology-in-autonomous-vehicles" TargetMode="External"/><Relationship Id="rId9" Type="http://schemas.openxmlformats.org/officeDocument/2006/relationships/hyperlink" Target="https://www.automotiveworld.com/articles/lidars-for-self-driving-vehicles-a-technological-arms-ra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avOskar/Automatic_Vehicle_Course"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029F338-45CC-7E84-5E44-E0018DB11D25}"/>
              </a:ext>
            </a:extLst>
          </p:cNvPr>
          <p:cNvSpPr>
            <a:spLocks noGrp="1"/>
          </p:cNvSpPr>
          <p:nvPr>
            <p:ph type="ctrTitle"/>
          </p:nvPr>
        </p:nvSpPr>
        <p:spPr>
          <a:xfrm>
            <a:off x="1635103" y="1057522"/>
            <a:ext cx="4741843" cy="2173433"/>
          </a:xfrm>
        </p:spPr>
        <p:txBody>
          <a:bodyPr>
            <a:normAutofit/>
          </a:bodyPr>
          <a:lstStyle/>
          <a:p>
            <a:pPr algn="ctr"/>
            <a:r>
              <a:rPr lang="en-US" sz="4100" b="1" dirty="0">
                <a:solidFill>
                  <a:schemeClr val="bg1"/>
                </a:solidFill>
                <a:effectLst>
                  <a:reflection blurRad="6350" stA="50000" endA="300" endPos="50000" dist="29997" dir="5400000" sy="-100000" algn="bl" rotWithShape="0"/>
                </a:effectLst>
              </a:rPr>
              <a:t>ROS Autonomous Vehicles 101</a:t>
            </a:r>
          </a:p>
        </p:txBody>
      </p:sp>
      <p:sp>
        <p:nvSpPr>
          <p:cNvPr id="3" name="כותרת משנה 2">
            <a:extLst>
              <a:ext uri="{FF2B5EF4-FFF2-40B4-BE49-F238E27FC236}">
                <a16:creationId xmlns:a16="http://schemas.microsoft.com/office/drawing/2014/main" id="{139E4609-7962-CBB7-3E55-9054DDB8664B}"/>
              </a:ext>
            </a:extLst>
          </p:cNvPr>
          <p:cNvSpPr>
            <a:spLocks noGrp="1"/>
          </p:cNvSpPr>
          <p:nvPr>
            <p:ph type="subTitle" idx="1"/>
          </p:nvPr>
        </p:nvSpPr>
        <p:spPr>
          <a:xfrm>
            <a:off x="1635104" y="3751119"/>
            <a:ext cx="4797502" cy="2594215"/>
          </a:xfrm>
        </p:spPr>
        <p:txBody>
          <a:bodyPr anchor="t">
            <a:noAutofit/>
          </a:bodyPr>
          <a:lstStyle/>
          <a:p>
            <a:pPr algn="r"/>
            <a:r>
              <a:rPr lang="he-IL" sz="2000" dirty="0">
                <a:solidFill>
                  <a:schemeClr val="tx1">
                    <a:lumMod val="75000"/>
                    <a:lumOff val="25000"/>
                  </a:schemeClr>
                </a:solidFill>
              </a:rPr>
              <a:t>מגישות:</a:t>
            </a:r>
          </a:p>
          <a:p>
            <a:pPr algn="r"/>
            <a:r>
              <a:rPr lang="he-IL" sz="2000" dirty="0">
                <a:solidFill>
                  <a:schemeClr val="tx1">
                    <a:lumMod val="75000"/>
                    <a:lumOff val="25000"/>
                  </a:schemeClr>
                </a:solidFill>
              </a:rPr>
              <a:t>תו אוסקר 206871584</a:t>
            </a:r>
          </a:p>
          <a:p>
            <a:pPr algn="r"/>
            <a:r>
              <a:rPr lang="he-IL" sz="2000" dirty="0" err="1">
                <a:solidFill>
                  <a:schemeClr val="tx1">
                    <a:lumMod val="75000"/>
                    <a:lumOff val="25000"/>
                  </a:schemeClr>
                </a:solidFill>
              </a:rPr>
              <a:t>שילת</a:t>
            </a:r>
            <a:r>
              <a:rPr lang="he-IL" sz="2000" dirty="0">
                <a:solidFill>
                  <a:schemeClr val="tx1">
                    <a:lumMod val="75000"/>
                    <a:lumOff val="25000"/>
                  </a:schemeClr>
                </a:solidFill>
              </a:rPr>
              <a:t> בר דרור 206451114</a:t>
            </a:r>
          </a:p>
          <a:p>
            <a:pPr algn="r"/>
            <a:r>
              <a:rPr lang="he-IL" sz="2000" dirty="0">
                <a:solidFill>
                  <a:schemeClr val="tx1">
                    <a:lumMod val="75000"/>
                    <a:lumOff val="25000"/>
                  </a:schemeClr>
                </a:solidFill>
              </a:rPr>
              <a:t>ליהי שמש 209169994</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5486BB-BACD-D267-0805-044D0D89867E}"/>
              </a:ext>
            </a:extLst>
          </p:cNvPr>
          <p:cNvPicPr>
            <a:picLocks noChangeAspect="1"/>
          </p:cNvPicPr>
          <p:nvPr/>
        </p:nvPicPr>
        <p:blipFill rotWithShape="1">
          <a:blip r:embed="rId2"/>
          <a:srcRect l="25844" r="30422"/>
          <a:stretch/>
        </p:blipFill>
        <p:spPr>
          <a:xfrm>
            <a:off x="6859936" y="-2"/>
            <a:ext cx="5332064" cy="6858002"/>
          </a:xfrm>
          <a:prstGeom prst="rect">
            <a:avLst/>
          </a:prstGeom>
        </p:spPr>
      </p:pic>
      <p:sp>
        <p:nvSpPr>
          <p:cNvPr id="5" name="תיבת טקסט 4">
            <a:extLst>
              <a:ext uri="{FF2B5EF4-FFF2-40B4-BE49-F238E27FC236}">
                <a16:creationId xmlns:a16="http://schemas.microsoft.com/office/drawing/2014/main" id="{6B983AEF-AA8C-3D4E-1B79-E72B58285F2D}"/>
              </a:ext>
            </a:extLst>
          </p:cNvPr>
          <p:cNvSpPr txBox="1"/>
          <p:nvPr/>
        </p:nvSpPr>
        <p:spPr>
          <a:xfrm>
            <a:off x="3169700" y="267408"/>
            <a:ext cx="1367683" cy="369332"/>
          </a:xfrm>
          <a:prstGeom prst="rect">
            <a:avLst/>
          </a:prstGeom>
          <a:noFill/>
        </p:spPr>
        <p:txBody>
          <a:bodyPr wrap="none" rtlCol="1">
            <a:spAutoFit/>
          </a:bodyPr>
          <a:lstStyle/>
          <a:p>
            <a:r>
              <a:rPr lang="he-IL" dirty="0">
                <a:hlinkClick r:id="rId3"/>
              </a:rPr>
              <a:t>קישור </a:t>
            </a:r>
            <a:r>
              <a:rPr lang="he-IL" dirty="0" err="1">
                <a:hlinkClick r:id="rId3"/>
              </a:rPr>
              <a:t>ליוטיוב</a:t>
            </a:r>
            <a:endParaRPr lang="he-IL" dirty="0"/>
          </a:p>
        </p:txBody>
      </p:sp>
    </p:spTree>
    <p:extLst>
      <p:ext uri="{BB962C8B-B14F-4D97-AF65-F5344CB8AC3E}">
        <p14:creationId xmlns:p14="http://schemas.microsoft.com/office/powerpoint/2010/main" val="32476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12187426"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11504FA-B3FD-708B-F7DC-850140AF38EC}"/>
              </a:ext>
            </a:extLst>
          </p:cNvPr>
          <p:cNvSpPr>
            <a:spLocks noGrp="1"/>
          </p:cNvSpPr>
          <p:nvPr>
            <p:ph type="title"/>
          </p:nvPr>
        </p:nvSpPr>
        <p:spPr>
          <a:xfrm>
            <a:off x="573818" y="-57174"/>
            <a:ext cx="6623040" cy="1140580"/>
          </a:xfrm>
        </p:spPr>
        <p:txBody>
          <a:bodyPr>
            <a:normAutofit/>
          </a:bodyPr>
          <a:lstStyle/>
          <a:p>
            <a:pPr algn="ctr"/>
            <a:r>
              <a:rPr lang="en-US" b="1" dirty="0">
                <a:ln>
                  <a:solidFill>
                    <a:schemeClr val="accent3">
                      <a:lumMod val="50000"/>
                    </a:schemeClr>
                  </a:solidFill>
                </a:ln>
              </a:rPr>
              <a:t>CAN-Bus </a:t>
            </a:r>
            <a:endParaRPr lang="he-IL" dirty="0"/>
          </a:p>
        </p:txBody>
      </p:sp>
      <p:sp>
        <p:nvSpPr>
          <p:cNvPr id="3" name="מציין מיקום תוכן 2">
            <a:extLst>
              <a:ext uri="{FF2B5EF4-FFF2-40B4-BE49-F238E27FC236}">
                <a16:creationId xmlns:a16="http://schemas.microsoft.com/office/drawing/2014/main" id="{E0C997EC-EE93-1A73-284D-179A16014E5A}"/>
              </a:ext>
            </a:extLst>
          </p:cNvPr>
          <p:cNvSpPr>
            <a:spLocks noGrp="1"/>
          </p:cNvSpPr>
          <p:nvPr>
            <p:ph idx="1"/>
          </p:nvPr>
        </p:nvSpPr>
        <p:spPr>
          <a:xfrm>
            <a:off x="287529" y="1159517"/>
            <a:ext cx="7759191" cy="4940782"/>
          </a:xfrm>
        </p:spPr>
        <p:txBody>
          <a:bodyPr anchor="t">
            <a:normAutofit fontScale="85000" lnSpcReduction="10000"/>
          </a:bodyPr>
          <a:lstStyle/>
          <a:p>
            <a:pPr marL="0" indent="0" rtl="0">
              <a:lnSpc>
                <a:spcPct val="130000"/>
              </a:lnSpc>
              <a:buNone/>
            </a:pPr>
            <a:r>
              <a:rPr lang="en-US" dirty="0"/>
              <a:t>CAN Bus is a vehicle serial communication bus standard, designed to allow devices and processors to communicate with each other’s applications.</a:t>
            </a:r>
          </a:p>
          <a:p>
            <a:pPr marL="0" indent="0" rtl="0">
              <a:lnSpc>
                <a:spcPct val="130000"/>
              </a:lnSpc>
              <a:buNone/>
            </a:pPr>
            <a:r>
              <a:rPr lang="en-US" dirty="0"/>
              <a:t>CAN Bus stands for “Controller Area Network”. It consists of two electrical wires called “</a:t>
            </a:r>
            <a:r>
              <a:rPr lang="en-US" dirty="0" err="1"/>
              <a:t>CAN_Low</a:t>
            </a:r>
            <a:r>
              <a:rPr lang="en-US" dirty="0"/>
              <a:t>” and “</a:t>
            </a:r>
            <a:r>
              <a:rPr lang="en-US" dirty="0" err="1"/>
              <a:t>CAN_High</a:t>
            </a:r>
            <a:r>
              <a:rPr lang="en-US" dirty="0"/>
              <a:t>”. The information within each vehicle is being transmitted by an “Electronic Control Unit”. </a:t>
            </a:r>
          </a:p>
          <a:p>
            <a:pPr marL="0" indent="0" rtl="0">
              <a:lnSpc>
                <a:spcPct val="130000"/>
              </a:lnSpc>
              <a:buNone/>
            </a:pPr>
            <a:r>
              <a:rPr lang="en-US" dirty="0"/>
              <a:t>The CAN communication bus is designed for robust performance within harsh environments, primarily in industrial and automotive applications.</a:t>
            </a:r>
          </a:p>
          <a:p>
            <a:pPr marL="0" indent="0" rtl="0">
              <a:lnSpc>
                <a:spcPct val="130000"/>
              </a:lnSpc>
              <a:buNone/>
            </a:pPr>
            <a:r>
              <a:rPr lang="en-US" dirty="0"/>
              <a:t>Nodes or electronic control units (called ECUs) are something can be considered as body parts that are interconnected through the CAN bus to make a full body.</a:t>
            </a:r>
          </a:p>
          <a:p>
            <a:pPr marL="0" indent="0" rtl="0">
              <a:lnSpc>
                <a:spcPct val="130000"/>
              </a:lnSpc>
              <a:buNone/>
            </a:pPr>
            <a:r>
              <a:rPr lang="en-US" dirty="0"/>
              <a:t>Some of the benefits of the CAN-Bus are:</a:t>
            </a:r>
          </a:p>
          <a:p>
            <a:pPr marL="0" indent="0" rtl="0">
              <a:lnSpc>
                <a:spcPct val="130000"/>
              </a:lnSpc>
              <a:buNone/>
            </a:pPr>
            <a:r>
              <a:rPr lang="en-US" dirty="0"/>
              <a:t>Low-cost, Speed, Flexibility:  well-known and can add and remove nodes easily, its Efficiency and one of the best advantages of CAN - reduced amount of wiring in combination with an ingenious prevention of message collision.</a:t>
            </a:r>
          </a:p>
          <a:p>
            <a:pPr>
              <a:lnSpc>
                <a:spcPct val="130000"/>
              </a:lnSpc>
            </a:pPr>
            <a:endParaRPr lang="he-IL" sz="1000" dirty="0"/>
          </a:p>
        </p:txBody>
      </p:sp>
      <p:pic>
        <p:nvPicPr>
          <p:cNvPr id="4" name="Picture 4" descr="CAN Bus Protocol: The Ultimate Guide (2023)">
            <a:extLst>
              <a:ext uri="{FF2B5EF4-FFF2-40B4-BE49-F238E27FC236}">
                <a16:creationId xmlns:a16="http://schemas.microsoft.com/office/drawing/2014/main" id="{8965D15B-E389-7025-D562-773057D2FC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48742" y="2638853"/>
            <a:ext cx="3899522" cy="185227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75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FB1DE58-3CC4-8648-23E9-5C0A6255EA8A}"/>
              </a:ext>
            </a:extLst>
          </p:cNvPr>
          <p:cNvSpPr txBox="1"/>
          <p:nvPr/>
        </p:nvSpPr>
        <p:spPr>
          <a:xfrm>
            <a:off x="3048000" y="101600"/>
            <a:ext cx="6096000" cy="769763"/>
          </a:xfrm>
          <a:prstGeom prst="rect">
            <a:avLst/>
          </a:prstGeom>
          <a:noFill/>
        </p:spPr>
        <p:txBody>
          <a:bodyPr wrap="square">
            <a:spAutoFit/>
          </a:bodyPr>
          <a:lstStyle/>
          <a:p>
            <a:pPr algn="ctr">
              <a:lnSpc>
                <a:spcPct val="115000"/>
              </a:lnSpc>
            </a:pPr>
            <a:r>
              <a:rPr lang="en-US" sz="4000" dirty="0">
                <a:ln>
                  <a:solidFill>
                    <a:schemeClr val="accent3">
                      <a:lumMod val="50000"/>
                    </a:schemeClr>
                  </a:solidFill>
                </a:ln>
              </a:rPr>
              <a:t>Code</a:t>
            </a:r>
            <a:endParaRPr lang="he-IL" sz="4000" dirty="0"/>
          </a:p>
        </p:txBody>
      </p:sp>
      <p:pic>
        <p:nvPicPr>
          <p:cNvPr id="4" name="תמונה 3">
            <a:extLst>
              <a:ext uri="{FF2B5EF4-FFF2-40B4-BE49-F238E27FC236}">
                <a16:creationId xmlns:a16="http://schemas.microsoft.com/office/drawing/2014/main" id="{1EBD2DB7-79E0-F76B-7FE3-FA8DC8847D03}"/>
              </a:ext>
            </a:extLst>
          </p:cNvPr>
          <p:cNvPicPr>
            <a:picLocks noChangeAspect="1"/>
          </p:cNvPicPr>
          <p:nvPr/>
        </p:nvPicPr>
        <p:blipFill>
          <a:blip r:embed="rId2"/>
          <a:stretch>
            <a:fillRect/>
          </a:stretch>
        </p:blipFill>
        <p:spPr>
          <a:xfrm>
            <a:off x="401210" y="871363"/>
            <a:ext cx="4824084" cy="5397357"/>
          </a:xfrm>
          <a:prstGeom prst="rect">
            <a:avLst/>
          </a:prstGeom>
        </p:spPr>
      </p:pic>
      <p:pic>
        <p:nvPicPr>
          <p:cNvPr id="5" name="תמונה 4">
            <a:extLst>
              <a:ext uri="{FF2B5EF4-FFF2-40B4-BE49-F238E27FC236}">
                <a16:creationId xmlns:a16="http://schemas.microsoft.com/office/drawing/2014/main" id="{C09B7719-5FCD-ADED-FC60-DB745E24630E}"/>
              </a:ext>
            </a:extLst>
          </p:cNvPr>
          <p:cNvPicPr>
            <a:picLocks noChangeAspect="1"/>
          </p:cNvPicPr>
          <p:nvPr/>
        </p:nvPicPr>
        <p:blipFill>
          <a:blip r:embed="rId3"/>
          <a:stretch>
            <a:fillRect/>
          </a:stretch>
        </p:blipFill>
        <p:spPr>
          <a:xfrm>
            <a:off x="5712057" y="1534277"/>
            <a:ext cx="6078733" cy="4066510"/>
          </a:xfrm>
          <a:prstGeom prst="rect">
            <a:avLst/>
          </a:prstGeom>
        </p:spPr>
      </p:pic>
    </p:spTree>
    <p:extLst>
      <p:ext uri="{BB962C8B-B14F-4D97-AF65-F5344CB8AC3E}">
        <p14:creationId xmlns:p14="http://schemas.microsoft.com/office/powerpoint/2010/main" val="150142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FB1DE58-3CC4-8648-23E9-5C0A6255EA8A}"/>
              </a:ext>
            </a:extLst>
          </p:cNvPr>
          <p:cNvSpPr txBox="1"/>
          <p:nvPr/>
        </p:nvSpPr>
        <p:spPr>
          <a:xfrm>
            <a:off x="3048000" y="101600"/>
            <a:ext cx="6096000" cy="769763"/>
          </a:xfrm>
          <a:prstGeom prst="rect">
            <a:avLst/>
          </a:prstGeom>
          <a:noFill/>
        </p:spPr>
        <p:txBody>
          <a:bodyPr wrap="square">
            <a:spAutoFit/>
          </a:bodyPr>
          <a:lstStyle/>
          <a:p>
            <a:pPr algn="ctr">
              <a:lnSpc>
                <a:spcPct val="115000"/>
              </a:lnSpc>
            </a:pPr>
            <a:r>
              <a:rPr lang="en-US" sz="4000" dirty="0">
                <a:ln>
                  <a:solidFill>
                    <a:schemeClr val="accent3">
                      <a:lumMod val="50000"/>
                    </a:schemeClr>
                  </a:solidFill>
                </a:ln>
              </a:rPr>
              <a:t>Code</a:t>
            </a:r>
            <a:endParaRPr lang="he-IL" sz="4000" dirty="0"/>
          </a:p>
        </p:txBody>
      </p:sp>
      <p:pic>
        <p:nvPicPr>
          <p:cNvPr id="2" name="תמונה 1">
            <a:extLst>
              <a:ext uri="{FF2B5EF4-FFF2-40B4-BE49-F238E27FC236}">
                <a16:creationId xmlns:a16="http://schemas.microsoft.com/office/drawing/2014/main" id="{D2876B66-B6E7-B7E5-7920-4D7CF447CDB9}"/>
              </a:ext>
            </a:extLst>
          </p:cNvPr>
          <p:cNvPicPr>
            <a:picLocks noChangeAspect="1"/>
          </p:cNvPicPr>
          <p:nvPr/>
        </p:nvPicPr>
        <p:blipFill>
          <a:blip r:embed="rId2"/>
          <a:stretch>
            <a:fillRect/>
          </a:stretch>
        </p:blipFill>
        <p:spPr>
          <a:xfrm>
            <a:off x="179308" y="879116"/>
            <a:ext cx="6164103" cy="5582644"/>
          </a:xfrm>
          <a:prstGeom prst="rect">
            <a:avLst/>
          </a:prstGeom>
        </p:spPr>
      </p:pic>
      <p:pic>
        <p:nvPicPr>
          <p:cNvPr id="6" name="תמונה 5">
            <a:extLst>
              <a:ext uri="{FF2B5EF4-FFF2-40B4-BE49-F238E27FC236}">
                <a16:creationId xmlns:a16="http://schemas.microsoft.com/office/drawing/2014/main" id="{8C2931B6-D033-7AAE-21B5-19457B9040C9}"/>
              </a:ext>
            </a:extLst>
          </p:cNvPr>
          <p:cNvPicPr>
            <a:picLocks noChangeAspect="1"/>
          </p:cNvPicPr>
          <p:nvPr/>
        </p:nvPicPr>
        <p:blipFill>
          <a:blip r:embed="rId3"/>
          <a:stretch>
            <a:fillRect/>
          </a:stretch>
        </p:blipFill>
        <p:spPr>
          <a:xfrm>
            <a:off x="6549937" y="879116"/>
            <a:ext cx="5570943" cy="5582644"/>
          </a:xfrm>
          <a:prstGeom prst="rect">
            <a:avLst/>
          </a:prstGeom>
        </p:spPr>
      </p:pic>
    </p:spTree>
    <p:extLst>
      <p:ext uri="{BB962C8B-B14F-4D97-AF65-F5344CB8AC3E}">
        <p14:creationId xmlns:p14="http://schemas.microsoft.com/office/powerpoint/2010/main" val="347726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12187426"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A82ED2D-1E8B-F5BB-3746-784CA37AB167}"/>
              </a:ext>
            </a:extLst>
          </p:cNvPr>
          <p:cNvSpPr>
            <a:spLocks noGrp="1"/>
          </p:cNvSpPr>
          <p:nvPr>
            <p:ph type="title"/>
          </p:nvPr>
        </p:nvSpPr>
        <p:spPr>
          <a:xfrm>
            <a:off x="665258" y="-32004"/>
            <a:ext cx="6623040" cy="1140580"/>
          </a:xfrm>
        </p:spPr>
        <p:txBody>
          <a:bodyPr>
            <a:normAutofit/>
          </a:bodyPr>
          <a:lstStyle/>
          <a:p>
            <a:pPr algn="ctr"/>
            <a:r>
              <a:rPr lang="en-US" b="1" dirty="0">
                <a:ln>
                  <a:solidFill>
                    <a:schemeClr val="accent3">
                      <a:lumMod val="50000"/>
                    </a:schemeClr>
                  </a:solidFill>
                </a:ln>
              </a:rPr>
              <a:t>Conclusion</a:t>
            </a:r>
            <a:endParaRPr lang="he-IL" dirty="0"/>
          </a:p>
        </p:txBody>
      </p:sp>
      <p:sp>
        <p:nvSpPr>
          <p:cNvPr id="3" name="מציין מיקום תוכן 2">
            <a:extLst>
              <a:ext uri="{FF2B5EF4-FFF2-40B4-BE49-F238E27FC236}">
                <a16:creationId xmlns:a16="http://schemas.microsoft.com/office/drawing/2014/main" id="{08C4D426-2A62-27C6-1409-9DE209635765}"/>
              </a:ext>
            </a:extLst>
          </p:cNvPr>
          <p:cNvSpPr>
            <a:spLocks noGrp="1"/>
          </p:cNvSpPr>
          <p:nvPr>
            <p:ph idx="1"/>
          </p:nvPr>
        </p:nvSpPr>
        <p:spPr>
          <a:xfrm>
            <a:off x="111760" y="1172584"/>
            <a:ext cx="7853679" cy="4730375"/>
          </a:xfrm>
        </p:spPr>
        <p:txBody>
          <a:bodyPr anchor="t">
            <a:normAutofit lnSpcReduction="10000"/>
          </a:bodyPr>
          <a:lstStyle/>
          <a:p>
            <a:pPr marL="0" indent="0" rtl="0">
              <a:lnSpc>
                <a:spcPct val="130000"/>
              </a:lnSpc>
              <a:buNone/>
            </a:pPr>
            <a:r>
              <a:rPr lang="en-US" dirty="0"/>
              <a:t>As for today, it seems like the autonomous vehicle will have a big impact on the future of how we live and navigate around. </a:t>
            </a:r>
          </a:p>
          <a:p>
            <a:pPr marL="0" indent="0" rtl="0">
              <a:lnSpc>
                <a:spcPct val="130000"/>
              </a:lnSpc>
              <a:buNone/>
            </a:pPr>
            <a:r>
              <a:rPr lang="en-US" dirty="0"/>
              <a:t>While the future might seem a lot better thank to what those technologies can offer us, there are some very important considerations such as safety and comfort  of the future users that we have to consider.</a:t>
            </a:r>
          </a:p>
          <a:p>
            <a:pPr marL="0" indent="0" rtl="0">
              <a:lnSpc>
                <a:spcPct val="130000"/>
              </a:lnSpc>
              <a:buNone/>
            </a:pPr>
            <a:r>
              <a:rPr lang="en-US" dirty="0"/>
              <a:t>Before going all out, the safety, security and quality of the mechanisms must be taken into consideration. The sooner we find problems the better and easier it will be for us to fix it to make it more reliable.</a:t>
            </a:r>
          </a:p>
          <a:p>
            <a:pPr marL="0" indent="0" rtl="0">
              <a:lnSpc>
                <a:spcPct val="130000"/>
              </a:lnSpc>
              <a:buNone/>
            </a:pPr>
            <a:r>
              <a:rPr lang="en-US" dirty="0"/>
              <a:t>In addition, with the ever growing technology, cyber protection needed to be maintained periodically so that our vehicles will be protected from attacks.</a:t>
            </a:r>
          </a:p>
          <a:p>
            <a:pPr>
              <a:lnSpc>
                <a:spcPct val="130000"/>
              </a:lnSpc>
            </a:pPr>
            <a:endParaRPr lang="he-IL" sz="1100" dirty="0"/>
          </a:p>
        </p:txBody>
      </p:sp>
      <p:pic>
        <p:nvPicPr>
          <p:cNvPr id="7" name="Graphic 6" descr="מכונית">
            <a:extLst>
              <a:ext uri="{FF2B5EF4-FFF2-40B4-BE49-F238E27FC236}">
                <a16:creationId xmlns:a16="http://schemas.microsoft.com/office/drawing/2014/main" id="{8023531A-ABDD-6C87-21B0-C37022D7B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1163" y="2091462"/>
            <a:ext cx="3004022" cy="3004022"/>
          </a:xfrm>
          <a:prstGeom prst="rect">
            <a:avLst/>
          </a:prstGeom>
        </p:spPr>
      </p:pic>
      <p:sp>
        <p:nvSpPr>
          <p:cNvPr id="18" name="Rectangle 17">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433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12187426"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33D3469-0917-C9A2-0E5A-32D796AC2E77}"/>
              </a:ext>
            </a:extLst>
          </p:cNvPr>
          <p:cNvSpPr>
            <a:spLocks noGrp="1"/>
          </p:cNvSpPr>
          <p:nvPr>
            <p:ph type="title"/>
          </p:nvPr>
        </p:nvSpPr>
        <p:spPr>
          <a:xfrm>
            <a:off x="583978" y="-109080"/>
            <a:ext cx="6623040" cy="1140580"/>
          </a:xfrm>
        </p:spPr>
        <p:txBody>
          <a:bodyPr>
            <a:normAutofit/>
          </a:bodyPr>
          <a:lstStyle/>
          <a:p>
            <a:pPr algn="ctr"/>
            <a:r>
              <a:rPr lang="en-US" altLang="en-US" b="1" dirty="0">
                <a:ln>
                  <a:solidFill>
                    <a:schemeClr val="accent3">
                      <a:lumMod val="50000"/>
                    </a:schemeClr>
                  </a:solidFill>
                </a:ln>
              </a:rPr>
              <a:t>Bibliography</a:t>
            </a:r>
            <a:endParaRPr lang="he-IL" dirty="0"/>
          </a:p>
        </p:txBody>
      </p:sp>
      <p:sp>
        <p:nvSpPr>
          <p:cNvPr id="3" name="מציין מיקום תוכן 2">
            <a:extLst>
              <a:ext uri="{FF2B5EF4-FFF2-40B4-BE49-F238E27FC236}">
                <a16:creationId xmlns:a16="http://schemas.microsoft.com/office/drawing/2014/main" id="{A1576657-8F71-72C8-DB2A-73AEA7398EA5}"/>
              </a:ext>
            </a:extLst>
          </p:cNvPr>
          <p:cNvSpPr>
            <a:spLocks noGrp="1"/>
          </p:cNvSpPr>
          <p:nvPr>
            <p:ph idx="1"/>
          </p:nvPr>
        </p:nvSpPr>
        <p:spPr>
          <a:xfrm>
            <a:off x="59073" y="1383384"/>
            <a:ext cx="8024378" cy="4843805"/>
          </a:xfrm>
        </p:spPr>
        <p:txBody>
          <a:bodyPr anchor="t">
            <a:normAutofit fontScale="92500" lnSpcReduction="20000"/>
          </a:bodyPr>
          <a:lstStyle/>
          <a:p>
            <a:pPr algn="ctr" rtl="0">
              <a:lnSpc>
                <a:spcPct val="107000"/>
              </a:lnSpc>
              <a:spcAft>
                <a:spcPts val="800"/>
              </a:spcAft>
            </a:pPr>
            <a:r>
              <a:rPr lang="en-US" sz="20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https://app.theconstruct.ai/Course/7</a:t>
            </a:r>
            <a:endParaRPr lang="en-US" sz="2000" u="sng"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algn="ctr" rtl="0">
              <a:lnSpc>
                <a:spcPct val="107000"/>
              </a:lnSpc>
              <a:spcAft>
                <a:spcPts val="800"/>
              </a:spcAft>
            </a:pPr>
            <a:r>
              <a:rPr lang="he-IL" u="sng" dirty="0">
                <a:effectLst/>
                <a:latin typeface="Calibri" panose="020F0502020204030204" pitchFamily="34" charset="0"/>
                <a:ea typeface="Calibri" panose="020F0502020204030204" pitchFamily="34" charset="0"/>
                <a:cs typeface="Arial" panose="020B0604020202020204" pitchFamily="34" charset="0"/>
                <a:hlinkClick r:id="rId3"/>
              </a:rPr>
              <a:t>https://en.wikipedia.org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he-IL" sz="1400" u="sng" dirty="0">
                <a:effectLst/>
                <a:latin typeface="Calibri" panose="020F0502020204030204" pitchFamily="34" charset="0"/>
                <a:ea typeface="Calibri" panose="020F0502020204030204" pitchFamily="34" charset="0"/>
                <a:cs typeface="Arial" panose="020B0604020202020204" pitchFamily="34" charset="0"/>
                <a:hlinkClick r:id="rId4"/>
              </a:rPr>
              <a:t>https://resources.system-analysis.cadence.com/blog/msa2022-the-use-of-radar-technology-in-autonomous-vehicles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he-IL" u="sng" dirty="0">
                <a:effectLst/>
                <a:latin typeface="Calibri" panose="020F0502020204030204" pitchFamily="34" charset="0"/>
                <a:ea typeface="Calibri" panose="020F0502020204030204" pitchFamily="34" charset="0"/>
                <a:cs typeface="Arial" panose="020B0604020202020204" pitchFamily="34" charset="0"/>
                <a:hlinkClick r:id="rId5"/>
              </a:rPr>
              <a:t>https://www.nhtsa.gov/technology-innovation/automated-vehicles-safety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en-US" u="sng" dirty="0">
                <a:effectLst/>
                <a:latin typeface="Calibri" panose="020F0502020204030204" pitchFamily="34" charset="0"/>
                <a:ea typeface="Calibri" panose="020F0502020204030204" pitchFamily="34" charset="0"/>
                <a:cs typeface="Arial" panose="020B0604020202020204" pitchFamily="34" charset="0"/>
                <a:hlinkClick r:id="rId6"/>
              </a:rPr>
              <a:t>https://ubuntu.com/blog/ros-cve-alert-ensuring-security-for-robotics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en-US" u="sng" dirty="0">
                <a:effectLst/>
                <a:latin typeface="Calibri" panose="020F0502020204030204" pitchFamily="34" charset="0"/>
                <a:ea typeface="Calibri" panose="020F0502020204030204" pitchFamily="34" charset="0"/>
                <a:cs typeface="Arial" panose="020B0604020202020204" pitchFamily="34" charset="0"/>
                <a:hlinkClick r:id="rId7"/>
              </a:rPr>
              <a:t>https://www.azom.com/article.aspx?ArticleID=16424</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en-US" sz="1900" u="sng" dirty="0">
                <a:effectLst/>
                <a:latin typeface="Calibri" panose="020F0502020204030204" pitchFamily="34" charset="0"/>
                <a:ea typeface="Calibri" panose="020F0502020204030204" pitchFamily="34" charset="0"/>
                <a:cs typeface="Arial" panose="020B0604020202020204" pitchFamily="34" charset="0"/>
                <a:hlinkClick r:id="rId8"/>
              </a:rPr>
              <a:t>https://www.udacity.com/blog/2021/03/how-self-driving-cars-work-sensor-systems.html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30000"/>
              </a:lnSpc>
              <a:spcAft>
                <a:spcPts val="800"/>
              </a:spcAft>
            </a:pPr>
            <a:r>
              <a:rPr lang="en-US" sz="1600" u="sng" dirty="0">
                <a:effectLst/>
                <a:latin typeface="Calibri" panose="020F0502020204030204" pitchFamily="34" charset="0"/>
                <a:ea typeface="Calibri" panose="020F0502020204030204" pitchFamily="34" charset="0"/>
                <a:cs typeface="Arial" panose="020B0604020202020204" pitchFamily="34" charset="0"/>
                <a:hlinkClick r:id="rId9"/>
              </a:rPr>
              <a:t>https://www.automotiveworld.com/articles/lidars-for-self-driving-vehicles-a-technological-arms-race/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30000"/>
              </a:lnSpc>
            </a:pPr>
            <a:endParaRPr lang="he-IL" sz="700" dirty="0"/>
          </a:p>
        </p:txBody>
      </p:sp>
      <p:pic>
        <p:nvPicPr>
          <p:cNvPr id="7" name="Graphic 6" descr="ספרים">
            <a:extLst>
              <a:ext uri="{FF2B5EF4-FFF2-40B4-BE49-F238E27FC236}">
                <a16:creationId xmlns:a16="http://schemas.microsoft.com/office/drawing/2014/main" id="{FD7DF619-5055-CBB2-1B56-344A769408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91163" y="2091462"/>
            <a:ext cx="3004022" cy="3004022"/>
          </a:xfrm>
          <a:prstGeom prst="rect">
            <a:avLst/>
          </a:prstGeom>
        </p:spPr>
      </p:pic>
      <p:sp>
        <p:nvSpPr>
          <p:cNvPr id="18" name="Rectangle 17">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9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he-IL"/>
          </a:p>
        </p:txBody>
      </p:sp>
      <p:sp>
        <p:nvSpPr>
          <p:cNvPr id="56" name="Rectangle 5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Autonomous vehicles at night | ADAS &amp; Autonomous Vehicle International">
            <a:extLst>
              <a:ext uri="{FF2B5EF4-FFF2-40B4-BE49-F238E27FC236}">
                <a16:creationId xmlns:a16="http://schemas.microsoft.com/office/drawing/2014/main" id="{0F87D168-14D9-9A7F-84EA-C8D00617C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27" r="14946" b="1"/>
          <a:stretch/>
        </p:blipFill>
        <p:spPr bwMode="auto">
          <a:xfrm>
            <a:off x="20" y="1074544"/>
            <a:ext cx="7562606" cy="5069861"/>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C37BDDE-C911-A4A6-D326-C7B741795C8D}"/>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gn="l"/>
            <a:r>
              <a:rPr lang="en-US" altLang="en-US" sz="3600" b="0" cap="all" spc="150" dirty="0">
                <a:ln>
                  <a:solidFill>
                    <a:schemeClr val="accent3">
                      <a:lumMod val="50000"/>
                    </a:schemeClr>
                  </a:solidFill>
                </a:ln>
                <a:solidFill>
                  <a:schemeClr val="tx2"/>
                </a:solidFill>
                <a:hlinkClick r:id="rId3"/>
              </a:rPr>
              <a:t>GITHUB link</a:t>
            </a:r>
            <a:endParaRPr lang="en-US" sz="3600" b="0" cap="all" spc="150" dirty="0">
              <a:solidFill>
                <a:schemeClr val="tx2"/>
              </a:solidFill>
            </a:endParaRPr>
          </a:p>
        </p:txBody>
      </p:sp>
      <p:sp>
        <p:nvSpPr>
          <p:cNvPr id="66" name="Rectangle 6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6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ultiple interweaving highways with cars driving in different directions">
            <a:extLst>
              <a:ext uri="{FF2B5EF4-FFF2-40B4-BE49-F238E27FC236}">
                <a16:creationId xmlns:a16="http://schemas.microsoft.com/office/drawing/2014/main" id="{B7831B94-65AD-9B34-1560-3BFD701369F3}"/>
              </a:ext>
            </a:extLst>
          </p:cNvPr>
          <p:cNvPicPr>
            <a:picLocks noChangeAspect="1"/>
          </p:cNvPicPr>
          <p:nvPr/>
        </p:nvPicPr>
        <p:blipFill rotWithShape="1">
          <a:blip r:embed="rId2"/>
          <a:srcRect l="17836" r="17852" b="1"/>
          <a:stretch/>
        </p:blipFill>
        <p:spPr>
          <a:xfrm>
            <a:off x="20" y="1804072"/>
            <a:ext cx="4458058" cy="4349801"/>
          </a:xfrm>
          <a:prstGeom prst="rect">
            <a:avLst/>
          </a:prstGeom>
        </p:spPr>
      </p:pic>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0C9A43EE-0A04-A750-06B7-91437ACB2FD0}"/>
              </a:ext>
            </a:extLst>
          </p:cNvPr>
          <p:cNvSpPr>
            <a:spLocks noGrp="1"/>
          </p:cNvSpPr>
          <p:nvPr>
            <p:ph type="title"/>
          </p:nvPr>
        </p:nvSpPr>
        <p:spPr>
          <a:xfrm>
            <a:off x="4794634" y="332450"/>
            <a:ext cx="6754447" cy="1471622"/>
          </a:xfrm>
        </p:spPr>
        <p:txBody>
          <a:bodyPr anchor="b">
            <a:noAutofit/>
          </a:bodyPr>
          <a:lstStyle/>
          <a:p>
            <a:pPr algn="ctr">
              <a:lnSpc>
                <a:spcPct val="115000"/>
              </a:lnSpc>
            </a:pPr>
            <a:r>
              <a:rPr lang="en-US" b="1" dirty="0">
                <a:ln>
                  <a:solidFill>
                    <a:schemeClr val="accent3">
                      <a:lumMod val="50000"/>
                    </a:schemeClr>
                  </a:solidFill>
                </a:ln>
              </a:rPr>
              <a:t>What are we going to present today</a:t>
            </a:r>
            <a:endParaRPr lang="he-IL" dirty="0"/>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מציין מיקום תוכן 4">
            <a:extLst>
              <a:ext uri="{FF2B5EF4-FFF2-40B4-BE49-F238E27FC236}">
                <a16:creationId xmlns:a16="http://schemas.microsoft.com/office/drawing/2014/main" id="{F2B5BF0A-B596-6F6D-F074-62E786D5D19F}"/>
              </a:ext>
            </a:extLst>
          </p:cNvPr>
          <p:cNvSpPr>
            <a:spLocks noGrp="1"/>
          </p:cNvSpPr>
          <p:nvPr>
            <p:ph idx="1"/>
          </p:nvPr>
        </p:nvSpPr>
        <p:spPr>
          <a:xfrm>
            <a:off x="4794637" y="1940001"/>
            <a:ext cx="6754446" cy="3834594"/>
          </a:xfrm>
        </p:spPr>
        <p:txBody>
          <a:bodyPr anchor="t">
            <a:normAutofit/>
          </a:bodyPr>
          <a:lstStyle/>
          <a:p>
            <a:pPr marL="342900" indent="-342900" rtl="0">
              <a:buFont typeface="Wingdings" panose="05000000000000000000" pitchFamily="2" charset="2"/>
              <a:buChar char="v"/>
            </a:pPr>
            <a:r>
              <a:rPr lang="en-US" dirty="0"/>
              <a:t>Sensors for Autonomous vehicles and the way to access them using ROS.</a:t>
            </a:r>
          </a:p>
          <a:p>
            <a:pPr marL="342900" indent="-342900" rtl="0">
              <a:buFont typeface="Wingdings" panose="05000000000000000000" pitchFamily="2" charset="2"/>
              <a:buChar char="v"/>
            </a:pPr>
            <a:r>
              <a:rPr lang="en-US" dirty="0"/>
              <a:t>Autonomous GPS Navigation.</a:t>
            </a:r>
          </a:p>
          <a:p>
            <a:pPr marL="342900" indent="-342900" rtl="0">
              <a:buFont typeface="Wingdings" panose="05000000000000000000" pitchFamily="2" charset="2"/>
              <a:buChar char="v"/>
            </a:pPr>
            <a:r>
              <a:rPr lang="en-US" dirty="0"/>
              <a:t> Obstacle-avoider and car security for an autonomous car.</a:t>
            </a:r>
          </a:p>
          <a:p>
            <a:pPr marL="342900" indent="-342900" rtl="0">
              <a:buFont typeface="Wingdings" panose="05000000000000000000" pitchFamily="2" charset="2"/>
              <a:buChar char="v"/>
            </a:pPr>
            <a:r>
              <a:rPr lang="en-US" dirty="0"/>
              <a:t>ROS CAN-Bus interface.</a:t>
            </a:r>
          </a:p>
          <a:p>
            <a:pPr marL="342900" indent="-342900" rtl="0">
              <a:buFont typeface="Wingdings" panose="05000000000000000000" pitchFamily="2" charset="2"/>
              <a:buChar char="v"/>
            </a:pPr>
            <a:r>
              <a:rPr lang="en-US" dirty="0"/>
              <a:t>Conclusion.</a:t>
            </a:r>
          </a:p>
          <a:p>
            <a:pPr marL="342900" indent="-342900" rtl="0">
              <a:buFont typeface="Wingdings" panose="05000000000000000000" pitchFamily="2" charset="2"/>
              <a:buChar char="v"/>
            </a:pPr>
            <a:r>
              <a:rPr lang="en-US" dirty="0"/>
              <a:t>Bibliography.</a:t>
            </a:r>
          </a:p>
          <a:p>
            <a:endParaRPr lang="he-IL" dirty="0"/>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38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D8D2CC-33AF-725E-9F2A-910C833802AA}"/>
              </a:ext>
            </a:extLst>
          </p:cNvPr>
          <p:cNvPicPr>
            <a:picLocks noChangeAspect="1"/>
          </p:cNvPicPr>
          <p:nvPr/>
        </p:nvPicPr>
        <p:blipFill>
          <a:blip r:embed="rId2"/>
          <a:stretch>
            <a:fillRect/>
          </a:stretch>
        </p:blipFill>
        <p:spPr>
          <a:xfrm>
            <a:off x="564646" y="2341052"/>
            <a:ext cx="3328786" cy="2147066"/>
          </a:xfrm>
          <a:prstGeom prst="rect">
            <a:avLst/>
          </a:prstGeom>
        </p:spPr>
      </p:pic>
      <p:sp>
        <p:nvSpPr>
          <p:cNvPr id="70" name="Rectangle 69">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1CBD11B-1C3A-9FE0-3D9D-E0505EDB6A33}"/>
              </a:ext>
            </a:extLst>
          </p:cNvPr>
          <p:cNvSpPr>
            <a:spLocks noGrp="1"/>
          </p:cNvSpPr>
          <p:nvPr>
            <p:ph type="title"/>
          </p:nvPr>
        </p:nvSpPr>
        <p:spPr>
          <a:xfrm>
            <a:off x="4565077" y="543481"/>
            <a:ext cx="7487920" cy="1154102"/>
          </a:xfrm>
        </p:spPr>
        <p:txBody>
          <a:bodyPr>
            <a:noAutofit/>
          </a:bodyPr>
          <a:lstStyle/>
          <a:p>
            <a:pPr>
              <a:lnSpc>
                <a:spcPct val="115000"/>
              </a:lnSpc>
            </a:pPr>
            <a:r>
              <a:rPr lang="en-US" b="1" dirty="0">
                <a:ln>
                  <a:solidFill>
                    <a:schemeClr val="accent3">
                      <a:lumMod val="50000"/>
                    </a:schemeClr>
                  </a:solidFill>
                </a:ln>
              </a:rPr>
              <a:t>Sensors for Autonomous Vehicles</a:t>
            </a:r>
            <a:endParaRPr lang="he-IL" dirty="0"/>
          </a:p>
        </p:txBody>
      </p:sp>
      <p:sp>
        <p:nvSpPr>
          <p:cNvPr id="74" name="Rectangle 7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D6D31CB8-22E3-3514-9994-8B0B6CC614C3}"/>
              </a:ext>
            </a:extLst>
          </p:cNvPr>
          <p:cNvSpPr>
            <a:spLocks noGrp="1"/>
          </p:cNvSpPr>
          <p:nvPr>
            <p:ph idx="1"/>
          </p:nvPr>
        </p:nvSpPr>
        <p:spPr>
          <a:xfrm>
            <a:off x="4724400" y="1500329"/>
            <a:ext cx="7233920" cy="4257343"/>
          </a:xfrm>
        </p:spPr>
        <p:txBody>
          <a:bodyPr anchor="t">
            <a:noAutofit/>
          </a:bodyPr>
          <a:lstStyle/>
          <a:p>
            <a:pPr marL="0" indent="0" rtl="0">
              <a:lnSpc>
                <a:spcPct val="130000"/>
              </a:lnSpc>
              <a:buNone/>
            </a:pPr>
            <a:r>
              <a:rPr lang="en-US" sz="1800" dirty="0"/>
              <a:t>In autonomous vehicles systems, the most important part are the sensors.</a:t>
            </a:r>
          </a:p>
          <a:p>
            <a:pPr marL="0" indent="0" rtl="0">
              <a:lnSpc>
                <a:spcPct val="130000"/>
              </a:lnSpc>
              <a:buNone/>
            </a:pPr>
            <a:r>
              <a:rPr lang="en-US" sz="1800" dirty="0"/>
              <a:t>The sensors ensure no human interaction is needed for driving and detecting obstacles in the way. This allow the robot to localize itself in the world around him.</a:t>
            </a:r>
          </a:p>
          <a:p>
            <a:pPr marL="0" indent="0" rtl="0">
              <a:lnSpc>
                <a:spcPct val="130000"/>
              </a:lnSpc>
              <a:buNone/>
            </a:pPr>
            <a:r>
              <a:rPr lang="en-US" sz="1800" dirty="0"/>
              <a:t>The most basic in crucial sensors needed in order to maintain a safe and working autonomous vehicle’s system are:</a:t>
            </a:r>
          </a:p>
          <a:p>
            <a:pPr marL="342900" indent="-342900" rtl="0">
              <a:lnSpc>
                <a:spcPct val="130000"/>
              </a:lnSpc>
              <a:buFont typeface="Wingdings" panose="05000000000000000000" pitchFamily="2" charset="2"/>
              <a:buChar char="v"/>
            </a:pPr>
            <a:r>
              <a:rPr lang="en-US" sz="1800" dirty="0"/>
              <a:t>Laser</a:t>
            </a:r>
          </a:p>
          <a:p>
            <a:pPr marL="342900" indent="-342900" rtl="0">
              <a:lnSpc>
                <a:spcPct val="130000"/>
              </a:lnSpc>
              <a:buFont typeface="Wingdings" panose="05000000000000000000" pitchFamily="2" charset="2"/>
              <a:buChar char="v"/>
            </a:pPr>
            <a:r>
              <a:rPr lang="en-US" sz="1800" dirty="0"/>
              <a:t>Camera</a:t>
            </a:r>
          </a:p>
          <a:p>
            <a:pPr marL="342900" indent="-342900" rtl="0">
              <a:lnSpc>
                <a:spcPct val="130000"/>
              </a:lnSpc>
              <a:buFont typeface="Wingdings" panose="05000000000000000000" pitchFamily="2" charset="2"/>
              <a:buChar char="v"/>
            </a:pPr>
            <a:r>
              <a:rPr lang="en-US" sz="1800" dirty="0"/>
              <a:t>Lidar</a:t>
            </a:r>
          </a:p>
          <a:p>
            <a:pPr marL="342900" indent="-342900" rtl="0">
              <a:lnSpc>
                <a:spcPct val="130000"/>
              </a:lnSpc>
              <a:buFont typeface="Wingdings" panose="05000000000000000000" pitchFamily="2" charset="2"/>
              <a:buChar char="v"/>
            </a:pPr>
            <a:r>
              <a:rPr lang="en-US" sz="1800" dirty="0"/>
              <a:t>GPS</a:t>
            </a:r>
            <a:endParaRPr lang="he-IL" sz="1800" dirty="0"/>
          </a:p>
        </p:txBody>
      </p:sp>
      <p:sp>
        <p:nvSpPr>
          <p:cNvPr id="76" name="Rectangle 7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59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A64928CC-17A0-8651-2FF2-1184F1CE9C5D}"/>
              </a:ext>
            </a:extLst>
          </p:cNvPr>
          <p:cNvPicPr>
            <a:picLocks noChangeAspect="1"/>
          </p:cNvPicPr>
          <p:nvPr/>
        </p:nvPicPr>
        <p:blipFill rotWithShape="1">
          <a:blip r:embed="rId2"/>
          <a:srcRect l="6126" r="40905" b="-2"/>
          <a:stretch/>
        </p:blipFill>
        <p:spPr>
          <a:xfrm>
            <a:off x="8194348" y="1074544"/>
            <a:ext cx="3997652" cy="5037857"/>
          </a:xfrm>
          <a:prstGeom prst="rect">
            <a:avLst/>
          </a:prstGeom>
        </p:spPr>
      </p:pic>
      <p:sp>
        <p:nvSpPr>
          <p:cNvPr id="32" name="Rectangle 31">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402D248-918D-2CC9-10EF-76D776DF1FF0}"/>
              </a:ext>
            </a:extLst>
          </p:cNvPr>
          <p:cNvSpPr>
            <a:spLocks noGrp="1"/>
          </p:cNvSpPr>
          <p:nvPr>
            <p:ph type="title"/>
          </p:nvPr>
        </p:nvSpPr>
        <p:spPr>
          <a:xfrm>
            <a:off x="421624" y="303469"/>
            <a:ext cx="6623040" cy="1140580"/>
          </a:xfrm>
        </p:spPr>
        <p:txBody>
          <a:bodyPr>
            <a:noAutofit/>
          </a:bodyPr>
          <a:lstStyle/>
          <a:p>
            <a:pPr algn="ctr">
              <a:lnSpc>
                <a:spcPct val="115000"/>
              </a:lnSpc>
            </a:pPr>
            <a:r>
              <a:rPr lang="en-US" b="1" dirty="0">
                <a:ln>
                  <a:solidFill>
                    <a:schemeClr val="accent3">
                      <a:lumMod val="50000"/>
                    </a:schemeClr>
                  </a:solidFill>
                </a:ln>
              </a:rPr>
              <a:t>Laser sensor</a:t>
            </a:r>
            <a:br>
              <a:rPr lang="en-US" b="1" dirty="0">
                <a:ln>
                  <a:solidFill>
                    <a:schemeClr val="accent3">
                      <a:lumMod val="50000"/>
                    </a:schemeClr>
                  </a:solidFill>
                </a:ln>
              </a:rPr>
            </a:br>
            <a:endParaRPr lang="he-IL" dirty="0"/>
          </a:p>
        </p:txBody>
      </p:sp>
      <p:sp>
        <p:nvSpPr>
          <p:cNvPr id="3" name="מציין מיקום תוכן 2">
            <a:extLst>
              <a:ext uri="{FF2B5EF4-FFF2-40B4-BE49-F238E27FC236}">
                <a16:creationId xmlns:a16="http://schemas.microsoft.com/office/drawing/2014/main" id="{64E03144-B2AC-FC4B-676D-51B27A8FF6A0}"/>
              </a:ext>
            </a:extLst>
          </p:cNvPr>
          <p:cNvSpPr>
            <a:spLocks noGrp="1"/>
          </p:cNvSpPr>
          <p:nvPr>
            <p:ph idx="1"/>
          </p:nvPr>
        </p:nvSpPr>
        <p:spPr>
          <a:xfrm>
            <a:off x="147098" y="1159517"/>
            <a:ext cx="7995423" cy="4824724"/>
          </a:xfrm>
        </p:spPr>
        <p:txBody>
          <a:bodyPr anchor="t">
            <a:normAutofit fontScale="47500" lnSpcReduction="20000"/>
          </a:bodyPr>
          <a:lstStyle/>
          <a:p>
            <a:pPr marL="0" indent="0" rtl="0">
              <a:lnSpc>
                <a:spcPct val="130000"/>
              </a:lnSpc>
              <a:buNone/>
            </a:pPr>
            <a:r>
              <a:rPr lang="en-US" sz="3800" dirty="0"/>
              <a:t>In traditional service robots laser sensor are used for navigation. They are used for implementation of SLAM algorithms (Simultaneous localization and mapping ) ,their responsibility is to update and construct a map of an unknown environment.</a:t>
            </a:r>
          </a:p>
          <a:p>
            <a:pPr marL="0" indent="0" rtl="0">
              <a:lnSpc>
                <a:spcPct val="130000"/>
              </a:lnSpc>
              <a:buNone/>
            </a:pPr>
            <a:endParaRPr lang="en-US" sz="3800" dirty="0"/>
          </a:p>
          <a:p>
            <a:pPr marL="0" indent="0" rtl="0">
              <a:lnSpc>
                <a:spcPct val="130000"/>
              </a:lnSpc>
              <a:buNone/>
            </a:pPr>
            <a:r>
              <a:rPr lang="en-US" sz="3800" dirty="0"/>
              <a:t>On the other hand, in autonomous car the approach is different. The use of laser sensors is impractical for mapping outdoor localization.</a:t>
            </a:r>
          </a:p>
          <a:p>
            <a:pPr marL="0" indent="0" rtl="0">
              <a:lnSpc>
                <a:spcPct val="130000"/>
              </a:lnSpc>
              <a:buNone/>
            </a:pPr>
            <a:r>
              <a:rPr lang="en-US" sz="3800" dirty="0"/>
              <a:t>Thus, lasers are used mainly for obstacle detection.</a:t>
            </a:r>
          </a:p>
          <a:p>
            <a:pPr marL="0" indent="0" rtl="0">
              <a:lnSpc>
                <a:spcPct val="130000"/>
              </a:lnSpc>
              <a:buNone/>
            </a:pPr>
            <a:r>
              <a:rPr lang="en-US" sz="3800" dirty="0"/>
              <a:t>The laser sensor is the most basic, fast and simple sensor as well as very reliable.</a:t>
            </a:r>
          </a:p>
          <a:p>
            <a:pPr marL="0" indent="0" rtl="0">
              <a:lnSpc>
                <a:spcPct val="130000"/>
              </a:lnSpc>
              <a:buNone/>
            </a:pPr>
            <a:r>
              <a:rPr lang="en-US" sz="3800" dirty="0"/>
              <a:t>This sensor is the first security measure to avoid obstacle that appear in the way of the vehicle.</a:t>
            </a:r>
          </a:p>
          <a:p>
            <a:pPr marL="0" indent="0" rtl="0">
              <a:lnSpc>
                <a:spcPct val="130000"/>
              </a:lnSpc>
              <a:buNone/>
            </a:pPr>
            <a:r>
              <a:rPr lang="en-US" sz="3800" dirty="0"/>
              <a:t>When is comes to localization, the GPS give a way better solution (which we will talk abut later).</a:t>
            </a:r>
          </a:p>
          <a:p>
            <a:pPr>
              <a:lnSpc>
                <a:spcPct val="130000"/>
              </a:lnSpc>
            </a:pPr>
            <a:endParaRPr lang="he-IL" sz="1000" dirty="0"/>
          </a:p>
        </p:txBody>
      </p:sp>
      <p:sp>
        <p:nvSpPr>
          <p:cNvPr id="36" name="Rectangle 35">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85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753" y="0"/>
            <a:ext cx="4010247"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904EB85-91AA-3ECC-B3BC-28B5CC1C485F}"/>
              </a:ext>
            </a:extLst>
          </p:cNvPr>
          <p:cNvSpPr>
            <a:spLocks noGrp="1"/>
          </p:cNvSpPr>
          <p:nvPr>
            <p:ph type="title"/>
          </p:nvPr>
        </p:nvSpPr>
        <p:spPr>
          <a:xfrm>
            <a:off x="740990" y="0"/>
            <a:ext cx="6623040" cy="1140580"/>
          </a:xfrm>
        </p:spPr>
        <p:txBody>
          <a:bodyPr>
            <a:normAutofit/>
          </a:bodyPr>
          <a:lstStyle/>
          <a:p>
            <a:pPr algn="ctr"/>
            <a:r>
              <a:rPr lang="en-US" b="1" dirty="0">
                <a:ln>
                  <a:solidFill>
                    <a:schemeClr val="accent3">
                      <a:lumMod val="50000"/>
                    </a:schemeClr>
                  </a:solidFill>
                </a:ln>
              </a:rPr>
              <a:t>Camera</a:t>
            </a:r>
            <a:endParaRPr lang="he-IL" dirty="0"/>
          </a:p>
        </p:txBody>
      </p:sp>
      <p:sp>
        <p:nvSpPr>
          <p:cNvPr id="3" name="מציין מיקום תוכן 2">
            <a:extLst>
              <a:ext uri="{FF2B5EF4-FFF2-40B4-BE49-F238E27FC236}">
                <a16:creationId xmlns:a16="http://schemas.microsoft.com/office/drawing/2014/main" id="{33098025-4C5C-7E55-24AD-2979FA639593}"/>
              </a:ext>
            </a:extLst>
          </p:cNvPr>
          <p:cNvSpPr>
            <a:spLocks noGrp="1"/>
          </p:cNvSpPr>
          <p:nvPr>
            <p:ph idx="1"/>
          </p:nvPr>
        </p:nvSpPr>
        <p:spPr>
          <a:xfrm>
            <a:off x="128016" y="1179545"/>
            <a:ext cx="7918704" cy="4887783"/>
          </a:xfrm>
        </p:spPr>
        <p:txBody>
          <a:bodyPr anchor="t">
            <a:normAutofit/>
          </a:bodyPr>
          <a:lstStyle/>
          <a:p>
            <a:pPr marL="0" indent="0" rtl="0">
              <a:lnSpc>
                <a:spcPct val="130000"/>
              </a:lnSpc>
              <a:buNone/>
            </a:pPr>
            <a:r>
              <a:rPr lang="en-US" sz="1800" dirty="0"/>
              <a:t>The next sensor is the camera. It is a very important sensor in autonomous cars because it allows for good identification tool of any objects and people in the way.</a:t>
            </a:r>
          </a:p>
          <a:p>
            <a:pPr marL="0" indent="0" rtl="0">
              <a:lnSpc>
                <a:spcPct val="130000"/>
              </a:lnSpc>
              <a:buNone/>
            </a:pPr>
            <a:r>
              <a:rPr lang="en-US" sz="1800" dirty="0"/>
              <a:t>Thanks to advanced technologies and coding such as:</a:t>
            </a:r>
          </a:p>
          <a:p>
            <a:pPr marL="285750" indent="-285750" rtl="0">
              <a:lnSpc>
                <a:spcPct val="130000"/>
              </a:lnSpc>
              <a:buFont typeface="Wingdings" panose="05000000000000000000" pitchFamily="2" charset="2"/>
              <a:buChar char="v"/>
            </a:pPr>
            <a:r>
              <a:rPr lang="en-US" sz="1800" dirty="0"/>
              <a:t>Computer-Vision processing </a:t>
            </a:r>
          </a:p>
          <a:p>
            <a:pPr marL="285750" indent="-285750" rtl="0">
              <a:lnSpc>
                <a:spcPct val="130000"/>
              </a:lnSpc>
              <a:buFont typeface="Wingdings" panose="05000000000000000000" pitchFamily="2" charset="2"/>
              <a:buChar char="v"/>
            </a:pPr>
            <a:r>
              <a:rPr lang="en-US" sz="1800" dirty="0"/>
              <a:t>Machine Learning</a:t>
            </a:r>
          </a:p>
          <a:p>
            <a:pPr marL="285750" indent="-285750" rtl="0">
              <a:lnSpc>
                <a:spcPct val="130000"/>
              </a:lnSpc>
              <a:buFont typeface="Wingdings" panose="05000000000000000000" pitchFamily="2" charset="2"/>
              <a:buChar char="v"/>
            </a:pPr>
            <a:r>
              <a:rPr lang="en-US" sz="1800" dirty="0"/>
              <a:t>Convolutional Neural-Networks</a:t>
            </a:r>
          </a:p>
          <a:p>
            <a:pPr marL="0" indent="0" rtl="0">
              <a:lnSpc>
                <a:spcPct val="130000"/>
              </a:lnSpc>
              <a:buNone/>
            </a:pPr>
            <a:r>
              <a:rPr lang="en-US" sz="1800" dirty="0"/>
              <a:t>We can safely count on the camera to detect with a great </a:t>
            </a:r>
            <a:r>
              <a:rPr lang="en-US" sz="1800" dirty="0" err="1"/>
              <a:t>presition</a:t>
            </a:r>
            <a:r>
              <a:rPr lang="en-US" sz="1800" dirty="0"/>
              <a:t> many of the obstacles and objects in the way.</a:t>
            </a:r>
          </a:p>
          <a:p>
            <a:pPr marL="0" indent="0" rtl="0">
              <a:lnSpc>
                <a:spcPct val="130000"/>
              </a:lnSpc>
              <a:buNone/>
            </a:pPr>
            <a:r>
              <a:rPr lang="en-US" sz="1800" dirty="0"/>
              <a:t>The most common cameras used for this kind of task is the 360 degree cameras types for getting a full surrounding image. </a:t>
            </a:r>
          </a:p>
          <a:p>
            <a:pPr>
              <a:lnSpc>
                <a:spcPct val="130000"/>
              </a:lnSpc>
            </a:pPr>
            <a:endParaRPr lang="he-IL" sz="1100" dirty="0"/>
          </a:p>
        </p:txBody>
      </p:sp>
      <p:pic>
        <p:nvPicPr>
          <p:cNvPr id="7" name="Graphic 6" descr="מצלמה">
            <a:extLst>
              <a:ext uri="{FF2B5EF4-FFF2-40B4-BE49-F238E27FC236}">
                <a16:creationId xmlns:a16="http://schemas.microsoft.com/office/drawing/2014/main" id="{210514CD-5891-822F-5B35-1019B7138E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051" y="1573180"/>
            <a:ext cx="1521652" cy="1521652"/>
          </a:xfrm>
          <a:prstGeom prst="rect">
            <a:avLst/>
          </a:prstGeom>
        </p:spPr>
      </p:pic>
      <p:pic>
        <p:nvPicPr>
          <p:cNvPr id="32" name="Content Placeholder 3">
            <a:extLst>
              <a:ext uri="{FF2B5EF4-FFF2-40B4-BE49-F238E27FC236}">
                <a16:creationId xmlns:a16="http://schemas.microsoft.com/office/drawing/2014/main" id="{E2F51586-DC27-ADE7-6900-04ED6757D566}"/>
              </a:ext>
            </a:extLst>
          </p:cNvPr>
          <p:cNvPicPr>
            <a:picLocks noChangeAspect="1"/>
          </p:cNvPicPr>
          <p:nvPr/>
        </p:nvPicPr>
        <p:blipFill>
          <a:blip r:embed="rId4"/>
          <a:stretch>
            <a:fillRect/>
          </a:stretch>
        </p:blipFill>
        <p:spPr>
          <a:xfrm>
            <a:off x="8677257" y="4085179"/>
            <a:ext cx="3017520" cy="1433322"/>
          </a:xfrm>
          <a:prstGeom prst="rect">
            <a:avLst/>
          </a:prstGeom>
        </p:spPr>
      </p:pic>
      <p:sp>
        <p:nvSpPr>
          <p:cNvPr id="45" name="Rectangle 44">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5DCA835-3A68-4F79-8083-F784410C9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3561468"/>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23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E6275E02-A52C-5275-8E27-737B1ECB2CF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588" r="16308" b="2"/>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45DE09-821E-CD7C-8080-BA651BADAB14}"/>
              </a:ext>
            </a:extLst>
          </p:cNvPr>
          <p:cNvSpPr>
            <a:spLocks noGrp="1"/>
          </p:cNvSpPr>
          <p:nvPr>
            <p:ph type="title"/>
          </p:nvPr>
        </p:nvSpPr>
        <p:spPr>
          <a:xfrm>
            <a:off x="4794634" y="332450"/>
            <a:ext cx="6754447" cy="1471622"/>
          </a:xfrm>
        </p:spPr>
        <p:txBody>
          <a:bodyPr anchor="b">
            <a:noAutofit/>
          </a:bodyPr>
          <a:lstStyle/>
          <a:p>
            <a:pPr algn="ctr">
              <a:lnSpc>
                <a:spcPct val="115000"/>
              </a:lnSpc>
            </a:pPr>
            <a:r>
              <a:rPr lang="en-US" b="1" dirty="0">
                <a:ln>
                  <a:solidFill>
                    <a:schemeClr val="accent3">
                      <a:lumMod val="50000"/>
                    </a:schemeClr>
                  </a:solidFill>
                </a:ln>
              </a:rPr>
              <a:t>Lidar sensor</a:t>
            </a:r>
            <a:br>
              <a:rPr lang="en-US" b="1" dirty="0">
                <a:ln>
                  <a:solidFill>
                    <a:schemeClr val="accent3">
                      <a:lumMod val="50000"/>
                    </a:schemeClr>
                  </a:solidFill>
                </a:ln>
              </a:rPr>
            </a:br>
            <a:endParaRPr lang="he-IL" dirty="0"/>
          </a:p>
        </p:txBody>
      </p:sp>
      <p:sp>
        <p:nvSpPr>
          <p:cNvPr id="41" name="Rectangle 4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14DB614A-BBA6-A2C5-6A2F-3AFB22A5830A}"/>
              </a:ext>
            </a:extLst>
          </p:cNvPr>
          <p:cNvSpPr>
            <a:spLocks noGrp="1"/>
          </p:cNvSpPr>
          <p:nvPr>
            <p:ph idx="1"/>
          </p:nvPr>
        </p:nvSpPr>
        <p:spPr>
          <a:xfrm>
            <a:off x="4522088" y="1161008"/>
            <a:ext cx="7701916" cy="4847336"/>
          </a:xfrm>
        </p:spPr>
        <p:txBody>
          <a:bodyPr anchor="t">
            <a:normAutofit fontScale="70000" lnSpcReduction="20000"/>
          </a:bodyPr>
          <a:lstStyle/>
          <a:p>
            <a:pPr marL="0" indent="0" rtl="0">
              <a:lnSpc>
                <a:spcPct val="130000"/>
              </a:lnSpc>
              <a:buNone/>
            </a:pPr>
            <a:r>
              <a:rPr lang="en-US" sz="2300" dirty="0"/>
              <a:t>The Lidar sensor name stands for “Light Detection And Ranging”.</a:t>
            </a:r>
          </a:p>
          <a:p>
            <a:pPr marL="0" indent="0" rtl="0">
              <a:lnSpc>
                <a:spcPct val="130000"/>
              </a:lnSpc>
              <a:buNone/>
            </a:pPr>
            <a:r>
              <a:rPr lang="en-US" sz="2300" dirty="0"/>
              <a:t>This Lidar is a remote sensing method that used light in the form of a pulsed laser to measure ranges to earth.</a:t>
            </a:r>
          </a:p>
          <a:p>
            <a:pPr marL="0" indent="0" rtl="0">
              <a:lnSpc>
                <a:spcPct val="130000"/>
              </a:lnSpc>
              <a:buNone/>
            </a:pPr>
            <a:r>
              <a:rPr lang="en-US" sz="2300" dirty="0"/>
              <a:t>With it we are able to scan roads ,buildings and any abject on the way.</a:t>
            </a:r>
          </a:p>
          <a:p>
            <a:pPr marL="0" indent="0" rtl="0">
              <a:lnSpc>
                <a:spcPct val="130000"/>
              </a:lnSpc>
              <a:buNone/>
            </a:pPr>
            <a:r>
              <a:rPr lang="en-US" sz="2300" dirty="0"/>
              <a:t>With this sensor we have the ability to generate a “cloud point” (a DB of points) that can be loaded and used for a real world rendering.</a:t>
            </a:r>
          </a:p>
          <a:p>
            <a:pPr marL="0" indent="0" rtl="0">
              <a:lnSpc>
                <a:spcPct val="130000"/>
              </a:lnSpc>
              <a:buNone/>
            </a:pPr>
            <a:endParaRPr lang="en-US" sz="2300" dirty="0"/>
          </a:p>
          <a:p>
            <a:pPr marL="0" indent="0" rtl="0">
              <a:lnSpc>
                <a:spcPct val="130000"/>
              </a:lnSpc>
              <a:buNone/>
            </a:pPr>
            <a:r>
              <a:rPr lang="en-US" sz="2300" dirty="0"/>
              <a:t>The Lidar sensor operation consist scans of the road surface, the computer vision analysis extracting road signalization and create lane objects. Using this we can make a </a:t>
            </a:r>
            <a:r>
              <a:rPr lang="en-US" sz="2300" dirty="0" err="1"/>
              <a:t>HDMap</a:t>
            </a:r>
            <a:r>
              <a:rPr lang="en-US" sz="2300" dirty="0"/>
              <a:t> (High Definition Map) which are a very important need when it comes to autonomous vehicle’s systems.</a:t>
            </a:r>
          </a:p>
          <a:p>
            <a:pPr marL="0" indent="0" rtl="0">
              <a:lnSpc>
                <a:spcPct val="130000"/>
              </a:lnSpc>
              <a:buNone/>
            </a:pPr>
            <a:r>
              <a:rPr lang="en-US" sz="2300" dirty="0"/>
              <a:t>They must always know in which lane they are located and the route.</a:t>
            </a:r>
          </a:p>
          <a:p>
            <a:pPr marL="0" indent="0" rtl="0">
              <a:lnSpc>
                <a:spcPct val="130000"/>
              </a:lnSpc>
              <a:buNone/>
            </a:pPr>
            <a:r>
              <a:rPr lang="en-US" sz="2300" dirty="0"/>
              <a:t>Many libraries were developed for this purpose calls “LANENET”.</a:t>
            </a:r>
          </a:p>
          <a:p>
            <a:pPr>
              <a:lnSpc>
                <a:spcPct val="130000"/>
              </a:lnSpc>
            </a:pPr>
            <a:endParaRPr lang="he-IL" sz="1100" dirty="0"/>
          </a:p>
        </p:txBody>
      </p:sp>
      <p:sp>
        <p:nvSpPr>
          <p:cNvPr id="43" name="Rectangle 4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81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0A12027-67E7-D713-643A-A1396B5B83DF}"/>
              </a:ext>
            </a:extLst>
          </p:cNvPr>
          <p:cNvSpPr>
            <a:spLocks noGrp="1"/>
          </p:cNvSpPr>
          <p:nvPr>
            <p:ph type="title"/>
          </p:nvPr>
        </p:nvSpPr>
        <p:spPr>
          <a:xfrm>
            <a:off x="1560523" y="1337536"/>
            <a:ext cx="10013709" cy="1030360"/>
          </a:xfrm>
        </p:spPr>
        <p:txBody>
          <a:bodyPr>
            <a:noAutofit/>
          </a:bodyPr>
          <a:lstStyle/>
          <a:p>
            <a:pPr algn="ctr">
              <a:lnSpc>
                <a:spcPct val="115000"/>
              </a:lnSpc>
            </a:pPr>
            <a:r>
              <a:rPr lang="en-US" b="1" dirty="0">
                <a:ln>
                  <a:solidFill>
                    <a:schemeClr val="accent3">
                      <a:lumMod val="50000"/>
                    </a:schemeClr>
                  </a:solidFill>
                </a:ln>
                <a:solidFill>
                  <a:schemeClr val="bg1"/>
                </a:solidFill>
              </a:rPr>
              <a:t>GPS Navigation</a:t>
            </a:r>
            <a:br>
              <a:rPr lang="en-US" b="1" dirty="0">
                <a:ln>
                  <a:solidFill>
                    <a:schemeClr val="accent3">
                      <a:lumMod val="50000"/>
                    </a:schemeClr>
                  </a:solidFill>
                </a:ln>
                <a:solidFill>
                  <a:schemeClr val="bg1"/>
                </a:solidFill>
              </a:rPr>
            </a:br>
            <a:endParaRPr lang="he-IL"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3F5C036-2E3A-4A66-2188-C84B354E13DA}"/>
              </a:ext>
            </a:extLst>
          </p:cNvPr>
          <p:cNvSpPr>
            <a:spLocks noGrp="1"/>
          </p:cNvSpPr>
          <p:nvPr>
            <p:ph idx="1"/>
          </p:nvPr>
        </p:nvSpPr>
        <p:spPr>
          <a:xfrm>
            <a:off x="1217662" y="2300160"/>
            <a:ext cx="10829050" cy="4425760"/>
          </a:xfrm>
        </p:spPr>
        <p:txBody>
          <a:bodyPr anchor="t">
            <a:normAutofit fontScale="92500" lnSpcReduction="20000"/>
          </a:bodyPr>
          <a:lstStyle/>
          <a:p>
            <a:pPr rtl="0">
              <a:lnSpc>
                <a:spcPct val="100000"/>
              </a:lnSpc>
            </a:pPr>
            <a:r>
              <a:rPr lang="en-US" sz="1900" dirty="0">
                <a:effectLst/>
                <a:ea typeface="Calibri" panose="020F0502020204030204" pitchFamily="34" charset="0"/>
                <a:cs typeface="Arial" panose="020B0604020202020204" pitchFamily="34" charset="0"/>
              </a:rPr>
              <a:t>The most known sensor used for those kind of system is </a:t>
            </a:r>
            <a:r>
              <a:rPr lang="en-US" sz="1900" dirty="0">
                <a:ea typeface="Calibri" panose="020F0502020204030204" pitchFamily="34" charset="0"/>
                <a:cs typeface="Arial" panose="020B0604020202020204" pitchFamily="34" charset="0"/>
              </a:rPr>
              <a:t>the “GPS”.</a:t>
            </a:r>
            <a:endParaRPr lang="en-US" sz="1900" dirty="0">
              <a:effectLst/>
              <a:ea typeface="Calibri" panose="020F0502020204030204" pitchFamily="34" charset="0"/>
              <a:cs typeface="Arial" panose="020B0604020202020204" pitchFamily="34" charset="0"/>
            </a:endParaRPr>
          </a:p>
          <a:p>
            <a:pPr rtl="0">
              <a:lnSpc>
                <a:spcPct val="100000"/>
              </a:lnSpc>
            </a:pPr>
            <a:r>
              <a:rPr lang="en-US" sz="1900" dirty="0">
                <a:ea typeface="Calibri" panose="020F0502020204030204" pitchFamily="34" charset="0"/>
                <a:cs typeface="Arial" panose="020B0604020202020204" pitchFamily="34" charset="0"/>
              </a:rPr>
              <a:t>GPS stands for “Global Positioning System”. This kind of technology uses real time geographical data received from several GPS satellites that orbiting the Earth and send data for</a:t>
            </a:r>
            <a:r>
              <a:rPr lang="en-US" sz="1900" dirty="0">
                <a:effectLst/>
                <a:ea typeface="Calibri" panose="020F0502020204030204" pitchFamily="34" charset="0"/>
                <a:cs typeface="Arial" panose="020B0604020202020204" pitchFamily="34" charset="0"/>
              </a:rPr>
              <a:t> calculating: longitude, latitude, speed, and a course for the navigation </a:t>
            </a:r>
            <a:r>
              <a:rPr lang="en-US" sz="1900" dirty="0">
                <a:ea typeface="Calibri" panose="020F0502020204030204" pitchFamily="34" charset="0"/>
                <a:cs typeface="Arial" panose="020B0604020202020204" pitchFamily="34" charset="0"/>
              </a:rPr>
              <a:t>operation</a:t>
            </a:r>
            <a:r>
              <a:rPr lang="en-US" sz="1900" dirty="0">
                <a:effectLst/>
                <a:ea typeface="Calibri" panose="020F0502020204030204" pitchFamily="34" charset="0"/>
                <a:cs typeface="Arial" panose="020B0604020202020204" pitchFamily="34" charset="0"/>
              </a:rPr>
              <a:t>. </a:t>
            </a:r>
          </a:p>
          <a:p>
            <a:pPr rtl="0">
              <a:lnSpc>
                <a:spcPct val="100000"/>
              </a:lnSpc>
            </a:pPr>
            <a:r>
              <a:rPr lang="en-US" sz="1900" dirty="0">
                <a:effectLst/>
                <a:ea typeface="Calibri" panose="020F0502020204030204" pitchFamily="34" charset="0"/>
                <a:cs typeface="Arial" panose="020B0604020202020204" pitchFamily="34" charset="0"/>
              </a:rPr>
              <a:t>The GPS provides the system with a peaty</a:t>
            </a:r>
            <a:r>
              <a:rPr lang="en-US" sz="1900" dirty="0">
                <a:ea typeface="Calibri" panose="020F0502020204030204" pitchFamily="34" charset="0"/>
                <a:cs typeface="Arial" panose="020B0604020202020204" pitchFamily="34" charset="0"/>
              </a:rPr>
              <a:t> accurate set of coordinates of any place on the surface of the earth.</a:t>
            </a:r>
          </a:p>
          <a:p>
            <a:pPr rtl="0">
              <a:lnSpc>
                <a:spcPct val="100000"/>
              </a:lnSpc>
            </a:pPr>
            <a:br>
              <a:rPr lang="en-US" sz="1900" dirty="0">
                <a:ea typeface="Calibri" panose="020F0502020204030204" pitchFamily="34" charset="0"/>
                <a:cs typeface="Arial" panose="020B0604020202020204" pitchFamily="34" charset="0"/>
              </a:rPr>
            </a:br>
            <a:r>
              <a:rPr lang="en-US" sz="1900" dirty="0">
                <a:ea typeface="Calibri" panose="020F0502020204030204" pitchFamily="34" charset="0"/>
                <a:cs typeface="Arial" panose="020B0604020202020204" pitchFamily="34" charset="0"/>
              </a:rPr>
              <a:t>The GPS system considered a “one-way” system, which means that the system that gets the data from it can only receive but cannot send signals to the it.</a:t>
            </a:r>
          </a:p>
          <a:p>
            <a:pPr rtl="0">
              <a:lnSpc>
                <a:spcPct val="100000"/>
              </a:lnSpc>
            </a:pPr>
            <a:endParaRPr lang="en-US" sz="1900" dirty="0">
              <a:ea typeface="Calibri" panose="020F0502020204030204" pitchFamily="34" charset="0"/>
              <a:cs typeface="Arial" panose="020B0604020202020204" pitchFamily="34" charset="0"/>
            </a:endParaRPr>
          </a:p>
          <a:p>
            <a:pPr rtl="0">
              <a:lnSpc>
                <a:spcPct val="100000"/>
              </a:lnSpc>
            </a:pPr>
            <a:r>
              <a:rPr lang="en-US" sz="1900" dirty="0">
                <a:ea typeface="Calibri" panose="020F0502020204030204" pitchFamily="34" charset="0"/>
                <a:cs typeface="Arial" panose="020B0604020202020204" pitchFamily="34" charset="0"/>
              </a:rPr>
              <a:t>For achieving it, the GPS gets it signals from 24 satellites in fixed orbits around the earth.</a:t>
            </a:r>
            <a:br>
              <a:rPr lang="en-US" sz="1900" dirty="0">
                <a:ea typeface="Calibri" panose="020F0502020204030204" pitchFamily="34" charset="0"/>
                <a:cs typeface="Arial" panose="020B0604020202020204" pitchFamily="34" charset="0"/>
              </a:rPr>
            </a:br>
            <a:r>
              <a:rPr lang="en-US" sz="1900" dirty="0">
                <a:ea typeface="Calibri" panose="020F0502020204030204" pitchFamily="34" charset="0"/>
                <a:cs typeface="Arial" panose="020B0604020202020204" pitchFamily="34" charset="0"/>
              </a:rPr>
              <a:t>Each satellite continuously transmits GPS signals to the earth, which consist of two carrier frequencies: digital codes and navigation message which are used for determining the distance of the satellite from the receiver. </a:t>
            </a:r>
          </a:p>
          <a:p>
            <a:pPr rtl="0">
              <a:lnSpc>
                <a:spcPct val="100000"/>
              </a:lnSpc>
            </a:pPr>
            <a:r>
              <a:rPr lang="en-US" sz="1900" dirty="0">
                <a:ea typeface="Calibri" panose="020F0502020204030204" pitchFamily="34" charset="0"/>
                <a:cs typeface="Arial" panose="020B0604020202020204" pitchFamily="34" charset="0"/>
              </a:rPr>
              <a:t>The navigation message consists of information such as satellite location and clock compensation.</a:t>
            </a:r>
          </a:p>
          <a:p>
            <a:pPr rtl="0">
              <a:lnSpc>
                <a:spcPct val="100000"/>
              </a:lnSpc>
            </a:pPr>
            <a:r>
              <a:rPr lang="en-US" sz="1900" dirty="0">
                <a:ea typeface="Calibri" panose="020F0502020204030204" pitchFamily="34" charset="0"/>
                <a:cs typeface="Arial" panose="020B0604020202020204" pitchFamily="34" charset="0"/>
              </a:rPr>
              <a:t>The receiver then takes the information given to it and with a set of calculations, it can predict its position on the earth surface, direction and distances in order to aid autonomous navigation.</a:t>
            </a:r>
          </a:p>
          <a:p>
            <a:pPr>
              <a:lnSpc>
                <a:spcPct val="130000"/>
              </a:lnSpc>
            </a:pPr>
            <a:endParaRPr lang="he-IL" sz="800" dirty="0"/>
          </a:p>
        </p:txBody>
      </p:sp>
    </p:spTree>
    <p:extLst>
      <p:ext uri="{BB962C8B-B14F-4D97-AF65-F5344CB8AC3E}">
        <p14:creationId xmlns:p14="http://schemas.microsoft.com/office/powerpoint/2010/main" val="35676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GPS and Sensors to Enable Autonomous Vehicles">
            <a:extLst>
              <a:ext uri="{FF2B5EF4-FFF2-40B4-BE49-F238E27FC236}">
                <a16:creationId xmlns:a16="http://schemas.microsoft.com/office/drawing/2014/main" id="{F22FCB54-38E7-2781-3B55-90564248AE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62" r="21769" b="1"/>
          <a:stretch/>
        </p:blipFill>
        <p:spPr bwMode="auto">
          <a:xfrm>
            <a:off x="20" y="1804072"/>
            <a:ext cx="4458058" cy="434980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D2FD23E-A370-7695-304B-A7F4BCD532A1}"/>
              </a:ext>
            </a:extLst>
          </p:cNvPr>
          <p:cNvSpPr>
            <a:spLocks noGrp="1"/>
          </p:cNvSpPr>
          <p:nvPr>
            <p:ph type="title"/>
          </p:nvPr>
        </p:nvSpPr>
        <p:spPr>
          <a:xfrm>
            <a:off x="4229699" y="-139801"/>
            <a:ext cx="8158675" cy="1471622"/>
          </a:xfrm>
        </p:spPr>
        <p:txBody>
          <a:bodyPr anchor="b">
            <a:noAutofit/>
          </a:bodyPr>
          <a:lstStyle/>
          <a:p>
            <a:pPr algn="ctr">
              <a:lnSpc>
                <a:spcPct val="115000"/>
              </a:lnSpc>
            </a:pPr>
            <a:r>
              <a:rPr lang="en-US" sz="3200" b="1" dirty="0">
                <a:ln>
                  <a:solidFill>
                    <a:schemeClr val="accent3">
                      <a:lumMod val="50000"/>
                    </a:schemeClr>
                  </a:solidFill>
                </a:ln>
              </a:rPr>
              <a:t>The need of GPS in Autonomous Vehicle</a:t>
            </a:r>
            <a:br>
              <a:rPr lang="en-US" sz="3200" b="1" dirty="0">
                <a:ln>
                  <a:solidFill>
                    <a:schemeClr val="accent3">
                      <a:lumMod val="50000"/>
                    </a:schemeClr>
                  </a:solidFill>
                </a:ln>
              </a:rPr>
            </a:br>
            <a:endParaRPr lang="he-IL" sz="3200" dirty="0"/>
          </a:p>
        </p:txBody>
      </p:sp>
      <p:sp>
        <p:nvSpPr>
          <p:cNvPr id="79" name="Rectangle 7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0BD9985E-C488-7DF2-D3A1-C81108A7DE38}"/>
              </a:ext>
            </a:extLst>
          </p:cNvPr>
          <p:cNvSpPr>
            <a:spLocks noGrp="1"/>
          </p:cNvSpPr>
          <p:nvPr>
            <p:ph idx="1"/>
          </p:nvPr>
        </p:nvSpPr>
        <p:spPr>
          <a:xfrm>
            <a:off x="4524072" y="758008"/>
            <a:ext cx="7598886" cy="5549408"/>
          </a:xfrm>
        </p:spPr>
        <p:txBody>
          <a:bodyPr anchor="t">
            <a:normAutofit lnSpcReduction="10000"/>
          </a:bodyPr>
          <a:lstStyle/>
          <a:p>
            <a:pPr marL="0" indent="0" rtl="0">
              <a:lnSpc>
                <a:spcPct val="110000"/>
              </a:lnSpc>
              <a:buNone/>
            </a:pPr>
            <a:r>
              <a:rPr lang="en-US" sz="1400" dirty="0">
                <a:effectLst/>
                <a:ea typeface="Calibri" panose="020F0502020204030204" pitchFamily="34" charset="0"/>
                <a:cs typeface="Arial" panose="020B0604020202020204" pitchFamily="34" charset="0"/>
              </a:rPr>
              <a:t>Thanks to the GPS capabilities the end user can determine its exact position with is a very important factor when it comes to </a:t>
            </a:r>
            <a:r>
              <a:rPr lang="en-US" sz="1400" dirty="0"/>
              <a:t>autonomous vehicles</a:t>
            </a:r>
            <a:r>
              <a:rPr lang="en-US" sz="1400" dirty="0">
                <a:effectLst/>
                <a:ea typeface="Calibri" panose="020F0502020204030204" pitchFamily="34" charset="0"/>
                <a:cs typeface="Arial" panose="020B0604020202020204" pitchFamily="34" charset="0"/>
              </a:rPr>
              <a:t>. Without it, knowing the position on earth could be a very hard task on the verge of impossible using other methods.</a:t>
            </a:r>
          </a:p>
          <a:p>
            <a:pPr marL="0" indent="0" rtl="0">
              <a:lnSpc>
                <a:spcPct val="110000"/>
              </a:lnSpc>
              <a:buNone/>
            </a:pPr>
            <a:r>
              <a:rPr lang="en-US" sz="1400" dirty="0">
                <a:ea typeface="Calibri" panose="020F0502020204030204" pitchFamily="34" charset="0"/>
                <a:cs typeface="Arial" panose="020B0604020202020204" pitchFamily="34" charset="0"/>
              </a:rPr>
              <a:t>By utilizing the </a:t>
            </a:r>
            <a:r>
              <a:rPr lang="en-US" sz="1400" dirty="0">
                <a:effectLst/>
                <a:ea typeface="Calibri" panose="020F0502020204030204" pitchFamily="34" charset="0"/>
                <a:cs typeface="Arial" panose="020B0604020202020204" pitchFamily="34" charset="0"/>
              </a:rPr>
              <a:t>information about its position, the </a:t>
            </a:r>
            <a:r>
              <a:rPr lang="en-US" sz="1400" dirty="0"/>
              <a:t>vehicle can </a:t>
            </a:r>
            <a:r>
              <a:rPr lang="en-US" sz="1400" dirty="0">
                <a:ea typeface="Calibri" panose="020F0502020204030204" pitchFamily="34" charset="0"/>
                <a:cs typeface="Arial" panose="020B0604020202020204" pitchFamily="34" charset="0"/>
              </a:rPr>
              <a:t>safely navigate on its own in a static or dynamic environment without any need of human intervention. Also, by that we will achieve a better route planning, path prediction, smoother maneuverability in dynamic environments, optimized fuel efficiency and enhanced human comfort.</a:t>
            </a:r>
          </a:p>
          <a:p>
            <a:pPr marL="0" indent="0" rtl="0">
              <a:lnSpc>
                <a:spcPct val="110000"/>
              </a:lnSpc>
              <a:buNone/>
            </a:pPr>
            <a:endParaRPr lang="en-US" sz="1400" dirty="0">
              <a:ea typeface="Calibri" panose="020F0502020204030204" pitchFamily="34" charset="0"/>
              <a:cs typeface="Arial" panose="020B0604020202020204" pitchFamily="34" charset="0"/>
            </a:endParaRPr>
          </a:p>
          <a:p>
            <a:pPr marL="0" indent="0" rtl="0">
              <a:lnSpc>
                <a:spcPct val="110000"/>
              </a:lnSpc>
              <a:buNone/>
            </a:pPr>
            <a:r>
              <a:rPr lang="en-US" sz="1400" dirty="0">
                <a:ea typeface="Calibri" panose="020F0502020204030204" pitchFamily="34" charset="0"/>
                <a:cs typeface="Arial" panose="020B0604020202020204" pitchFamily="34" charset="0"/>
              </a:rPr>
              <a:t>The way the GPS works is by using an algorithm that takes in inputs from the GPS receiver and using them to successfully navigate a car through a set of known points and called it as waypoints and thus giving us the benefits discussed before.</a:t>
            </a:r>
            <a:br>
              <a:rPr lang="en-US" sz="1400" dirty="0">
                <a:ea typeface="Calibri" panose="020F0502020204030204" pitchFamily="34" charset="0"/>
                <a:cs typeface="Arial" panose="020B0604020202020204" pitchFamily="34" charset="0"/>
              </a:rPr>
            </a:br>
            <a:endParaRPr lang="en-US" sz="1400" dirty="0">
              <a:ea typeface="Calibri" panose="020F0502020204030204" pitchFamily="34" charset="0"/>
              <a:cs typeface="Arial" panose="020B0604020202020204" pitchFamily="34" charset="0"/>
            </a:endParaRPr>
          </a:p>
          <a:p>
            <a:pPr marL="0" indent="0" rtl="0">
              <a:lnSpc>
                <a:spcPct val="110000"/>
              </a:lnSpc>
              <a:buNone/>
            </a:pPr>
            <a:r>
              <a:rPr lang="en-US" sz="1400" dirty="0">
                <a:ea typeface="Calibri" panose="020F0502020204030204" pitchFamily="34" charset="0"/>
                <a:cs typeface="Arial" panose="020B0604020202020204" pitchFamily="34" charset="0"/>
              </a:rPr>
              <a:t>The process of a GPS navigation algorithm of the autonomous vehicle is as follow:</a:t>
            </a:r>
          </a:p>
          <a:p>
            <a:pPr marL="0" indent="0" rtl="0">
              <a:lnSpc>
                <a:spcPct val="110000"/>
              </a:lnSpc>
              <a:buNone/>
            </a:pPr>
            <a:r>
              <a:rPr lang="en-US" sz="1400" dirty="0">
                <a:ea typeface="Calibri" panose="020F0502020204030204" pitchFamily="34" charset="0"/>
                <a:cs typeface="Arial" panose="020B0604020202020204" pitchFamily="34" charset="0"/>
              </a:rPr>
              <a:t>1) Setting a start waypoint where the GPS receiver tries to get a fix on visible GPS satellites and compute current location.</a:t>
            </a:r>
          </a:p>
          <a:p>
            <a:pPr marL="0" indent="0" rtl="0">
              <a:lnSpc>
                <a:spcPct val="110000"/>
              </a:lnSpc>
              <a:buNone/>
            </a:pPr>
            <a:r>
              <a:rPr lang="en-US" sz="1400" dirty="0">
                <a:ea typeface="Calibri" panose="020F0502020204030204" pitchFamily="34" charset="0"/>
                <a:cs typeface="Arial" panose="020B0604020202020204" pitchFamily="34" charset="0"/>
              </a:rPr>
              <a:t>2) The algorithm computes the direction of the destination waypoint from the current position.</a:t>
            </a:r>
          </a:p>
          <a:p>
            <a:pPr marL="0" indent="0" rtl="0">
              <a:lnSpc>
                <a:spcPct val="110000"/>
              </a:lnSpc>
              <a:buNone/>
            </a:pPr>
            <a:r>
              <a:rPr lang="en-US" sz="1400" dirty="0">
                <a:ea typeface="Calibri" panose="020F0502020204030204" pitchFamily="34" charset="0"/>
                <a:cs typeface="Arial" panose="020B0604020202020204" pitchFamily="34" charset="0"/>
              </a:rPr>
              <a:t>3) The algorithm steers the car in the direction of the destination point. </a:t>
            </a:r>
          </a:p>
          <a:p>
            <a:pPr marL="0" indent="0" rtl="0">
              <a:lnSpc>
                <a:spcPct val="110000"/>
              </a:lnSpc>
              <a:buNone/>
            </a:pPr>
            <a:r>
              <a:rPr lang="en-US" sz="1400" dirty="0">
                <a:ea typeface="Calibri" panose="020F0502020204030204" pitchFamily="34" charset="0"/>
                <a:cs typeface="Arial" panose="020B0604020202020204" pitchFamily="34" charset="0"/>
              </a:rPr>
              <a:t>4) Repeats those stages after reaching the destination to navigate to next waypoint until reaching the destination.</a:t>
            </a:r>
            <a:endParaRPr lang="he-IL" sz="1400" dirty="0"/>
          </a:p>
        </p:txBody>
      </p:sp>
      <p:sp>
        <p:nvSpPr>
          <p:cNvPr id="81" name="Rectangle 8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8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125031D4-7E34-6A83-82C4-6A11B7605789}"/>
              </a:ext>
            </a:extLst>
          </p:cNvPr>
          <p:cNvSpPr txBox="1"/>
          <p:nvPr/>
        </p:nvSpPr>
        <p:spPr>
          <a:xfrm>
            <a:off x="233680" y="1236364"/>
            <a:ext cx="12029440" cy="5479642"/>
          </a:xfrm>
          <a:prstGeom prst="rect">
            <a:avLst/>
          </a:prstGeom>
          <a:noFill/>
        </p:spPr>
        <p:txBody>
          <a:bodyPr wrap="square">
            <a:spAutoFit/>
          </a:bodyPr>
          <a:lstStyle/>
          <a:p>
            <a:pPr marL="0" indent="0" algn="l" rtl="0">
              <a:buNone/>
            </a:pPr>
            <a:r>
              <a:rPr lang="en-US" sz="1600" dirty="0">
                <a:ea typeface="Calibri" panose="020F0502020204030204" pitchFamily="34" charset="0"/>
                <a:cs typeface="Arial" panose="020B0604020202020204" pitchFamily="34" charset="0"/>
              </a:rPr>
              <a:t>When is comes to </a:t>
            </a:r>
            <a:r>
              <a:rPr lang="aa-ET" sz="1600" dirty="0">
                <a:ea typeface="Calibri" panose="020F0502020204030204" pitchFamily="34" charset="0"/>
                <a:cs typeface="Arial" panose="020B0604020202020204" pitchFamily="34" charset="0"/>
              </a:rPr>
              <a:t>robotics</a:t>
            </a:r>
            <a:r>
              <a:rPr lang="en-US" sz="1600" dirty="0">
                <a:ea typeface="Calibri" panose="020F0502020204030204" pitchFamily="34" charset="0"/>
                <a:cs typeface="Arial" panose="020B0604020202020204" pitchFamily="34" charset="0"/>
              </a:rPr>
              <a:t>, the s</a:t>
            </a:r>
            <a:r>
              <a:rPr lang="aa-ET" sz="1600" dirty="0">
                <a:ea typeface="Calibri" panose="020F0502020204030204" pitchFamily="34" charset="0"/>
                <a:cs typeface="Arial" panose="020B0604020202020204" pitchFamily="34" charset="0"/>
              </a:rPr>
              <a:t>ecurity </a:t>
            </a:r>
            <a:r>
              <a:rPr lang="en-US" sz="1600" dirty="0">
                <a:ea typeface="Calibri" panose="020F0502020204030204" pitchFamily="34" charset="0"/>
                <a:cs typeface="Arial" panose="020B0604020202020204" pitchFamily="34" charset="0"/>
              </a:rPr>
              <a:t>matter have a very high </a:t>
            </a:r>
            <a:r>
              <a:rPr lang="aa-ET" sz="1600" dirty="0">
                <a:ea typeface="Calibri" panose="020F0502020204030204" pitchFamily="34" charset="0"/>
                <a:cs typeface="Arial" panose="020B0604020202020204" pitchFamily="34" charset="0"/>
              </a:rPr>
              <a:t>priority </a:t>
            </a:r>
            <a:r>
              <a:rPr lang="en-US" sz="1600" dirty="0">
                <a:ea typeface="Calibri" panose="020F0502020204030204" pitchFamily="34" charset="0"/>
                <a:cs typeface="Arial" panose="020B0604020202020204" pitchFamily="34" charset="0"/>
              </a:rPr>
              <a:t> in the eye of the </a:t>
            </a:r>
            <a:r>
              <a:rPr lang="aa-ET" sz="1600" dirty="0">
                <a:ea typeface="Calibri" panose="020F0502020204030204" pitchFamily="34" charset="0"/>
                <a:cs typeface="Arial" panose="020B0604020202020204" pitchFamily="34" charset="0"/>
              </a:rPr>
              <a:t>R</a:t>
            </a:r>
            <a:r>
              <a:rPr lang="en-US" sz="1600" dirty="0">
                <a:ea typeface="Calibri" panose="020F0502020204030204" pitchFamily="34" charset="0"/>
                <a:cs typeface="Arial" panose="020B0604020202020204" pitchFamily="34" charset="0"/>
              </a:rPr>
              <a:t>OS</a:t>
            </a:r>
            <a:r>
              <a:rPr lang="aa-ET" sz="1600" dirty="0">
                <a:ea typeface="Calibri" panose="020F0502020204030204" pitchFamily="34" charset="0"/>
                <a:cs typeface="Arial" panose="020B0604020202020204" pitchFamily="34" charset="0"/>
              </a:rPr>
              <a:t> developers</a:t>
            </a:r>
            <a:r>
              <a:rPr lang="en-US" sz="1600" dirty="0">
                <a:ea typeface="Calibri" panose="020F0502020204030204" pitchFamily="34" charset="0"/>
                <a:cs typeface="Arial" panose="020B0604020202020204" pitchFamily="34" charset="0"/>
              </a:rPr>
              <a:t>. For this reason</a:t>
            </a:r>
            <a:endParaRPr lang="en-US" sz="1600" dirty="0">
              <a:effectLst/>
              <a:ea typeface="Calibri" panose="020F0502020204030204" pitchFamily="34" charset="0"/>
              <a:cs typeface="Arial" panose="020B0604020202020204" pitchFamily="34" charset="0"/>
            </a:endParaRPr>
          </a:p>
          <a:p>
            <a:pPr marL="0" indent="0" algn="l" rtl="0">
              <a:buNone/>
            </a:pPr>
            <a:r>
              <a:rPr lang="en-US" sz="1600" dirty="0">
                <a:ea typeface="Calibri" panose="020F0502020204030204" pitchFamily="34" charset="0"/>
                <a:cs typeface="Arial" panose="020B0604020202020204" pitchFamily="34" charset="0"/>
              </a:rPr>
              <a:t>o</a:t>
            </a:r>
            <a:r>
              <a:rPr lang="aa-ET" sz="1600" dirty="0">
                <a:effectLst/>
                <a:ea typeface="Calibri" panose="020F0502020204030204" pitchFamily="34" charset="0"/>
                <a:cs typeface="Arial" panose="020B0604020202020204" pitchFamily="34" charset="0"/>
              </a:rPr>
              <a:t>pen Robotics has registered a </a:t>
            </a:r>
            <a:r>
              <a:rPr lang="en-US" sz="1600" u="none" strike="noStrike" dirty="0">
                <a:effectLst/>
                <a:ea typeface="Calibri" panose="020F0502020204030204" pitchFamily="34" charset="0"/>
                <a:cs typeface="Arial" panose="020B0604020202020204" pitchFamily="34" charset="0"/>
              </a:rPr>
              <a:t>CVE</a:t>
            </a:r>
            <a:r>
              <a:rPr lang="aa-ET" sz="1600" dirty="0">
                <a:effectLst/>
                <a:ea typeface="Calibri" panose="020F0502020204030204" pitchFamily="34" charset="0"/>
                <a:cs typeface="Arial" panose="020B0604020202020204" pitchFamily="34" charset="0"/>
              </a:rPr>
              <a:t> that affects ROS Kinetic, Melodic and Noetic. </a:t>
            </a:r>
            <a:endParaRPr lang="en-US" sz="1600" dirty="0">
              <a:effectLst/>
              <a:ea typeface="Calibri" panose="020F0502020204030204" pitchFamily="34" charset="0"/>
              <a:cs typeface="Arial" panose="020B0604020202020204" pitchFamily="34" charset="0"/>
            </a:endParaRPr>
          </a:p>
          <a:p>
            <a:pPr marL="0" indent="0" algn="l" rtl="0">
              <a:buNone/>
            </a:pPr>
            <a:r>
              <a:rPr lang="en-US" sz="1600" dirty="0">
                <a:effectLst/>
                <a:ea typeface="Calibri" panose="020F0502020204030204" pitchFamily="34" charset="0"/>
                <a:cs typeface="Arial" panose="020B0604020202020204" pitchFamily="34" charset="0"/>
              </a:rPr>
              <a:t>The term </a:t>
            </a:r>
            <a:r>
              <a:rPr lang="aa-ET" sz="1600" dirty="0">
                <a:effectLst/>
                <a:ea typeface="Calibri" panose="020F0502020204030204" pitchFamily="34" charset="0"/>
                <a:cs typeface="Arial" panose="020B0604020202020204" pitchFamily="34" charset="0"/>
              </a:rPr>
              <a:t>CVE stands for </a:t>
            </a:r>
            <a:r>
              <a:rPr lang="en-US" sz="1600" dirty="0">
                <a:effectLst/>
                <a:ea typeface="Calibri" panose="020F0502020204030204" pitchFamily="34" charset="0"/>
                <a:cs typeface="Arial" panose="020B0604020202020204" pitchFamily="34" charset="0"/>
              </a:rPr>
              <a:t>“</a:t>
            </a:r>
            <a:r>
              <a:rPr lang="aa-ET" sz="1600" dirty="0">
                <a:effectLst/>
                <a:ea typeface="Calibri" panose="020F0502020204030204" pitchFamily="34" charset="0"/>
                <a:cs typeface="Arial" panose="020B0604020202020204" pitchFamily="34" charset="0"/>
              </a:rPr>
              <a:t>Common Vulnerabilities and Exposures</a:t>
            </a:r>
            <a:r>
              <a:rPr lang="en-US" sz="1600" dirty="0">
                <a:effectLst/>
                <a:ea typeface="Calibri" panose="020F0502020204030204" pitchFamily="34" charset="0"/>
                <a:cs typeface="Arial" panose="020B0604020202020204" pitchFamily="34" charset="0"/>
              </a:rPr>
              <a:t>”.</a:t>
            </a:r>
          </a:p>
          <a:p>
            <a:pPr marL="0" indent="0" algn="l" rtl="0">
              <a:buNone/>
            </a:pPr>
            <a:r>
              <a:rPr lang="en-US" sz="1600" dirty="0">
                <a:ea typeface="Calibri" panose="020F0502020204030204" pitchFamily="34" charset="0"/>
                <a:cs typeface="Arial" panose="020B0604020202020204" pitchFamily="34" charset="0"/>
              </a:rPr>
              <a:t>The CVE is an </a:t>
            </a:r>
            <a:r>
              <a:rPr lang="aa-ET" sz="1600" dirty="0">
                <a:effectLst/>
                <a:ea typeface="Calibri" panose="020F0502020204030204" pitchFamily="34" charset="0"/>
                <a:cs typeface="Arial" panose="020B0604020202020204" pitchFamily="34" charset="0"/>
              </a:rPr>
              <a:t>international system that provides a method for publicly sharing information on cybersecurity vulnerabilities and exposures</a:t>
            </a:r>
            <a:r>
              <a:rPr lang="en-US" sz="1600" dirty="0">
                <a:effectLst/>
                <a:ea typeface="Calibri" panose="020F0502020204030204" pitchFamily="34" charset="0"/>
                <a:cs typeface="Arial" panose="020B0604020202020204" pitchFamily="34" charset="0"/>
              </a:rPr>
              <a:t>.</a:t>
            </a:r>
            <a:r>
              <a:rPr lang="aa-ET" sz="1600" dirty="0">
                <a:effectLst/>
                <a:ea typeface="Calibri" panose="020F0502020204030204" pitchFamily="34" charset="0"/>
                <a:cs typeface="Arial" panose="020B0604020202020204" pitchFamily="34" charset="0"/>
              </a:rPr>
              <a:t> </a:t>
            </a:r>
            <a:endParaRPr lang="en-US" sz="1600" dirty="0">
              <a:effectLst/>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t>Autonomous</a:t>
            </a:r>
            <a:r>
              <a:rPr lang="en-US" sz="1600" dirty="0">
                <a:ea typeface="Calibri" panose="020F0502020204030204" pitchFamily="34" charset="0"/>
                <a:cs typeface="Arial" panose="020B0604020202020204" pitchFamily="34" charset="0"/>
              </a:rPr>
              <a:t> d</a:t>
            </a:r>
            <a:r>
              <a:rPr lang="aa-ET" sz="1600" dirty="0">
                <a:effectLst/>
                <a:ea typeface="Calibri" panose="020F0502020204030204" pitchFamily="34" charset="0"/>
                <a:cs typeface="Arial" panose="020B0604020202020204" pitchFamily="34" charset="0"/>
              </a:rPr>
              <a:t>evices </a:t>
            </a:r>
            <a:r>
              <a:rPr lang="en-US" sz="1600" dirty="0">
                <a:ea typeface="Calibri" panose="020F0502020204030204" pitchFamily="34" charset="0"/>
                <a:cs typeface="Arial" panose="020B0604020202020204" pitchFamily="34" charset="0"/>
              </a:rPr>
              <a:t>are at higher risk for </a:t>
            </a:r>
            <a:r>
              <a:rPr lang="aa-ET" sz="1600" dirty="0">
                <a:effectLst/>
                <a:ea typeface="Calibri" panose="020F0502020204030204" pitchFamily="34" charset="0"/>
                <a:cs typeface="Arial" panose="020B0604020202020204" pitchFamily="34" charset="0"/>
              </a:rPr>
              <a:t>attackers </a:t>
            </a:r>
            <a:r>
              <a:rPr lang="en-US" sz="1600" dirty="0">
                <a:effectLst/>
                <a:ea typeface="Calibri" panose="020F0502020204030204" pitchFamily="34" charset="0"/>
                <a:cs typeface="Arial" panose="020B0604020202020204" pitchFamily="34" charset="0"/>
              </a:rPr>
              <a:t>to </a:t>
            </a:r>
            <a:r>
              <a:rPr lang="aa-ET" sz="1600" dirty="0">
                <a:effectLst/>
                <a:ea typeface="Calibri" panose="020F0502020204030204" pitchFamily="34" charset="0"/>
                <a:cs typeface="Arial" panose="020B0604020202020204" pitchFamily="34" charset="0"/>
              </a:rPr>
              <a:t>reach</a:t>
            </a:r>
            <a:r>
              <a:rPr lang="en-US" sz="1600" dirty="0">
                <a:effectLst/>
                <a:ea typeface="Calibri" panose="020F0502020204030204" pitchFamily="34" charset="0"/>
                <a:cs typeface="Arial" panose="020B0604020202020204" pitchFamily="34" charset="0"/>
              </a:rPr>
              <a:t>,</a:t>
            </a:r>
            <a:r>
              <a:rPr lang="aa-ET" sz="1600" dirty="0">
                <a:effectLst/>
                <a:ea typeface="Calibri" panose="020F0502020204030204" pitchFamily="34" charset="0"/>
                <a:cs typeface="Arial" panose="020B0604020202020204" pitchFamily="34" charset="0"/>
              </a:rPr>
              <a:t> not only desktops but also other devices that don’t typically have</a:t>
            </a:r>
            <a:r>
              <a:rPr lang="en-US" sz="1600" dirty="0">
                <a:effectLst/>
                <a:ea typeface="Calibri" panose="020F0502020204030204" pitchFamily="34" charset="0"/>
                <a:cs typeface="Arial" panose="020B0604020202020204" pitchFamily="34" charset="0"/>
              </a:rPr>
              <a:t> a physical </a:t>
            </a:r>
            <a:r>
              <a:rPr lang="aa-ET" sz="1600" dirty="0">
                <a:effectLst/>
                <a:ea typeface="Calibri" panose="020F0502020204030204" pitchFamily="34" charset="0"/>
                <a:cs typeface="Arial" panose="020B0604020202020204" pitchFamily="34" charset="0"/>
              </a:rPr>
              <a:t> human operators</a:t>
            </a:r>
            <a:r>
              <a:rPr lang="en-US" sz="1600" dirty="0">
                <a:effectLst/>
                <a:ea typeface="Calibri" panose="020F0502020204030204" pitchFamily="34" charset="0"/>
                <a:cs typeface="Arial" panose="020B0604020202020204" pitchFamily="34" charset="0"/>
              </a:rPr>
              <a:t> working on it.</a:t>
            </a:r>
            <a:r>
              <a:rPr lang="en-US" sz="1600" dirty="0">
                <a:ea typeface="Calibri" panose="020F0502020204030204" pitchFamily="34" charset="0"/>
                <a:cs typeface="Arial" panose="020B0604020202020204" pitchFamily="34" charset="0"/>
              </a:rPr>
              <a:t> There are many kinds of attacks</a:t>
            </a:r>
            <a:r>
              <a:rPr lang="aa-ET" sz="1600" dirty="0">
                <a:effectLst/>
                <a:ea typeface="Calibri" panose="020F0502020204030204" pitchFamily="34" charset="0"/>
                <a:cs typeface="Arial" panose="020B0604020202020204" pitchFamily="34" charset="0"/>
              </a:rPr>
              <a:t> ranging from denial-of-service (DoS) to a full-blown ransomware attack.  </a:t>
            </a:r>
            <a:endParaRPr lang="en-US" sz="1600" dirty="0">
              <a:effectLst/>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ea typeface="Calibri" panose="020F0502020204030204" pitchFamily="34" charset="0"/>
                <a:cs typeface="Arial" panose="020B0604020202020204" pitchFamily="34" charset="0"/>
              </a:rPr>
              <a:t>The objectives of good security are:</a:t>
            </a:r>
            <a:endParaRPr lang="he-IL" sz="1600" dirty="0">
              <a:effectLst/>
              <a:ea typeface="Calibri" panose="020F0502020204030204" pitchFamily="34" charset="0"/>
              <a:cs typeface="Arial" panose="020B0604020202020204" pitchFamily="34" charset="0"/>
            </a:endParaRPr>
          </a:p>
          <a:p>
            <a:pPr marL="285750" indent="-285750" algn="l" rtl="0">
              <a:lnSpc>
                <a:spcPct val="107000"/>
              </a:lnSpc>
              <a:spcAft>
                <a:spcPts val="800"/>
              </a:spcAft>
              <a:buFont typeface="Wingdings" panose="05000000000000000000" pitchFamily="2" charset="2"/>
              <a:buChar char="v"/>
            </a:pPr>
            <a:r>
              <a:rPr lang="aa-ET" sz="1600" dirty="0">
                <a:ea typeface="Calibri" panose="020F0502020204030204" pitchFamily="34" charset="0"/>
                <a:cs typeface="Arial" panose="020B0604020202020204" pitchFamily="34" charset="0"/>
              </a:rPr>
              <a:t>Confidentiality </a:t>
            </a:r>
          </a:p>
          <a:p>
            <a:pPr marL="800100" lvl="1" indent="-342900" algn="l" rtl="0">
              <a:lnSpc>
                <a:spcPct val="107000"/>
              </a:lnSpc>
              <a:buFont typeface="Wingdings" panose="05000000000000000000" pitchFamily="2" charset="2"/>
              <a:buChar char="v"/>
            </a:pPr>
            <a:r>
              <a:rPr lang="aa-ET" sz="1600" dirty="0">
                <a:ea typeface="Calibri" panose="020F0502020204030204" pitchFamily="34" charset="0"/>
                <a:cs typeface="Arial" panose="020B0604020202020204" pitchFamily="34" charset="0"/>
              </a:rPr>
              <a:t>Only the intended recipients can read data</a:t>
            </a:r>
          </a:p>
          <a:p>
            <a:pPr marL="800100" lvl="1" indent="-342900" algn="l" rtl="0">
              <a:lnSpc>
                <a:spcPct val="107000"/>
              </a:lnSpc>
              <a:buFont typeface="Wingdings" panose="05000000000000000000" pitchFamily="2" charset="2"/>
              <a:buChar char="v"/>
            </a:pPr>
            <a:r>
              <a:rPr lang="aa-ET" sz="1600" dirty="0">
                <a:ea typeface="Calibri" panose="020F0502020204030204" pitchFamily="34" charset="0"/>
                <a:cs typeface="Arial" panose="020B0604020202020204" pitchFamily="34" charset="0"/>
              </a:rPr>
              <a:t>Hide the contents of messages from </a:t>
            </a:r>
            <a:r>
              <a:rPr lang="en-US" sz="1600" dirty="0">
                <a:ea typeface="Calibri" panose="020F0502020204030204" pitchFamily="34" charset="0"/>
                <a:cs typeface="Arial" panose="020B0604020202020204" pitchFamily="34" charset="0"/>
              </a:rPr>
              <a:t>unwanted</a:t>
            </a:r>
            <a:r>
              <a:rPr lang="aa-ET" sz="1600" dirty="0">
                <a:ea typeface="Calibri" panose="020F0502020204030204" pitchFamily="34" charset="0"/>
                <a:cs typeface="Arial" panose="020B0604020202020204" pitchFamily="34" charset="0"/>
              </a:rPr>
              <a:t> observers</a:t>
            </a:r>
          </a:p>
          <a:p>
            <a:pPr marL="800100" lvl="1" indent="-342900" algn="l" rtl="0">
              <a:lnSpc>
                <a:spcPct val="107000"/>
              </a:lnSpc>
              <a:spcAft>
                <a:spcPts val="800"/>
              </a:spcAft>
              <a:buFont typeface="Wingdings" panose="05000000000000000000" pitchFamily="2" charset="2"/>
              <a:buChar char="v"/>
            </a:pPr>
            <a:r>
              <a:rPr lang="aa-ET" sz="1600" dirty="0">
                <a:ea typeface="Calibri" panose="020F0502020204030204" pitchFamily="34" charset="0"/>
                <a:cs typeface="Arial" panose="020B0604020202020204" pitchFamily="34" charset="0"/>
              </a:rPr>
              <a:t>Encryption</a:t>
            </a:r>
            <a:r>
              <a:rPr lang="en-US" sz="1600" dirty="0">
                <a:ea typeface="Calibri" panose="020F0502020204030204" pitchFamily="34" charset="0"/>
                <a:cs typeface="Arial" panose="020B0604020202020204" pitchFamily="34" charset="0"/>
              </a:rPr>
              <a:t> of data for keeping it safe even in the case of information leak</a:t>
            </a:r>
            <a:endParaRPr lang="aa-ET" sz="1600" dirty="0">
              <a:ea typeface="Calibri" panose="020F0502020204030204" pitchFamily="34" charset="0"/>
              <a:cs typeface="Arial" panose="020B0604020202020204" pitchFamily="34" charset="0"/>
            </a:endParaRPr>
          </a:p>
          <a:p>
            <a:pPr marL="285750" indent="-285750" algn="l" rtl="0">
              <a:lnSpc>
                <a:spcPct val="107000"/>
              </a:lnSpc>
              <a:spcAft>
                <a:spcPts val="800"/>
              </a:spcAft>
              <a:buFont typeface="Wingdings" panose="05000000000000000000" pitchFamily="2" charset="2"/>
              <a:buChar char="v"/>
            </a:pPr>
            <a:r>
              <a:rPr lang="aa-ET" sz="1600" dirty="0">
                <a:ea typeface="Calibri" panose="020F0502020204030204" pitchFamily="34" charset="0"/>
                <a:cs typeface="Arial" panose="020B0604020202020204" pitchFamily="34" charset="0"/>
              </a:rPr>
              <a:t>Integrity </a:t>
            </a:r>
          </a:p>
          <a:p>
            <a:pPr marL="800100" lvl="1" indent="-342900" algn="l" rtl="0">
              <a:lnSpc>
                <a:spcPct val="107000"/>
              </a:lnSpc>
              <a:buFont typeface="Wingdings" panose="05000000000000000000" pitchFamily="2" charset="2"/>
              <a:buChar char="v"/>
            </a:pPr>
            <a:r>
              <a:rPr lang="aa-ET" sz="1600" dirty="0">
                <a:ea typeface="Calibri" panose="020F0502020204030204" pitchFamily="34" charset="0"/>
                <a:cs typeface="Arial" panose="020B0604020202020204" pitchFamily="34" charset="0"/>
              </a:rPr>
              <a:t>Prevent data from being tampered/modified by a third party</a:t>
            </a:r>
          </a:p>
          <a:p>
            <a:pPr marL="800100" lvl="1" indent="-342900" algn="l" rtl="0">
              <a:lnSpc>
                <a:spcPct val="107000"/>
              </a:lnSpc>
              <a:buFont typeface="Wingdings" panose="05000000000000000000" pitchFamily="2" charset="2"/>
              <a:buChar char="v"/>
            </a:pPr>
            <a:r>
              <a:rPr lang="aa-ET" sz="1600" dirty="0">
                <a:ea typeface="Calibri" panose="020F0502020204030204" pitchFamily="34" charset="0"/>
                <a:cs typeface="Arial" panose="020B0604020202020204" pitchFamily="34" charset="0"/>
              </a:rPr>
              <a:t>Prevent spoofing/masquerading and the so called ”man in the middle” attacks</a:t>
            </a:r>
          </a:p>
          <a:p>
            <a:pPr marL="800100" lvl="1" indent="-342900" algn="l" rtl="0">
              <a:lnSpc>
                <a:spcPct val="107000"/>
              </a:lnSpc>
              <a:spcAft>
                <a:spcPts val="800"/>
              </a:spcAft>
              <a:buFont typeface="Wingdings" panose="05000000000000000000" pitchFamily="2" charset="2"/>
              <a:buChar char="v"/>
            </a:pPr>
            <a:r>
              <a:rPr lang="en-US" sz="1600" dirty="0">
                <a:ea typeface="Calibri" panose="020F0502020204030204" pitchFamily="34" charset="0"/>
                <a:cs typeface="Arial" panose="020B0604020202020204" pitchFamily="34" charset="0"/>
              </a:rPr>
              <a:t>Uses </a:t>
            </a:r>
            <a:r>
              <a:rPr lang="en-US" sz="1600" dirty="0" err="1">
                <a:ea typeface="Calibri" panose="020F0502020204030204" pitchFamily="34" charset="0"/>
                <a:cs typeface="Arial" panose="020B0604020202020204" pitchFamily="34" charset="0"/>
              </a:rPr>
              <a:t>i</a:t>
            </a:r>
            <a:r>
              <a:rPr lang="aa-ET" sz="1600" dirty="0">
                <a:ea typeface="Calibri" panose="020F0502020204030204" pitchFamily="34" charset="0"/>
                <a:cs typeface="Arial" panose="020B0604020202020204" pitchFamily="34" charset="0"/>
              </a:rPr>
              <a:t>Integrity checks, hashes</a:t>
            </a:r>
          </a:p>
          <a:p>
            <a:pPr marL="285750" indent="-285750" algn="l" rtl="0">
              <a:lnSpc>
                <a:spcPct val="107000"/>
              </a:lnSpc>
              <a:spcAft>
                <a:spcPts val="800"/>
              </a:spcAft>
              <a:buFont typeface="Wingdings" panose="05000000000000000000" pitchFamily="2" charset="2"/>
              <a:buChar char="v"/>
            </a:pPr>
            <a:r>
              <a:rPr lang="aa-ET" sz="1600" dirty="0">
                <a:ea typeface="Calibri" panose="020F0502020204030204" pitchFamily="34" charset="0"/>
                <a:cs typeface="Arial" panose="020B0604020202020204" pitchFamily="34" charset="0"/>
              </a:rPr>
              <a:t>Authenticity</a:t>
            </a:r>
          </a:p>
          <a:p>
            <a:pPr marL="800100" lvl="1" indent="-342900" algn="l" rtl="0">
              <a:lnSpc>
                <a:spcPct val="107000"/>
              </a:lnSpc>
              <a:buFont typeface="Wingdings" panose="05000000000000000000" pitchFamily="2" charset="2"/>
              <a:buChar char="v"/>
            </a:pPr>
            <a:r>
              <a:rPr lang="aa-ET" sz="1600" dirty="0">
                <a:ea typeface="Calibri" panose="020F0502020204030204" pitchFamily="34" charset="0"/>
                <a:cs typeface="Arial" panose="020B0604020202020204" pitchFamily="34" charset="0"/>
              </a:rPr>
              <a:t>A given entity’s claimed identity can be proven</a:t>
            </a:r>
          </a:p>
          <a:p>
            <a:pPr marL="800100" lvl="1" indent="-342900" algn="l" rtl="0">
              <a:lnSpc>
                <a:spcPct val="107000"/>
              </a:lnSpc>
              <a:spcAft>
                <a:spcPts val="800"/>
              </a:spcAft>
              <a:buFont typeface="Wingdings" panose="05000000000000000000" pitchFamily="2" charset="2"/>
              <a:buChar char="v"/>
            </a:pPr>
            <a:r>
              <a:rPr lang="en-US" sz="1600" dirty="0">
                <a:ea typeface="Calibri" panose="020F0502020204030204" pitchFamily="34" charset="0"/>
                <a:cs typeface="Arial" panose="020B0604020202020204" pitchFamily="34" charset="0"/>
              </a:rPr>
              <a:t>Uses c</a:t>
            </a:r>
            <a:r>
              <a:rPr lang="aa-ET" sz="1600" dirty="0">
                <a:ea typeface="Calibri" panose="020F0502020204030204" pitchFamily="34" charset="0"/>
                <a:cs typeface="Arial" panose="020B0604020202020204" pitchFamily="34" charset="0"/>
              </a:rPr>
              <a:t>ertificates, digital signatures</a:t>
            </a:r>
          </a:p>
        </p:txBody>
      </p:sp>
      <p:sp>
        <p:nvSpPr>
          <p:cNvPr id="4" name="כותרת 1">
            <a:extLst>
              <a:ext uri="{FF2B5EF4-FFF2-40B4-BE49-F238E27FC236}">
                <a16:creationId xmlns:a16="http://schemas.microsoft.com/office/drawing/2014/main" id="{A8AC767E-C56E-B8CB-4865-8FC3570F1B2A}"/>
              </a:ext>
            </a:extLst>
          </p:cNvPr>
          <p:cNvSpPr txBox="1">
            <a:spLocks/>
          </p:cNvSpPr>
          <p:nvPr/>
        </p:nvSpPr>
        <p:spPr>
          <a:xfrm>
            <a:off x="2290732" y="253754"/>
            <a:ext cx="7610536" cy="1140580"/>
          </a:xfrm>
          <a:prstGeom prst="rect">
            <a:avLst/>
          </a:prstGeom>
        </p:spPr>
        <p:txBody>
          <a:bodyPr>
            <a:noAutofit/>
          </a:bodyPr>
          <a:lstStyle>
            <a:lvl1pPr algn="r" defTabSz="914400" rtl="0" eaLnBrk="1" latinLnBrk="0" hangingPunct="1">
              <a:lnSpc>
                <a:spcPct val="125000"/>
              </a:lnSpc>
              <a:spcBef>
                <a:spcPct val="0"/>
              </a:spcBef>
              <a:buNone/>
              <a:defRPr sz="4000" b="1" kern="1200" spc="0" baseline="0">
                <a:solidFill>
                  <a:schemeClr val="tx1">
                    <a:lumMod val="75000"/>
                    <a:lumOff val="25000"/>
                  </a:schemeClr>
                </a:solidFill>
                <a:latin typeface="+mj-lt"/>
                <a:ea typeface="+mj-ea"/>
                <a:cs typeface="+mj-cs"/>
              </a:defRPr>
            </a:lvl1pPr>
          </a:lstStyle>
          <a:p>
            <a:pPr algn="ctr">
              <a:lnSpc>
                <a:spcPct val="115000"/>
              </a:lnSpc>
            </a:pPr>
            <a:r>
              <a:rPr lang="en-US" dirty="0">
                <a:ln>
                  <a:solidFill>
                    <a:schemeClr val="accent3">
                      <a:lumMod val="50000"/>
                    </a:schemeClr>
                  </a:solidFill>
                </a:ln>
              </a:rPr>
              <a:t>System Security </a:t>
            </a:r>
            <a:br>
              <a:rPr lang="en-US" dirty="0">
                <a:ln>
                  <a:solidFill>
                    <a:schemeClr val="accent3">
                      <a:lumMod val="50000"/>
                    </a:schemeClr>
                  </a:solidFill>
                </a:ln>
              </a:rPr>
            </a:br>
            <a:endParaRPr lang="he-IL" dirty="0"/>
          </a:p>
        </p:txBody>
      </p:sp>
      <p:pic>
        <p:nvPicPr>
          <p:cNvPr id="5" name="Picture 2" descr="Driverless Car Security Issues: Potential Cyber Threats!">
            <a:extLst>
              <a:ext uri="{FF2B5EF4-FFF2-40B4-BE49-F238E27FC236}">
                <a16:creationId xmlns:a16="http://schemas.microsoft.com/office/drawing/2014/main" id="{514959F3-C84E-3921-BA44-6E0E3B294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089" y="3793341"/>
            <a:ext cx="4143231" cy="266475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29292"/>
      </p:ext>
    </p:extLst>
  </p:cSld>
  <p:clrMapOvr>
    <a:masterClrMapping/>
  </p:clrMapOvr>
</p:sld>
</file>

<file path=ppt/theme/theme1.xml><?xml version="1.0" encoding="utf-8"?>
<a:theme xmlns:a="http://schemas.openxmlformats.org/drawingml/2006/main" name="ShojiVTI">
  <a:themeElements>
    <a:clrScheme name="AnalogousFromRegularSeed_2SEEDS">
      <a:dk1>
        <a:srgbClr val="000000"/>
      </a:dk1>
      <a:lt1>
        <a:srgbClr val="FFFFFF"/>
      </a:lt1>
      <a:dk2>
        <a:srgbClr val="242C41"/>
      </a:dk2>
      <a:lt2>
        <a:srgbClr val="E2E8E6"/>
      </a:lt2>
      <a:accent1>
        <a:srgbClr val="BF2D6A"/>
      </a:accent1>
      <a:accent2>
        <a:srgbClr val="D13FB9"/>
      </a:accent2>
      <a:accent3>
        <a:srgbClr val="D13F3F"/>
      </a:accent3>
      <a:accent4>
        <a:srgbClr val="2BB87B"/>
      </a:accent4>
      <a:accent5>
        <a:srgbClr val="36B3B1"/>
      </a:accent5>
      <a:accent6>
        <a:srgbClr val="2D85BF"/>
      </a:accent6>
      <a:hlink>
        <a:srgbClr val="31956B"/>
      </a:hlink>
      <a:folHlink>
        <a:srgbClr val="7F7F7F"/>
      </a:folHlink>
    </a:clrScheme>
    <a:fontScheme name="Custom 7">
      <a:majorFont>
        <a:latin typeface="David"/>
        <a:ea typeface=""/>
        <a:cs typeface=""/>
      </a:majorFont>
      <a:minorFont>
        <a:latin typeface="David"/>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244</TotalTime>
  <Words>1606</Words>
  <Application>Microsoft Office PowerPoint</Application>
  <PresentationFormat>מסך רחב</PresentationFormat>
  <Paragraphs>107</Paragraphs>
  <Slides>15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Calibri</vt:lpstr>
      <vt:lpstr>Corbel</vt:lpstr>
      <vt:lpstr>David</vt:lpstr>
      <vt:lpstr>Wingdings</vt:lpstr>
      <vt:lpstr>ShojiVTI</vt:lpstr>
      <vt:lpstr>ROS Autonomous Vehicles 101</vt:lpstr>
      <vt:lpstr>What are we going to present today</vt:lpstr>
      <vt:lpstr>Sensors for Autonomous Vehicles</vt:lpstr>
      <vt:lpstr>Laser sensor </vt:lpstr>
      <vt:lpstr>Camera</vt:lpstr>
      <vt:lpstr>Lidar sensor </vt:lpstr>
      <vt:lpstr>GPS Navigation </vt:lpstr>
      <vt:lpstr>The need of GPS in Autonomous Vehicle </vt:lpstr>
      <vt:lpstr>מצגת של PowerPoint‏</vt:lpstr>
      <vt:lpstr>CAN-Bus </vt:lpstr>
      <vt:lpstr>מצגת של PowerPoint‏</vt:lpstr>
      <vt:lpstr>מצגת של PowerPoint‏</vt:lpstr>
      <vt:lpstr>Conclusion</vt:lpstr>
      <vt:lpstr>Bibliography</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Tav Oskar</dc:creator>
  <cp:lastModifiedBy>Tav Oskar</cp:lastModifiedBy>
  <cp:revision>3</cp:revision>
  <dcterms:created xsi:type="dcterms:W3CDTF">2024-06-27T10:43:19Z</dcterms:created>
  <dcterms:modified xsi:type="dcterms:W3CDTF">2024-07-13T13:34:30Z</dcterms:modified>
</cp:coreProperties>
</file>